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3"/>
  </p:notesMasterIdLst>
  <p:handoutMasterIdLst>
    <p:handoutMasterId r:id="rId24"/>
  </p:handoutMasterIdLst>
  <p:sldIdLst>
    <p:sldId id="257" r:id="rId2"/>
    <p:sldId id="258" r:id="rId3"/>
    <p:sldId id="493" r:id="rId4"/>
    <p:sldId id="494" r:id="rId5"/>
    <p:sldId id="495" r:id="rId6"/>
    <p:sldId id="496" r:id="rId7"/>
    <p:sldId id="481" r:id="rId8"/>
    <p:sldId id="483" r:id="rId9"/>
    <p:sldId id="488" r:id="rId10"/>
    <p:sldId id="484" r:id="rId11"/>
    <p:sldId id="497" r:id="rId12"/>
    <p:sldId id="498" r:id="rId13"/>
    <p:sldId id="499" r:id="rId14"/>
    <p:sldId id="500" r:id="rId15"/>
    <p:sldId id="501" r:id="rId16"/>
    <p:sldId id="502" r:id="rId17"/>
    <p:sldId id="482" r:id="rId18"/>
    <p:sldId id="261" r:id="rId19"/>
    <p:sldId id="262" r:id="rId20"/>
    <p:sldId id="264" r:id="rId21"/>
    <p:sldId id="26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5" userDrawn="1">
          <p15:clr>
            <a:srgbClr val="A4A3A4"/>
          </p15:clr>
        </p15:guide>
        <p15:guide id="2" pos="630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F544AB-2FA0-9FD6-4D5B-EB121B5ECA56}" name="Klein, Ben (US)" initials="BK" userId="S::Ben.Klein@Teledyne.com::ed4c4cc5-227a-48d9-a71f-a209da1320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D50BD"/>
    <a:srgbClr val="0E44CC"/>
    <a:srgbClr val="FFF100"/>
    <a:srgbClr val="73B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077" autoAdjust="0"/>
  </p:normalViewPr>
  <p:slideViewPr>
    <p:cSldViewPr snapToGrid="0" snapToObjects="1" showGuides="1">
      <p:cViewPr varScale="1">
        <p:scale>
          <a:sx n="91" d="100"/>
          <a:sy n="91" d="100"/>
        </p:scale>
        <p:origin x="1236" y="96"/>
      </p:cViewPr>
      <p:guideLst>
        <p:guide orient="horz" pos="2385"/>
        <p:guide pos="6307"/>
      </p:guideLst>
    </p:cSldViewPr>
  </p:slideViewPr>
  <p:notesTextViewPr>
    <p:cViewPr>
      <p:scale>
        <a:sx n="100" d="100"/>
        <a:sy n="100" d="100"/>
      </p:scale>
      <p:origin x="0" y="0"/>
    </p:cViewPr>
  </p:notesTextViewPr>
  <p:notesViewPr>
    <p:cSldViewPr snapToGrid="0" snapToObjects="1">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83B0B-1A45-4BAE-AFEA-EA18750676BB}" type="datetimeFigureOut">
              <a:rPr lang="en-US" smtClean="0"/>
              <a:t>3/24/2026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BA35-23B0-42E4-81E5-3BBC36B29EEB}" type="slidenum">
              <a:rPr lang="en-US" smtClean="0"/>
              <a:t>‹#›</a:t>
            </a:fld>
            <a:endParaRPr lang="en-US"/>
          </a:p>
        </p:txBody>
      </p:sp>
    </p:spTree>
    <p:extLst>
      <p:ext uri="{BB962C8B-B14F-4D97-AF65-F5344CB8AC3E}">
        <p14:creationId xmlns:p14="http://schemas.microsoft.com/office/powerpoint/2010/main" val="2143973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68A34-2EED-2449-9608-8411F1506575}" type="datetimeFigureOut">
              <a:rPr lang="en-US" smtClean="0"/>
              <a:t>3/24/2026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AE5-46DE-E047-AFDD-B00166002A63}" type="slidenum">
              <a:rPr lang="en-US" smtClean="0"/>
              <a:t>‹#›</a:t>
            </a:fld>
            <a:endParaRPr lang="en-US"/>
          </a:p>
        </p:txBody>
      </p:sp>
    </p:spTree>
    <p:extLst>
      <p:ext uri="{BB962C8B-B14F-4D97-AF65-F5344CB8AC3E}">
        <p14:creationId xmlns:p14="http://schemas.microsoft.com/office/powerpoint/2010/main" val="2074696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Hello! Welcome to the MPQA Quality Alliance Training Module series. The MPQA Quality Alliance is a sub-committee of the Montana Photonics and Quantum Alliance in Bozeman, Montana. Our mission is to provide helpful tools for implementing Quality Management Systems. This presentation is one of series of training modules designed to assist organization with implementing processes as solution to common manufacturing problems.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presentation provides a framework for implementing a Design Process in your organization. The Design Process is an essential solution for organizing design projects in your organization.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a:t>
            </a:fld>
            <a:endParaRPr lang="en-US"/>
          </a:p>
        </p:txBody>
      </p:sp>
    </p:spTree>
    <p:extLst>
      <p:ext uri="{BB962C8B-B14F-4D97-AF65-F5344CB8AC3E}">
        <p14:creationId xmlns:p14="http://schemas.microsoft.com/office/powerpoint/2010/main" val="1534368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this presentation you’ll learn </a:t>
            </a:r>
          </a:p>
          <a:p>
            <a:pPr marL="342900" marR="0" lvl="0"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a Design Process is</a:t>
            </a:r>
          </a:p>
          <a:p>
            <a:pPr marL="342900" marR="0" lvl="0"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Why it is so valuable to implement a Design Process</a:t>
            </a:r>
          </a:p>
          <a:p>
            <a:pPr marL="342900" marR="0" lvl="0"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A few easy steps for how to implement this process in your organization.</a:t>
            </a:r>
          </a:p>
          <a:p>
            <a:pPr marL="342900" marR="0" lvl="0" indent="-342900">
              <a:lnSpc>
                <a:spcPct val="107000"/>
              </a:lnSpc>
              <a:spcBef>
                <a:spcPts val="0"/>
              </a:spcBef>
              <a:spcAft>
                <a:spcPts val="8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the Design Process leads to improving your organization</a:t>
            </a:r>
          </a:p>
          <a:p>
            <a:pPr marL="342900" marR="0" lvl="0" indent="-342900">
              <a:lnSpc>
                <a:spcPct val="107000"/>
              </a:lnSpc>
              <a:spcBef>
                <a:spcPts val="0"/>
              </a:spcBef>
              <a:spcAft>
                <a:spcPts val="800"/>
              </a:spcAft>
              <a:buFont typeface="+mj-lt"/>
              <a:buAutoNum type="arabicPeriod"/>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Font typeface="+mj-lt"/>
              <a:buNone/>
            </a:pPr>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a:t>
            </a:fld>
            <a:endParaRPr lang="en-US"/>
          </a:p>
        </p:txBody>
      </p:sp>
    </p:spTree>
    <p:extLst>
      <p:ext uri="{BB962C8B-B14F-4D97-AF65-F5344CB8AC3E}">
        <p14:creationId xmlns:p14="http://schemas.microsoft.com/office/powerpoint/2010/main" val="308312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en-US" sz="1200" kern="1200" dirty="0">
                <a:solidFill>
                  <a:schemeClr val="tx1"/>
                </a:solidFill>
                <a:effectLst/>
                <a:latin typeface="+mn-lt"/>
                <a:ea typeface="+mn-ea"/>
                <a:cs typeface="+mn-cs"/>
              </a:rPr>
              <a:t>Do these challenges sound familiar? Many organizations face them!</a:t>
            </a:r>
          </a:p>
          <a:p>
            <a:pPr marL="0" marR="0" lvl="0" indent="0" algn="l" defTabSz="457200" rtl="0" eaLnBrk="1" fontAlgn="auto" latinLnBrk="0" hangingPunct="1">
              <a:lnSpc>
                <a:spcPct val="107000"/>
              </a:lnSpc>
              <a:spcBef>
                <a:spcPts val="0"/>
              </a:spcBef>
              <a:spcAft>
                <a:spcPts val="80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200" kern="1200" dirty="0">
                <a:solidFill>
                  <a:schemeClr val="tx1"/>
                </a:solidFill>
                <a:effectLst/>
                <a:latin typeface="+mn-lt"/>
                <a:ea typeface="+mn-ea"/>
                <a:cs typeface="+mn-cs"/>
              </a:rPr>
              <a:t>Missed schedules, budget overruns, and designs that don’t fully meet specifications. </a:t>
            </a: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200" kern="1200" dirty="0">
                <a:solidFill>
                  <a:schemeClr val="tx1"/>
                </a:solidFill>
                <a:effectLst/>
                <a:latin typeface="+mn-lt"/>
                <a:ea typeface="+mn-ea"/>
                <a:cs typeface="+mn-cs"/>
              </a:rPr>
              <a:t>Files are not stored consistently; the disorganization makes critical data hard to find and leads to misalignment between teams. </a:t>
            </a: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200" kern="1200" dirty="0">
                <a:solidFill>
                  <a:schemeClr val="tx1"/>
                </a:solidFill>
                <a:effectLst/>
                <a:latin typeface="+mn-lt"/>
                <a:ea typeface="+mn-ea"/>
                <a:cs typeface="+mn-cs"/>
              </a:rPr>
              <a:t>In some cases, prototypes may even reach a customer expecting finished product.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200" kern="1200" dirty="0">
                <a:solidFill>
                  <a:schemeClr val="tx1"/>
                </a:solidFill>
                <a:effectLst/>
                <a:latin typeface="+mn-lt"/>
                <a:ea typeface="+mn-ea"/>
                <a:cs typeface="+mn-cs"/>
              </a:rPr>
              <a:t>The solution to these challenges is a structured design process. </a:t>
            </a:r>
          </a:p>
          <a:p>
            <a:pPr marL="0" marR="0" lvl="0" indent="0" algn="l" defTabSz="457200" rtl="0" eaLnBrk="1" fontAlgn="auto" latinLnBrk="0" hangingPunct="1">
              <a:lnSpc>
                <a:spcPct val="107000"/>
              </a:lnSpc>
              <a:spcBef>
                <a:spcPts val="0"/>
              </a:spcBef>
              <a:spcAft>
                <a:spcPts val="800"/>
              </a:spcAft>
              <a:buClrTx/>
              <a:buSzTx/>
              <a:buFontTx/>
              <a:buNone/>
              <a:tabLst/>
              <a:defRPr/>
            </a:pPr>
            <a:r>
              <a:rPr lang="en-US" sz="1200" kern="1200" dirty="0">
                <a:solidFill>
                  <a:schemeClr val="tx1"/>
                </a:solidFill>
                <a:effectLst/>
                <a:latin typeface="+mn-lt"/>
                <a:ea typeface="+mn-ea"/>
                <a:cs typeface="+mn-cs"/>
              </a:rPr>
              <a:t>By defining how projects are organized, reviewed, and controlled, the design process creates alignment across disciplines, improves communication, eases data/record finding, and reduces risk throughout the project lifecycle.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3</a:t>
            </a:fld>
            <a:endParaRPr lang="en-US"/>
          </a:p>
        </p:txBody>
      </p:sp>
    </p:spTree>
    <p:extLst>
      <p:ext uri="{BB962C8B-B14F-4D97-AF65-F5344CB8AC3E}">
        <p14:creationId xmlns:p14="http://schemas.microsoft.com/office/powerpoint/2010/main" val="2785994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design process is a disciplined, methodical approach to completing product designs successfully.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primary purpose is to align teams and organize information so that everyone is working toward the same goal and everyone is clear on what that goal is.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Instead of a free-for-all with every engineer marching to the beat of their own drum, the design process ensures the entire team is working in concert, focused on the same priorities, on the same schedule.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The design process is the method for giving structure to your R&amp;D team.</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4</a:t>
            </a:fld>
            <a:endParaRPr lang="en-US"/>
          </a:p>
        </p:txBody>
      </p:sp>
    </p:spTree>
    <p:extLst>
      <p:ext uri="{BB962C8B-B14F-4D97-AF65-F5344CB8AC3E}">
        <p14:creationId xmlns:p14="http://schemas.microsoft.com/office/powerpoint/2010/main" val="1005568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design process is a core part of the overall New Product Introduction, or NPI, process.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NPI begins with market analysis and feasibility, flows through design, and ends with release to production.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training focuses specifically on the design portion—where the project is organized, design stages are established, and products are prototyped, all driving towards a final product that can be released to production.</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5</a:t>
            </a:fld>
            <a:endParaRPr lang="en-US"/>
          </a:p>
        </p:txBody>
      </p:sp>
    </p:spTree>
    <p:extLst>
      <p:ext uri="{BB962C8B-B14F-4D97-AF65-F5344CB8AC3E}">
        <p14:creationId xmlns:p14="http://schemas.microsoft.com/office/powerpoint/2010/main" val="3958669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By defining how projects are organized, reviewed, and controlled, the design process helps project managers keep design projects on schedule and within budget while ensuring customer requirements are met.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organizes information into a common structure, freeing engineers to spend more time designing and less time searching for files or recreating work.</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Ultimately</a:t>
            </a:r>
            <a:r>
              <a:rPr lang="en-US" sz="1200" kern="1200">
                <a:solidFill>
                  <a:schemeClr val="tx1"/>
                </a:solidFill>
                <a:effectLst/>
                <a:latin typeface="+mn-lt"/>
                <a:ea typeface="+mn-ea"/>
                <a:cs typeface="+mn-cs"/>
              </a:rPr>
              <a:t>, it creates </a:t>
            </a:r>
            <a:r>
              <a:rPr lang="en-US" sz="1200" kern="1200" dirty="0">
                <a:solidFill>
                  <a:schemeClr val="tx1"/>
                </a:solidFill>
                <a:effectLst/>
                <a:latin typeface="+mn-lt"/>
                <a:ea typeface="+mn-ea"/>
                <a:cs typeface="+mn-cs"/>
              </a:rPr>
              <a:t>alignment across disciplines, improves communication, eases data/record finding, and reduces risk throughout the project lifecycle.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159BAE5-46DE-E047-AFDD-B00166002A63}" type="slidenum">
              <a:rPr lang="en-US" smtClean="0"/>
              <a:t>6</a:t>
            </a:fld>
            <a:endParaRPr lang="en-US"/>
          </a:p>
        </p:txBody>
      </p:sp>
    </p:spTree>
    <p:extLst>
      <p:ext uri="{BB962C8B-B14F-4D97-AF65-F5344CB8AC3E}">
        <p14:creationId xmlns:p14="http://schemas.microsoft.com/office/powerpoint/2010/main" val="1071029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design process is unique in that it is not a step-by-step sequential process. It’s a collection of elements that ensure the design is organized and ultimately satisfies design and customer requirements.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New Product Introduction (NPI) process provides a structure that guides the design through a sequence of phases that ensures key design elements are performed at the appropriate times.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are the common elements to a basic design process: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Planning ensures there is a budget and a timeline, identifies the team with a project lead, ensures risks are identified and tracked and ensures there are plans for verification and validation.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 inputs include product specifications and requirements that are critical to meeting customer needs as well as regulatory or statutory requirements.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 Analysis is the heart of the design project where experiments are performed and data is analyzed to determine whether the  product design is capable of meeting specifications.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 outputs ensures that documentation supporting the design are captured such as drawings, work instructions, product specifications, and data sheets. This documentation is invaluable to production and scalability.</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Design reviews are meetings where the design team reviews the design, make improvements, determines the status of the project, determine next steps, identifies roadblocks, and organizes resources to remove these roadblocks.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Verification is the methodical process for ensuring the design meets the specifications.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Validation is the process for ensuring the design meets the intended use or application. This may be done in a coordinated effort with a customer.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Change Control ensures that as the design evolves, the changes are carefully controlled to understand and manage risk associate with changes. This is particularly important if the design inputs are changed.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next few slides goes into each of these design elements in greater detail.</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7</a:t>
            </a:fld>
            <a:endParaRPr lang="en-US"/>
          </a:p>
        </p:txBody>
      </p:sp>
    </p:spTree>
    <p:extLst>
      <p:ext uri="{BB962C8B-B14F-4D97-AF65-F5344CB8AC3E}">
        <p14:creationId xmlns:p14="http://schemas.microsoft.com/office/powerpoint/2010/main" val="1828563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Planning defines how the design project will be completed. This includes establishing a budget and schedule, assigning a project lead and team, conducting risk analysis, and coordinating verification and validation plans. Good planning ensures expectations are clear before detailed design work begins.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Planning might include a Gant chart for organizing a schedule.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Risk matrix is often employed to record and track project risks to ensure they are mitigated as they pop up throughout the project.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project lead plays a key role in overseeing the project and ensuring it stays within budget and on schedule and that the design plan if maintained all the way through validation. The Project Lead also ensures design reviews are happening regularly to keep the team focused and effective.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Planning ensures that a cross-functional team is organized with well-defined roles and responsibilities. This team may include personnel from manufacturing, such as MFE’s and materials personnel such as buyers and planners.</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8</a:t>
            </a:fld>
            <a:endParaRPr lang="en-US"/>
          </a:p>
        </p:txBody>
      </p:sp>
    </p:spTree>
    <p:extLst>
      <p:ext uri="{BB962C8B-B14F-4D97-AF65-F5344CB8AC3E}">
        <p14:creationId xmlns:p14="http://schemas.microsoft.com/office/powerpoint/2010/main" val="800199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Design reviews provide regular checkpoints for evaluating project status, risks, and progress. These reviews typically involve multiple disciplines, are often presented formally, and include documented attendance and action items. Reviews help ensure risks are identified early and resources stay aligned and focused.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Reviews serve as a record of progress as the project evolves.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many types of design reviews each with it’s own purpose. The different types of reviews are employed at various stages as the design progresses through the NPI process.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records may be useful later even during manufacturing or to assist with answering questions from customers.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9</a:t>
            </a:fld>
            <a:endParaRPr lang="en-US"/>
          </a:p>
        </p:txBody>
      </p:sp>
    </p:spTree>
    <p:extLst>
      <p:ext uri="{BB962C8B-B14F-4D97-AF65-F5344CB8AC3E}">
        <p14:creationId xmlns:p14="http://schemas.microsoft.com/office/powerpoint/2010/main" val="3493723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inputs define the specifications, performance characteristics, requirements and everything necessary to provide the framework of the design.</a:t>
            </a:r>
          </a:p>
          <a:p>
            <a:endParaRPr lang="en-US" dirty="0"/>
          </a:p>
          <a:p>
            <a:r>
              <a:rPr lang="en-US" dirty="0"/>
              <a:t>Design specifications are defined to ensure that the product performance meets requirements. </a:t>
            </a:r>
          </a:p>
          <a:p>
            <a:endParaRPr lang="en-US" dirty="0"/>
          </a:p>
          <a:p>
            <a:r>
              <a:rPr lang="en-US" dirty="0"/>
              <a:t>This is where lessons learned from previous designs may be applied.</a:t>
            </a:r>
          </a:p>
          <a:p>
            <a:endParaRPr lang="en-US" dirty="0"/>
          </a:p>
          <a:p>
            <a:r>
              <a:rPr lang="en-US" dirty="0"/>
              <a:t>Statutory and regulatory requirements are essential inputs to ensure proper export controls are in place, safety concerns are addressed, and that the environment is not negatively impacted.</a:t>
            </a:r>
          </a:p>
        </p:txBody>
      </p:sp>
      <p:sp>
        <p:nvSpPr>
          <p:cNvPr id="4" name="Slide Number Placeholder 3"/>
          <p:cNvSpPr>
            <a:spLocks noGrp="1"/>
          </p:cNvSpPr>
          <p:nvPr>
            <p:ph type="sldNum" sz="quarter" idx="5"/>
          </p:nvPr>
        </p:nvSpPr>
        <p:spPr/>
        <p:txBody>
          <a:bodyPr/>
          <a:lstStyle/>
          <a:p>
            <a:fld id="{2159BAE5-46DE-E047-AFDD-B00166002A63}" type="slidenum">
              <a:rPr lang="en-US" smtClean="0"/>
              <a:t>10</a:t>
            </a:fld>
            <a:endParaRPr lang="en-US"/>
          </a:p>
        </p:txBody>
      </p:sp>
    </p:spTree>
    <p:extLst>
      <p:ext uri="{BB962C8B-B14F-4D97-AF65-F5344CB8AC3E}">
        <p14:creationId xmlns:p14="http://schemas.microsoft.com/office/powerpoint/2010/main" val="1890848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and material selection decisions and rationale should be documented for review and future reference.  This process helps to ensure that all of the specifications will be met and that future changes do not inadvertently degrade performance.</a:t>
            </a:r>
          </a:p>
          <a:p>
            <a:endParaRPr lang="en-US" dirty="0"/>
          </a:p>
          <a:p>
            <a:r>
              <a:rPr lang="en-US" dirty="0"/>
              <a:t>Calculations, experiments, and test are performed to ensure product specifications will be met.  To control costs and schedule follow the 80:16:4 rule.  In most applications 80% of the design is low risk, based on standard, proven designs and/or have large margins.  These require relatively low efforts to ensure product specifications are met.  Of the remaining 20%, 80% (16% of total) needs a moderate level of analysis and 20% (last 4% of total) represents the highest risk area which should get 80% of the effort.</a:t>
            </a:r>
          </a:p>
        </p:txBody>
      </p:sp>
      <p:sp>
        <p:nvSpPr>
          <p:cNvPr id="4" name="Slide Number Placeholder 3"/>
          <p:cNvSpPr>
            <a:spLocks noGrp="1"/>
          </p:cNvSpPr>
          <p:nvPr>
            <p:ph type="sldNum" sz="quarter" idx="5"/>
          </p:nvPr>
        </p:nvSpPr>
        <p:spPr/>
        <p:txBody>
          <a:bodyPr/>
          <a:lstStyle/>
          <a:p>
            <a:fld id="{2159BAE5-46DE-E047-AFDD-B00166002A63}" type="slidenum">
              <a:rPr lang="en-US" smtClean="0"/>
              <a:t>11</a:t>
            </a:fld>
            <a:endParaRPr lang="en-US"/>
          </a:p>
        </p:txBody>
      </p:sp>
    </p:spTree>
    <p:extLst>
      <p:ext uri="{BB962C8B-B14F-4D97-AF65-F5344CB8AC3E}">
        <p14:creationId xmlns:p14="http://schemas.microsoft.com/office/powerpoint/2010/main" val="3699087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outputs ensure that the as the design finalizes key elements of the design are defined, documented, and stored.</a:t>
            </a:r>
          </a:p>
          <a:p>
            <a:endParaRPr lang="en-US" dirty="0"/>
          </a:p>
          <a:p>
            <a:r>
              <a:rPr lang="en-US" dirty="0"/>
              <a:t>Design outputs include the drawings, schematics, bill of materials and PCB files all of which are critical to reproducing the various materials that compose the product. These are used for suppliers to manufacture the product and for internal assembly.</a:t>
            </a:r>
          </a:p>
          <a:p>
            <a:endParaRPr lang="en-US" dirty="0"/>
          </a:p>
          <a:p>
            <a:r>
              <a:rPr lang="en-US" dirty="0"/>
              <a:t>Work instructions for how to assemble the material is critical to ensure technicians responsible for building the product are building it as engineers had intended.</a:t>
            </a:r>
          </a:p>
          <a:p>
            <a:endParaRPr lang="en-US" dirty="0"/>
          </a:p>
          <a:p>
            <a:r>
              <a:rPr lang="en-US" dirty="0"/>
              <a:t>Manufacturing plans ensure there is adequate space for storing volumes of material and that there is adequate production space and equipment for building the product. Manufacturing plans ensure that packaging and labeling requirements are determined.</a:t>
            </a:r>
          </a:p>
          <a:p>
            <a:endParaRPr lang="en-US" dirty="0"/>
          </a:p>
          <a:p>
            <a:r>
              <a:rPr lang="en-US" dirty="0"/>
              <a:t>Design outputs include a final formal Specification document that is complete and controlled.</a:t>
            </a:r>
          </a:p>
          <a:p>
            <a:endParaRPr lang="en-US" dirty="0"/>
          </a:p>
          <a:p>
            <a:r>
              <a:rPr lang="en-US" dirty="0"/>
              <a:t>Design outputs also include a final data sheet that can be shared with current and potential customers.</a:t>
            </a:r>
          </a:p>
          <a:p>
            <a:endParaRPr lang="en-US" dirty="0"/>
          </a:p>
          <a:p>
            <a:r>
              <a:rPr lang="en-US" dirty="0"/>
              <a:t>The documentation should be complete and provide adequate information to allow an independent party to produce the product.</a:t>
            </a:r>
          </a:p>
          <a:p>
            <a:endParaRPr lang="en-US" dirty="0"/>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12</a:t>
            </a:fld>
            <a:endParaRPr lang="en-US"/>
          </a:p>
        </p:txBody>
      </p:sp>
    </p:spTree>
    <p:extLst>
      <p:ext uri="{BB962C8B-B14F-4D97-AF65-F5344CB8AC3E}">
        <p14:creationId xmlns:p14="http://schemas.microsoft.com/office/powerpoint/2010/main" val="394714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Verification is the methodical process confirming the design meets specifications defined in the Design Inputs phase</a:t>
            </a:r>
            <a:r>
              <a:rPr lang="en-US" sz="1200" kern="1200" dirty="0">
                <a:solidFill>
                  <a:schemeClr val="tx1"/>
                </a:solidFill>
                <a:effectLst/>
                <a:latin typeface="+mn-lt"/>
                <a:ea typeface="+mn-ea"/>
                <a:cs typeface="+mn-cs"/>
              </a:rPr>
              <a:t>. Each requirement is mapped to a verification method, such as measurement or testing, and results are documented. Verification focuses on ensuring the product conforms to defined requirements.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A common approach is to create a matrix listing all of the design specifications and the methods by which the specifications will be verified.  In addition to direct measurements some parameters such as the wavelength of a laser are verified “by design” in that the wavelength is determined by the energy levels in the host material.  Other parameters can be verified by calculation using fundamental properties or measured parameters.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Data is collected, analyzed to determine whether specifications are met. Sometimes the results of verification help shape the specifications through an iterative process.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Once the specifications are dialed in and there is sufficient data that demonstrates the specifications can be met, then the design project can proceed with finalizing design outputs.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13</a:t>
            </a:fld>
            <a:endParaRPr lang="en-US"/>
          </a:p>
        </p:txBody>
      </p:sp>
    </p:spTree>
    <p:extLst>
      <p:ext uri="{BB962C8B-B14F-4D97-AF65-F5344CB8AC3E}">
        <p14:creationId xmlns:p14="http://schemas.microsoft.com/office/powerpoint/2010/main" val="2389519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Validation is the process for ensuring that the product performs as the customer intended and meets their expectations for quality, reliability, and user interface.</a:t>
            </a:r>
          </a:p>
          <a:p>
            <a:endParaRPr lang="en-US" dirty="0"/>
          </a:p>
          <a:p>
            <a:r>
              <a:rPr lang="en-US" dirty="0"/>
              <a:t>While a design may meet all of the specifications through verification process, design validation ensures that it performs as expected in real-world scenarios and applications.  Validation ensures that the total user experience, i.e. packaging, setup, start up and use, is positive.</a:t>
            </a:r>
          </a:p>
          <a:p>
            <a:endParaRPr lang="en-US" dirty="0"/>
          </a:p>
          <a:p>
            <a:r>
              <a:rPr lang="en-US" dirty="0"/>
              <a:t>Design validation may be performed externally by the customer. Customer feedback is often the “data” that concludes the design validation step.</a:t>
            </a:r>
          </a:p>
        </p:txBody>
      </p:sp>
      <p:sp>
        <p:nvSpPr>
          <p:cNvPr id="4" name="Slide Number Placeholder 3"/>
          <p:cNvSpPr>
            <a:spLocks noGrp="1"/>
          </p:cNvSpPr>
          <p:nvPr>
            <p:ph type="sldNum" sz="quarter" idx="5"/>
          </p:nvPr>
        </p:nvSpPr>
        <p:spPr/>
        <p:txBody>
          <a:bodyPr/>
          <a:lstStyle/>
          <a:p>
            <a:fld id="{2159BAE5-46DE-E047-AFDD-B00166002A63}" type="slidenum">
              <a:rPr lang="en-US" smtClean="0"/>
              <a:t>14</a:t>
            </a:fld>
            <a:endParaRPr lang="en-US"/>
          </a:p>
        </p:txBody>
      </p:sp>
    </p:spTree>
    <p:extLst>
      <p:ext uri="{BB962C8B-B14F-4D97-AF65-F5344CB8AC3E}">
        <p14:creationId xmlns:p14="http://schemas.microsoft.com/office/powerpoint/2010/main" val="198899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Verification and validation are often confused. The dishwasher example is a useful analogy to assist with distinguishing these very different steps.</a:t>
            </a:r>
          </a:p>
          <a:p>
            <a:endParaRPr lang="en-US" dirty="0"/>
          </a:p>
          <a:p>
            <a:r>
              <a:rPr lang="en-US" dirty="0"/>
              <a:t>Verification answers the question; does the design meet specifications: </a:t>
            </a:r>
          </a:p>
          <a:p>
            <a:r>
              <a:rPr lang="en-US" dirty="0"/>
              <a:t>	Does the water arm spin smoothly?</a:t>
            </a:r>
          </a:p>
          <a:p>
            <a:r>
              <a:rPr lang="en-US" dirty="0"/>
              <a:t>	Does the heating element reach the expected and desired temperature?</a:t>
            </a:r>
          </a:p>
          <a:p>
            <a:r>
              <a:rPr lang="en-US" dirty="0"/>
              <a:t>	Does the water pump bring adequate volumes of water onto the dishes? </a:t>
            </a:r>
          </a:p>
          <a:p>
            <a:r>
              <a:rPr lang="en-US" dirty="0"/>
              <a:t>	Do the buttons work to ensure the various functions are initiated?</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Validation answers the question; does it meet customer expectations: </a:t>
            </a:r>
          </a:p>
          <a:p>
            <a:r>
              <a:rPr lang="en-US" dirty="0"/>
              <a:t>	Does it work as intended?  </a:t>
            </a:r>
          </a:p>
          <a:p>
            <a:r>
              <a:rPr lang="en-US" dirty="0"/>
              <a:t>	Are the dishes clean? </a:t>
            </a:r>
          </a:p>
          <a:p>
            <a:r>
              <a:rPr lang="en-US" dirty="0"/>
              <a:t>	Did any of the dishes get broken during the application?</a:t>
            </a:r>
          </a:p>
          <a:p>
            <a:r>
              <a:rPr lang="en-US" dirty="0"/>
              <a:t>	Is the unit quiet?  </a:t>
            </a:r>
          </a:p>
          <a:p>
            <a:r>
              <a:rPr lang="en-US" dirty="0"/>
              <a:t>	Do the buttons have a quality feel?</a:t>
            </a:r>
          </a:p>
          <a:p>
            <a:r>
              <a:rPr lang="en-US" dirty="0"/>
              <a:t>	Did you get soaked while opening the dishwasher door?</a:t>
            </a:r>
          </a:p>
        </p:txBody>
      </p:sp>
      <p:sp>
        <p:nvSpPr>
          <p:cNvPr id="4" name="Slide Number Placeholder 3"/>
          <p:cNvSpPr>
            <a:spLocks noGrp="1"/>
          </p:cNvSpPr>
          <p:nvPr>
            <p:ph type="sldNum" sz="quarter" idx="5"/>
          </p:nvPr>
        </p:nvSpPr>
        <p:spPr/>
        <p:txBody>
          <a:bodyPr/>
          <a:lstStyle/>
          <a:p>
            <a:fld id="{2159BAE5-46DE-E047-AFDD-B00166002A63}" type="slidenum">
              <a:rPr lang="en-US" smtClean="0"/>
              <a:t>15</a:t>
            </a:fld>
            <a:endParaRPr lang="en-US"/>
          </a:p>
        </p:txBody>
      </p:sp>
    </p:spTree>
    <p:extLst>
      <p:ext uri="{BB962C8B-B14F-4D97-AF65-F5344CB8AC3E}">
        <p14:creationId xmlns:p14="http://schemas.microsoft.com/office/powerpoint/2010/main" val="1821772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changes that take place during the design project. They key is ensure that the design changes are controlled. The level of control is depended on the level of the change.</a:t>
            </a:r>
          </a:p>
          <a:p>
            <a:endParaRPr lang="en-US" dirty="0"/>
          </a:p>
          <a:p>
            <a:r>
              <a:rPr lang="en-US" dirty="0"/>
              <a:t>Design changes – the design will evolve over time with countless iterations. Monitoring and approving the design changes and capturing them in some form, such as updated drawings, is critical. </a:t>
            </a:r>
            <a:r>
              <a:rPr lang="en-US" b="1" dirty="0"/>
              <a:t>The goal is to streamline this iterative process so that it doesn’t slow down progress. But it needs to be balanced with careful control so the current status is organized and clear.</a:t>
            </a:r>
          </a:p>
          <a:p>
            <a:endParaRPr lang="en-US" dirty="0"/>
          </a:p>
          <a:p>
            <a:r>
              <a:rPr lang="en-US" dirty="0"/>
              <a:t>Changes to design inputs, such as product specifications and requirements can have major impacts to budget, schedule, and even feasibility. This requires significantly more control, with formal approvals. These controls prevent “scope creep” that push a design beyond its initial intent or vision.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9BAE5-46DE-E047-AFDD-B00166002A6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903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a project is shared amongst many departments or stakeholders, staying up to date on changing information is critical. Waiting for the next meeting for updates can delay progress or even worse, have team members working off different datasets, wasting effort and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recommend a common folder structure, so team members learn where to find data for any project. This shows a structure based on the elements previously discussed. If the structure is followed consistently, data sharing will become second nature for all stakeholders.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assume that only the project manager (or their delegate) has Write access to the folders and that other stakeholders only have Read access. It is critical to augment this structure with a robust Document Control System.</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17</a:t>
            </a:fld>
            <a:endParaRPr lang="en-US"/>
          </a:p>
        </p:txBody>
      </p:sp>
    </p:spTree>
    <p:extLst>
      <p:ext uri="{BB962C8B-B14F-4D97-AF65-F5344CB8AC3E}">
        <p14:creationId xmlns:p14="http://schemas.microsoft.com/office/powerpoint/2010/main" val="586507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Communication is key when a product/service/system is being designed. Changes to electronics can affect mechanical design parameters. Changes to firmware can affect electronic hardware. Changes in the market can force modifications to the design goals. By default, this is a dynamic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setting expectations for where to find information is critical. Once trained to expect a particular file structure, team members can efficiently find the data they need for their decision making.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Once the project plan is created, regular review meetings that end with well-defined action items, risk factors, and timelines for individuals will ensure the effort is coordinated and the project moves forward instead of stalling out. High risk items should be addressed first, so if they cannot be overcome, that is known as quickly as possible. When team members are tasked with competing priorities, these should be discussed so timelines reflect reality instead of wishful thinking. Changes to the project plan, design goals, test results, etc. should be documented after each meeting. Having snapshots of the current progress can be invaluable for project post-mortem evaluations.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Task tracking can be done in a simple spreadsheet or Gantt chart. Other project management software is available but can take more time to maintain. Finding the minimum effective system can take a few projects but is well worth the effort.</a:t>
            </a:r>
          </a:p>
        </p:txBody>
      </p:sp>
      <p:sp>
        <p:nvSpPr>
          <p:cNvPr id="4" name="Slide Number Placeholder 3"/>
          <p:cNvSpPr>
            <a:spLocks noGrp="1"/>
          </p:cNvSpPr>
          <p:nvPr>
            <p:ph type="sldNum" sz="quarter" idx="5"/>
          </p:nvPr>
        </p:nvSpPr>
        <p:spPr/>
        <p:txBody>
          <a:bodyPr/>
          <a:lstStyle/>
          <a:p>
            <a:fld id="{2159BAE5-46DE-E047-AFDD-B00166002A63}" type="slidenum">
              <a:rPr lang="en-US" smtClean="0"/>
              <a:t>18</a:t>
            </a:fld>
            <a:endParaRPr lang="en-US"/>
          </a:p>
        </p:txBody>
      </p:sp>
    </p:spTree>
    <p:extLst>
      <p:ext uri="{BB962C8B-B14F-4D97-AF65-F5344CB8AC3E}">
        <p14:creationId xmlns:p14="http://schemas.microsoft.com/office/powerpoint/2010/main" val="410309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technical businesses, innovation is a company’s lifeblood. What was good enough last year may have new competition and not solve enough problems today. Efficiently developing and releasing new products uses engineering resources effectively. Without a Design Process, projects can go off the rails, solving the wrong problems or taking longer than expected, using more resources than were budgeted. [Yes, we speak from experience!]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Design Process ensures that the deliverable meets the requirements from the customer, that it is done as quickly as possible, and risks are consciously addressed at the beginning of the project.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 a well-coordinated team, development can flow as smoothly as the laws of physics will allow.</a:t>
            </a: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19</a:t>
            </a:fld>
            <a:endParaRPr lang="en-US"/>
          </a:p>
        </p:txBody>
      </p:sp>
    </p:spTree>
    <p:extLst>
      <p:ext uri="{BB962C8B-B14F-4D97-AF65-F5344CB8AC3E}">
        <p14:creationId xmlns:p14="http://schemas.microsoft.com/office/powerpoint/2010/main" val="2546996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learned the following gems of knowledge: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design process is non-sequential process that provides a disciplined approach to organizing design projects.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design process ensures that the design meets customer requirements, budgetary constraints, and project schedules.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design process can be implemented with basic tools likely already at your disposal.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design process helps organize and utilize resources efficiently, keeping the team focused on product success.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159BAE5-46DE-E047-AFDD-B00166002A63}" type="slidenum">
              <a:rPr lang="en-US" smtClean="0"/>
              <a:t>20</a:t>
            </a:fld>
            <a:endParaRPr lang="en-US"/>
          </a:p>
        </p:txBody>
      </p:sp>
    </p:spTree>
    <p:extLst>
      <p:ext uri="{BB962C8B-B14F-4D97-AF65-F5344CB8AC3E}">
        <p14:creationId xmlns:p14="http://schemas.microsoft.com/office/powerpoint/2010/main" val="423746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you’ve found this training module useful and that it provides a helpful framework for implementing a Design Process in your organization.</a:t>
            </a:r>
          </a:p>
          <a:p>
            <a:endParaRPr lang="en-US" dirty="0"/>
          </a:p>
          <a:p>
            <a:r>
              <a:rPr lang="en-US" dirty="0"/>
              <a:t>For more information about this process and other processes, access our library for example templates, tools, and ideas, and other training modules, visit our website at www.MPQA.Org</a:t>
            </a:r>
          </a:p>
          <a:p>
            <a:endParaRPr lang="en-US" dirty="0"/>
          </a:p>
          <a:p>
            <a:r>
              <a:rPr lang="en-US" dirty="0"/>
              <a:t>You are welcome to reach out to any of the members of the MPQA Quality Alliance for additional questions.</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2159BAE5-46DE-E047-AFDD-B00166002A63}" type="slidenum">
              <a:rPr lang="en-US" smtClean="0"/>
              <a:t>21</a:t>
            </a:fld>
            <a:endParaRPr lang="en-US"/>
          </a:p>
        </p:txBody>
      </p:sp>
    </p:spTree>
    <p:extLst>
      <p:ext uri="{BB962C8B-B14F-4D97-AF65-F5344CB8AC3E}">
        <p14:creationId xmlns:p14="http://schemas.microsoft.com/office/powerpoint/2010/main" val="115882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a:xfrm>
            <a:off x="4572000" y="694945"/>
            <a:ext cx="5486400" cy="329184"/>
          </a:xfrm>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flSlideMaster.Title SlideFooter" descr="  ">
            <a:extLst>
              <a:ext uri="{FF2B5EF4-FFF2-40B4-BE49-F238E27FC236}">
                <a16:creationId xmlns:a16="http://schemas.microsoft.com/office/drawing/2014/main" id="{4D9A97E9-F357-7179-F160-0067A63C2147}"/>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t>Tuesday, March 24,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7" name="hlSlideMaster.Title and ContentHeader" descr="  ">
            <a:extLst>
              <a:ext uri="{FF2B5EF4-FFF2-40B4-BE49-F238E27FC236}">
                <a16:creationId xmlns:a16="http://schemas.microsoft.com/office/drawing/2014/main" id="{DAC1C2AE-8D60-190A-D5D1-AC6F9962C17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ContentFooter" descr="  ">
            <a:extLst>
              <a:ext uri="{FF2B5EF4-FFF2-40B4-BE49-F238E27FC236}">
                <a16:creationId xmlns:a16="http://schemas.microsoft.com/office/drawing/2014/main" id="{18CD2F1D-D745-4DA3-B401-E9E9466D2F6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933D019-A32C-4EAD-B8E6-DBDA699692FD}" type="datetime2">
              <a:rPr lang="en-US" smtClean="0"/>
              <a:t>Tuesday, March 24,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hlSlideMaster.Section HeaderHeader" descr="  ">
            <a:extLst>
              <a:ext uri="{FF2B5EF4-FFF2-40B4-BE49-F238E27FC236}">
                <a16:creationId xmlns:a16="http://schemas.microsoft.com/office/drawing/2014/main" id="{5B2E4458-81F1-039A-746B-B0D097C6AA13}"/>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Section HeaderFooter" descr="  ">
            <a:extLst>
              <a:ext uri="{FF2B5EF4-FFF2-40B4-BE49-F238E27FC236}">
                <a16:creationId xmlns:a16="http://schemas.microsoft.com/office/drawing/2014/main" id="{C7BD0D9B-6393-3EC6-B821-C78516A82C8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CCEBA98F-560C-4997-81C4-81D4D9187EAB}" type="datetime2">
              <a:rPr lang="en-US" smtClean="0"/>
              <a:t>Tuesday, March 24,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hlSlideMaster.Two ContentHeader" descr="  ">
            <a:extLst>
              <a:ext uri="{FF2B5EF4-FFF2-40B4-BE49-F238E27FC236}">
                <a16:creationId xmlns:a16="http://schemas.microsoft.com/office/drawing/2014/main" id="{24D812FD-1B2B-104D-4EC4-1138DFBE05B7}"/>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Two ContentFooter" descr="  ">
            <a:extLst>
              <a:ext uri="{FF2B5EF4-FFF2-40B4-BE49-F238E27FC236}">
                <a16:creationId xmlns:a16="http://schemas.microsoft.com/office/drawing/2014/main" id="{6E2C0182-72F9-9FE7-663D-824ADF69EF65}"/>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p>
            <a:fld id="{150972B2-CA5C-437D-87D0-8081271A9E4B}" type="datetime2">
              <a:rPr lang="en-US" smtClean="0"/>
              <a:t>Tuesday, March 24, 2026</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hlSlideMaster.ComparisonHeader" descr="  ">
            <a:extLst>
              <a:ext uri="{FF2B5EF4-FFF2-40B4-BE49-F238E27FC236}">
                <a16:creationId xmlns:a16="http://schemas.microsoft.com/office/drawing/2014/main" id="{54303E95-D04B-5C4F-2E65-3B3F87E06E3B}"/>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2" name="flSlideMaster.ComparisonFooter" descr="  ">
            <a:extLst>
              <a:ext uri="{FF2B5EF4-FFF2-40B4-BE49-F238E27FC236}">
                <a16:creationId xmlns:a16="http://schemas.microsoft.com/office/drawing/2014/main" id="{6DEBCA64-EDEC-027C-09C9-7E9E4C2FA797}"/>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p>
            <a:fld id="{79CD4847-11EF-4466-A8AD-85CDB7B49118}" type="datetime2">
              <a:rPr lang="en-US" smtClean="0"/>
              <a:t>Tuesday, March 24, 2026</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
        <p:nvSpPr>
          <p:cNvPr id="6" name="hlSlideMaster.Title OnlyHeader" descr="  ">
            <a:extLst>
              <a:ext uri="{FF2B5EF4-FFF2-40B4-BE49-F238E27FC236}">
                <a16:creationId xmlns:a16="http://schemas.microsoft.com/office/drawing/2014/main" id="{06B7F447-AC08-9F5B-6BF6-5A6B9A85640B}"/>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7" name="flSlideMaster.Title OnlyFooter" descr="  ">
            <a:extLst>
              <a:ext uri="{FF2B5EF4-FFF2-40B4-BE49-F238E27FC236}">
                <a16:creationId xmlns:a16="http://schemas.microsoft.com/office/drawing/2014/main" id="{93AA86E9-AD1D-5D7C-35EE-07DA420129D4}"/>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p>
            <a:fld id="{F168457A-3AB9-4880-8A0C-9F8524491207}" type="datetime2">
              <a:rPr lang="en-US" smtClean="0"/>
              <a:t>Tuesday, March 24, 2026</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
        <p:nvSpPr>
          <p:cNvPr id="5" name="hlSlideMaster.BlankHeader" descr="  ">
            <a:extLst>
              <a:ext uri="{FF2B5EF4-FFF2-40B4-BE49-F238E27FC236}">
                <a16:creationId xmlns:a16="http://schemas.microsoft.com/office/drawing/2014/main" id="{57F32257-933E-F274-9E48-476A7EC8986F}"/>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6" name="flSlideMaster.BlankFooter" descr="  ">
            <a:extLst>
              <a:ext uri="{FF2B5EF4-FFF2-40B4-BE49-F238E27FC236}">
                <a16:creationId xmlns:a16="http://schemas.microsoft.com/office/drawing/2014/main" id="{59243FFF-ACAB-A3CF-C4D3-590EACBD951F}"/>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3FE976D3-5B7F-4300-ABED-C91F1B2AE209}" type="datetime2">
              <a:rPr lang="en-US" smtClean="0"/>
              <a:t>Tuesday, March 24,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hlSlideMaster.Content with CaptionHeader" descr="  ">
            <a:extLst>
              <a:ext uri="{FF2B5EF4-FFF2-40B4-BE49-F238E27FC236}">
                <a16:creationId xmlns:a16="http://schemas.microsoft.com/office/drawing/2014/main" id="{C3FF8401-1E82-77A5-77CF-124788391E46}"/>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10" name="flSlideMaster.Content with CaptionFooter" descr="  ">
            <a:extLst>
              <a:ext uri="{FF2B5EF4-FFF2-40B4-BE49-F238E27FC236}">
                <a16:creationId xmlns:a16="http://schemas.microsoft.com/office/drawing/2014/main" id="{7848BA01-7283-7D74-7546-3B01A6D213AB}"/>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EBDC1E59-17DD-41CE-97CA-624A472382D4}" type="datetime2">
              <a:rPr lang="en-US" smtClean="0"/>
              <a:t>Tuesday, March 24, 2026</a:t>
            </a:fld>
            <a:endParaRPr lang="en-US" dirty="0"/>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8" name="hlSlideMaster.Picture with CaptionHeader" descr="  ">
            <a:extLst>
              <a:ext uri="{FF2B5EF4-FFF2-40B4-BE49-F238E27FC236}">
                <a16:creationId xmlns:a16="http://schemas.microsoft.com/office/drawing/2014/main" id="{53E214F7-A58A-3876-95B5-BCC68BE7425A}"/>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9" name="flSlideMaster.Picture with CaptionFooter" descr="  ">
            <a:extLst>
              <a:ext uri="{FF2B5EF4-FFF2-40B4-BE49-F238E27FC236}">
                <a16:creationId xmlns:a16="http://schemas.microsoft.com/office/drawing/2014/main" id="{E51427FB-A860-8633-40CB-C0C8443EED0D}"/>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8CC057FC-95B6-4D89-AFDA-ABA33EE921E5}" type="datetime2">
              <a:rPr lang="en-US" smtClean="0"/>
              <a:t>Tuesday, March 24,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7" name="hlSlideMaster.Title and Vertical TextHeader" descr="  ">
            <a:extLst>
              <a:ext uri="{FF2B5EF4-FFF2-40B4-BE49-F238E27FC236}">
                <a16:creationId xmlns:a16="http://schemas.microsoft.com/office/drawing/2014/main" id="{31163181-18AA-ABC8-5789-D6707B9034B5}"/>
              </a:ext>
            </a:extLst>
          </p:cNvPr>
          <p:cNvSpPr txBox="1"/>
          <p:nvPr userDrawn="1"/>
        </p:nvSpPr>
        <p:spPr>
          <a:xfrm>
            <a:off x="0" y="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
        <p:nvSpPr>
          <p:cNvPr id="8" name="flSlideMaster.Title and Vertical TextFooter" descr="  ">
            <a:extLst>
              <a:ext uri="{FF2B5EF4-FFF2-40B4-BE49-F238E27FC236}">
                <a16:creationId xmlns:a16="http://schemas.microsoft.com/office/drawing/2014/main" id="{B17E36C6-D199-CE2A-6D1C-F4BF1B77138C}"/>
              </a:ext>
            </a:extLst>
          </p:cNvPr>
          <p:cNvSpPr txBox="1"/>
          <p:nvPr userDrawn="1"/>
        </p:nvSpPr>
        <p:spPr>
          <a:xfrm>
            <a:off x="0" y="6537960"/>
            <a:ext cx="12192000" cy="223138"/>
          </a:xfrm>
          <a:prstGeom prst="rect">
            <a:avLst/>
          </a:prstGeom>
          <a:noFill/>
        </p:spPr>
        <p:txBody>
          <a:bodyPr vert="horz" rtlCol="0">
            <a:spAutoFit/>
          </a:bodyPr>
          <a:lstStyle/>
          <a:p>
            <a:pPr algn="l"/>
            <a:r>
              <a:rPr lang="en-US" sz="850" b="0" i="0" u="none" baseline="0">
                <a:solidFill>
                  <a:srgbClr val="000000"/>
                </a:solidFill>
                <a:latin typeface="Microsoft Sans Serif" panose="020B0604020202020204" pitchFamily="34" charset="0"/>
              </a:rPr>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EC4549AC-EB31-477F-92A9-B1988E232878}" type="datetime2">
              <a:rPr lang="en-US" smtClean="0"/>
              <a:t>Tuesday, March 24,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3" name="Rectangle 12"/>
          <p:cNvSpPr/>
          <p:nvPr userDrawn="1"/>
        </p:nvSpPr>
        <p:spPr>
          <a:xfrm>
            <a:off x="1806910" y="6573023"/>
            <a:ext cx="10207751" cy="45719"/>
          </a:xfrm>
          <a:prstGeom prst="rect">
            <a:avLst/>
          </a:prstGeom>
          <a:solidFill>
            <a:srgbClr val="0D5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Content Placeholder 4" descr="A blue stream of water&#10;&#10;AI-generated content may be incorrect.">
            <a:extLst>
              <a:ext uri="{FF2B5EF4-FFF2-40B4-BE49-F238E27FC236}">
                <a16:creationId xmlns:a16="http://schemas.microsoft.com/office/drawing/2014/main" id="{EACA206D-C69C-C10D-C195-DEB78D207CB2}"/>
              </a:ext>
            </a:extLst>
          </p:cNvPr>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106315" y="6098588"/>
            <a:ext cx="1614875" cy="721311"/>
          </a:xfrm>
          <a:prstGeom prst="rect">
            <a:avLst/>
          </a:prstGeom>
        </p:spPr>
      </p:pic>
      <p:sp>
        <p:nvSpPr>
          <p:cNvPr id="8" name="Rectangle 7">
            <a:extLst>
              <a:ext uri="{FF2B5EF4-FFF2-40B4-BE49-F238E27FC236}">
                <a16:creationId xmlns:a16="http://schemas.microsoft.com/office/drawing/2014/main" id="{66E0FA13-2F7B-8679-C2CF-B862A1256F44}"/>
              </a:ext>
            </a:extLst>
          </p:cNvPr>
          <p:cNvSpPr/>
          <p:nvPr userDrawn="1"/>
        </p:nvSpPr>
        <p:spPr>
          <a:xfrm>
            <a:off x="0" y="122032"/>
            <a:ext cx="12192000" cy="124763"/>
          </a:xfrm>
          <a:prstGeom prst="rect">
            <a:avLst/>
          </a:prstGeom>
          <a:solidFill>
            <a:srgbClr val="0E4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hyperlink" Target="https://www.mpqa.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mpqa.org/quality-allia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Design Process</a:t>
            </a:r>
          </a:p>
        </p:txBody>
      </p:sp>
      <p:sp>
        <p:nvSpPr>
          <p:cNvPr id="3" name="Subtitle 2"/>
          <p:cNvSpPr>
            <a:spLocks noGrp="1"/>
          </p:cNvSpPr>
          <p:nvPr>
            <p:ph type="subTitle" idx="1"/>
          </p:nvPr>
        </p:nvSpPr>
        <p:spPr>
          <a:xfrm>
            <a:off x="914400" y="3505199"/>
            <a:ext cx="8534400" cy="1981199"/>
          </a:xfrm>
        </p:spPr>
        <p:txBody>
          <a:bodyPr>
            <a:normAutofit/>
          </a:bodyPr>
          <a:lstStyle/>
          <a:p>
            <a:r>
              <a:rPr lang="en-US" dirty="0"/>
              <a:t>MPQA Quality Alliance Training Module Series</a:t>
            </a:r>
          </a:p>
          <a:p>
            <a:r>
              <a:rPr lang="en-US" dirty="0"/>
              <a:t>Presenter: Name</a:t>
            </a:r>
          </a:p>
          <a:p>
            <a:r>
              <a:rPr lang="en-US" dirty="0"/>
              <a:t>Role</a:t>
            </a:r>
          </a:p>
          <a:p>
            <a:r>
              <a:rPr lang="en-US" dirty="0"/>
              <a:t>Company</a:t>
            </a:r>
          </a:p>
        </p:txBody>
      </p:sp>
    </p:spTree>
    <p:extLst>
      <p:ext uri="{BB962C8B-B14F-4D97-AF65-F5344CB8AC3E}">
        <p14:creationId xmlns:p14="http://schemas.microsoft.com/office/powerpoint/2010/main" val="3829162720"/>
      </p:ext>
    </p:extLst>
  </p:cSld>
  <p:clrMapOvr>
    <a:masterClrMapping/>
  </p:clrMapOvr>
  <mc:AlternateContent xmlns:mc="http://schemas.openxmlformats.org/markup-compatibility/2006" xmlns:p14="http://schemas.microsoft.com/office/powerpoint/2010/main">
    <mc:Choice Requires="p14">
      <p:transition spd="slow" p14:dur="2000" advTm="60478"/>
    </mc:Choice>
    <mc:Fallback xmlns="">
      <p:transition spd="slow" advTm="604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Agenda: This is what you will learn</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609600" y="1600200"/>
            <a:ext cx="10972800" cy="2253447"/>
          </a:xfrm>
        </p:spPr>
        <p:txBody>
          <a:bodyPr/>
          <a:lstStyle/>
          <a:p>
            <a:pPr>
              <a:spcBef>
                <a:spcPts val="0"/>
              </a:spcBef>
              <a:spcAft>
                <a:spcPts val="1800"/>
              </a:spcAft>
            </a:pPr>
            <a:r>
              <a:rPr lang="en-US" dirty="0"/>
              <a:t>What is a Design Process?</a:t>
            </a:r>
          </a:p>
          <a:p>
            <a:pPr>
              <a:spcBef>
                <a:spcPts val="0"/>
              </a:spcBef>
              <a:spcAft>
                <a:spcPts val="1800"/>
              </a:spcAft>
            </a:pPr>
            <a:r>
              <a:rPr lang="en-US" dirty="0"/>
              <a:t>Why implement a Design Process?</a:t>
            </a:r>
          </a:p>
          <a:p>
            <a:pPr>
              <a:spcBef>
                <a:spcPts val="0"/>
              </a:spcBef>
              <a:spcAft>
                <a:spcPts val="1800"/>
              </a:spcAft>
            </a:pPr>
            <a:r>
              <a:rPr lang="en-US" dirty="0"/>
              <a:t>How do I implement a Design Process?</a:t>
            </a:r>
          </a:p>
          <a:p>
            <a:pPr>
              <a:spcBef>
                <a:spcPts val="0"/>
              </a:spcBef>
              <a:spcAft>
                <a:spcPts val="1800"/>
              </a:spcAft>
            </a:pPr>
            <a:r>
              <a:rPr lang="en-US" dirty="0"/>
              <a:t>How does a Design Process improve the organization?</a:t>
            </a:r>
          </a:p>
        </p:txBody>
      </p:sp>
      <p:pic>
        <p:nvPicPr>
          <p:cNvPr id="7" name="Picture 2" descr="See the source image">
            <a:extLst>
              <a:ext uri="{FF2B5EF4-FFF2-40B4-BE49-F238E27FC236}">
                <a16:creationId xmlns:a16="http://schemas.microsoft.com/office/drawing/2014/main" id="{EE5A7550-C834-F478-5AE4-AE058023B3D5}"/>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67335" t="42980" r="11690" b="36872"/>
          <a:stretch/>
        </p:blipFill>
        <p:spPr bwMode="auto">
          <a:xfrm>
            <a:off x="260888" y="2250435"/>
            <a:ext cx="551974" cy="3856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038CDECE-288A-7553-231B-E2C77D1B1334}"/>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61020" t="14818" r="17622" b="64638"/>
          <a:stretch/>
        </p:blipFill>
        <p:spPr bwMode="auto">
          <a:xfrm>
            <a:off x="260888" y="2866907"/>
            <a:ext cx="562056" cy="3931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ee the source image">
            <a:extLst>
              <a:ext uri="{FF2B5EF4-FFF2-40B4-BE49-F238E27FC236}">
                <a16:creationId xmlns:a16="http://schemas.microsoft.com/office/drawing/2014/main" id="{50D49CF9-853E-A96A-DBDA-09CAA683C17D}"/>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41374" r="38513" b="82153"/>
          <a:stretch/>
        </p:blipFill>
        <p:spPr bwMode="auto">
          <a:xfrm>
            <a:off x="260888" y="1711565"/>
            <a:ext cx="529290" cy="3415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e the source image">
            <a:extLst>
              <a:ext uri="{FF2B5EF4-FFF2-40B4-BE49-F238E27FC236}">
                <a16:creationId xmlns:a16="http://schemas.microsoft.com/office/drawing/2014/main" id="{765F1CC7-AB21-B355-AFE5-D8A4933D707E}"/>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21433" t="72895" r="58093" b="7072"/>
          <a:stretch/>
        </p:blipFill>
        <p:spPr bwMode="auto">
          <a:xfrm>
            <a:off x="260344" y="3460459"/>
            <a:ext cx="552518" cy="39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617250"/>
      </p:ext>
    </p:extLst>
  </p:cSld>
  <p:clrMapOvr>
    <a:masterClrMapping/>
  </p:clrMapOvr>
  <mc:AlternateContent xmlns:mc="http://schemas.openxmlformats.org/markup-compatibility/2006" xmlns:p14="http://schemas.microsoft.com/office/powerpoint/2010/main">
    <mc:Choice Requires="p14">
      <p:transition spd="slow" p14:dur="2000" advTm="23102"/>
    </mc:Choice>
    <mc:Fallback xmlns="">
      <p:transition spd="slow" advTm="2310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9B12-3EBE-900A-339A-51D6D23CFFC3}"/>
              </a:ext>
            </a:extLst>
          </p:cNvPr>
          <p:cNvSpPr>
            <a:spLocks noGrp="1"/>
          </p:cNvSpPr>
          <p:nvPr>
            <p:ph type="title"/>
          </p:nvPr>
        </p:nvSpPr>
        <p:spPr/>
        <p:txBody>
          <a:bodyPr/>
          <a:lstStyle/>
          <a:p>
            <a:r>
              <a:rPr lang="en-US" dirty="0"/>
              <a:t>Problem Statement</a:t>
            </a:r>
          </a:p>
        </p:txBody>
      </p:sp>
      <p:sp>
        <p:nvSpPr>
          <p:cNvPr id="4" name="Scroll: Horizontal 3">
            <a:extLst>
              <a:ext uri="{FF2B5EF4-FFF2-40B4-BE49-F238E27FC236}">
                <a16:creationId xmlns:a16="http://schemas.microsoft.com/office/drawing/2014/main" id="{164D28CC-CE2C-F54D-6FFF-C81F16986E83}"/>
              </a:ext>
            </a:extLst>
          </p:cNvPr>
          <p:cNvSpPr/>
          <p:nvPr/>
        </p:nvSpPr>
        <p:spPr>
          <a:xfrm>
            <a:off x="2682894" y="5661227"/>
            <a:ext cx="7448658"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Solution: Implement a Design Process</a:t>
            </a:r>
          </a:p>
        </p:txBody>
      </p:sp>
      <p:sp>
        <p:nvSpPr>
          <p:cNvPr id="6" name="TextBox 5">
            <a:extLst>
              <a:ext uri="{FF2B5EF4-FFF2-40B4-BE49-F238E27FC236}">
                <a16:creationId xmlns:a16="http://schemas.microsoft.com/office/drawing/2014/main" id="{9A97E05B-249A-885F-5968-CAB6C305C77A}"/>
              </a:ext>
            </a:extLst>
          </p:cNvPr>
          <p:cNvSpPr txBox="1"/>
          <p:nvPr/>
        </p:nvSpPr>
        <p:spPr>
          <a:xfrm>
            <a:off x="170688" y="1495838"/>
            <a:ext cx="7857799" cy="3939540"/>
          </a:xfrm>
          <a:prstGeom prst="rect">
            <a:avLst/>
          </a:prstGeom>
          <a:noFill/>
        </p:spPr>
        <p:txBody>
          <a:bodyPr wrap="square" rtlCol="0">
            <a:spAutoFit/>
          </a:bodyPr>
          <a:lstStyle/>
          <a:p>
            <a:pPr>
              <a:spcAft>
                <a:spcPts val="600"/>
              </a:spcAft>
            </a:pPr>
            <a:r>
              <a:rPr lang="en-US" sz="2000" b="1" dirty="0"/>
              <a:t>Problem</a:t>
            </a:r>
            <a:r>
              <a:rPr lang="en-US" sz="2000" dirty="0"/>
              <a:t>: Multiple design projects are in process and opportunities seem endless, but engineering resources are stressed.</a:t>
            </a:r>
          </a:p>
          <a:p>
            <a:pPr marL="285750" indent="-285750">
              <a:spcAft>
                <a:spcPts val="600"/>
              </a:spcAft>
              <a:buFont typeface="Arial" panose="020B0604020202020204" pitchFamily="34" charset="0"/>
              <a:buChar char="•"/>
            </a:pPr>
            <a:r>
              <a:rPr lang="en-US" sz="2000" dirty="0"/>
              <a:t>Engineers can’t find the information and specs for the project.</a:t>
            </a:r>
          </a:p>
          <a:p>
            <a:pPr marL="285750" indent="-285750">
              <a:spcAft>
                <a:spcPts val="600"/>
              </a:spcAft>
              <a:buFont typeface="Arial" panose="020B0604020202020204" pitchFamily="34" charset="0"/>
              <a:buChar char="•"/>
            </a:pPr>
            <a:r>
              <a:rPr lang="en-US" sz="2000" dirty="0"/>
              <a:t>Each engineer creates their own folder structure and file location, and the locations aren’t shared.</a:t>
            </a:r>
          </a:p>
          <a:p>
            <a:pPr marL="285750" indent="-285750">
              <a:spcAft>
                <a:spcPts val="600"/>
              </a:spcAft>
              <a:buFont typeface="Arial" panose="020B0604020202020204" pitchFamily="34" charset="0"/>
              <a:buChar char="•"/>
            </a:pPr>
            <a:r>
              <a:rPr lang="en-US" sz="2000" dirty="0"/>
              <a:t>Sales shipped a beta unit to a customer without proper approvals.</a:t>
            </a:r>
          </a:p>
          <a:p>
            <a:pPr marL="285750" indent="-285750">
              <a:spcAft>
                <a:spcPts val="600"/>
              </a:spcAft>
              <a:buFont typeface="Arial" panose="020B0604020202020204" pitchFamily="34" charset="0"/>
              <a:buChar char="•"/>
            </a:pPr>
            <a:r>
              <a:rPr lang="en-US" sz="2000" dirty="0"/>
              <a:t>Various engineering disciplines aren’t on the same page about the design.</a:t>
            </a:r>
          </a:p>
          <a:p>
            <a:pPr marL="285750" indent="-285750">
              <a:spcAft>
                <a:spcPts val="600"/>
              </a:spcAft>
              <a:buFont typeface="Arial" panose="020B0604020202020204" pitchFamily="34" charset="0"/>
              <a:buChar char="•"/>
            </a:pPr>
            <a:r>
              <a:rPr lang="en-US" sz="2000" dirty="0"/>
              <a:t>Engineers, management, and other stake holders aren’t aligned.</a:t>
            </a:r>
          </a:p>
          <a:p>
            <a:pPr marL="285750" indent="-285750">
              <a:spcAft>
                <a:spcPts val="600"/>
              </a:spcAft>
              <a:buFont typeface="Arial" panose="020B0604020202020204" pitchFamily="34" charset="0"/>
              <a:buChar char="•"/>
            </a:pPr>
            <a:r>
              <a:rPr lang="en-US" sz="2000" dirty="0"/>
              <a:t>Design projects aren’t meeting schedules, budget, or specification.</a:t>
            </a:r>
          </a:p>
        </p:txBody>
      </p:sp>
      <p:pic>
        <p:nvPicPr>
          <p:cNvPr id="5" name="Picture 4">
            <a:extLst>
              <a:ext uri="{FF2B5EF4-FFF2-40B4-BE49-F238E27FC236}">
                <a16:creationId xmlns:a16="http://schemas.microsoft.com/office/drawing/2014/main" id="{7CFDE1CF-1A08-39C1-2F61-28D1B6E36A5A}"/>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28487" y="2044531"/>
            <a:ext cx="4163513" cy="2768938"/>
          </a:xfrm>
          <a:prstGeom prst="rect">
            <a:avLst/>
          </a:prstGeom>
          <a:noFill/>
          <a:ln>
            <a:noFill/>
          </a:ln>
        </p:spPr>
      </p:pic>
    </p:spTree>
    <p:extLst>
      <p:ext uri="{BB962C8B-B14F-4D97-AF65-F5344CB8AC3E}">
        <p14:creationId xmlns:p14="http://schemas.microsoft.com/office/powerpoint/2010/main" val="926228825"/>
      </p:ext>
    </p:extLst>
  </p:cSld>
  <p:clrMapOvr>
    <a:masterClrMapping/>
  </p:clrMapOvr>
  <mc:AlternateContent xmlns:mc="http://schemas.openxmlformats.org/markup-compatibility/2006" xmlns:p14="http://schemas.microsoft.com/office/powerpoint/2010/main">
    <mc:Choice Requires="p14">
      <p:transition spd="slow" p14:dur="2000" advTm="69913"/>
    </mc:Choice>
    <mc:Fallback xmlns="">
      <p:transition spd="slow" advTm="6991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  What is a Design Process?</a:t>
            </a:r>
          </a:p>
        </p:txBody>
      </p:sp>
      <p:sp>
        <p:nvSpPr>
          <p:cNvPr id="6" name="TextBox 5">
            <a:extLst>
              <a:ext uri="{FF2B5EF4-FFF2-40B4-BE49-F238E27FC236}">
                <a16:creationId xmlns:a16="http://schemas.microsoft.com/office/drawing/2014/main" id="{BD9AC10D-7CA8-1407-52B0-65CDD7BE7F35}"/>
              </a:ext>
            </a:extLst>
          </p:cNvPr>
          <p:cNvSpPr txBox="1"/>
          <p:nvPr/>
        </p:nvSpPr>
        <p:spPr>
          <a:xfrm>
            <a:off x="872837" y="1524000"/>
            <a:ext cx="10871750" cy="727059"/>
          </a:xfrm>
          <a:prstGeom prst="rect">
            <a:avLst/>
          </a:prstGeom>
          <a:noFill/>
        </p:spPr>
        <p:txBody>
          <a:bodyPr wrap="square">
            <a:spAutoFit/>
          </a:bodyPr>
          <a:lstStyle/>
          <a:p>
            <a:pPr>
              <a:lnSpc>
                <a:spcPct val="107000"/>
              </a:lnSpc>
              <a:spcAft>
                <a:spcPts val="800"/>
              </a:spcAft>
            </a:pPr>
            <a:r>
              <a:rPr lang="en-US" sz="2000" b="1" dirty="0">
                <a:effectLst/>
                <a:latin typeface="+mj-lt"/>
                <a:ea typeface="Calibri" panose="020F0502020204030204" pitchFamily="34" charset="0"/>
                <a:cs typeface="Times New Roman" panose="02020603050405020304" pitchFamily="18" charset="0"/>
              </a:rPr>
              <a:t>The Design Process is a methodical, disciplined approach for</a:t>
            </a:r>
            <a:r>
              <a:rPr lang="en-US" sz="2000" b="1" dirty="0">
                <a:latin typeface="+mj-lt"/>
                <a:ea typeface="Calibri" panose="020F0502020204030204" pitchFamily="34" charset="0"/>
                <a:cs typeface="Times New Roman" panose="02020603050405020304" pitchFamily="18" charset="0"/>
              </a:rPr>
              <a:t> ensuring product designs are completed successfully through team alignment and organization</a:t>
            </a:r>
            <a:r>
              <a:rPr lang="en-US" sz="2000" b="1" dirty="0">
                <a:effectLst/>
                <a:latin typeface="+mj-lt"/>
                <a:ea typeface="Calibri" panose="020F0502020204030204" pitchFamily="34" charset="0"/>
                <a:cs typeface="Times New Roman" panose="02020603050405020304" pitchFamily="18" charset="0"/>
              </a:rPr>
              <a:t>.</a:t>
            </a:r>
            <a:endParaRPr lang="en-US" sz="2000" dirty="0">
              <a:effectLst/>
              <a:latin typeface="+mj-lt"/>
              <a:ea typeface="Calibri" panose="020F0502020204030204" pitchFamily="34" charset="0"/>
              <a:cs typeface="Times New Roman" panose="02020603050405020304" pitchFamily="18" charset="0"/>
            </a:endParaRPr>
          </a:p>
        </p:txBody>
      </p:sp>
      <p:sp>
        <p:nvSpPr>
          <p:cNvPr id="3" name="Arrow: Right 2">
            <a:extLst>
              <a:ext uri="{FF2B5EF4-FFF2-40B4-BE49-F238E27FC236}">
                <a16:creationId xmlns:a16="http://schemas.microsoft.com/office/drawing/2014/main" id="{DBEF01CF-E6F8-CA8D-AC4A-E72EA9FE54EC}"/>
              </a:ext>
            </a:extLst>
          </p:cNvPr>
          <p:cNvSpPr/>
          <p:nvPr/>
        </p:nvSpPr>
        <p:spPr>
          <a:xfrm>
            <a:off x="5387298" y="3610542"/>
            <a:ext cx="1560576" cy="865632"/>
          </a:xfrm>
          <a:prstGeom prst="rightArrow">
            <a:avLst/>
          </a:prstGeom>
          <a:solidFill>
            <a:srgbClr val="0E44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Organize</a:t>
            </a:r>
          </a:p>
        </p:txBody>
      </p:sp>
      <p:sp>
        <p:nvSpPr>
          <p:cNvPr id="7" name="TextBox 6">
            <a:extLst>
              <a:ext uri="{FF2B5EF4-FFF2-40B4-BE49-F238E27FC236}">
                <a16:creationId xmlns:a16="http://schemas.microsoft.com/office/drawing/2014/main" id="{2B2977A3-1D10-A010-ABA1-F26B5184CED8}"/>
              </a:ext>
            </a:extLst>
          </p:cNvPr>
          <p:cNvSpPr txBox="1"/>
          <p:nvPr/>
        </p:nvSpPr>
        <p:spPr>
          <a:xfrm>
            <a:off x="1287294" y="5650991"/>
            <a:ext cx="2531462" cy="369332"/>
          </a:xfrm>
          <a:prstGeom prst="rect">
            <a:avLst/>
          </a:prstGeom>
          <a:noFill/>
        </p:spPr>
        <p:txBody>
          <a:bodyPr wrap="none" rtlCol="0">
            <a:spAutoFit/>
          </a:bodyPr>
          <a:lstStyle/>
          <a:p>
            <a:r>
              <a:rPr lang="en-US" dirty="0">
                <a:solidFill>
                  <a:srgbClr val="FF0000"/>
                </a:solidFill>
              </a:rPr>
              <a:t>Everything everywhere</a:t>
            </a:r>
          </a:p>
        </p:txBody>
      </p:sp>
      <p:sp>
        <p:nvSpPr>
          <p:cNvPr id="8" name="TextBox 7">
            <a:extLst>
              <a:ext uri="{FF2B5EF4-FFF2-40B4-BE49-F238E27FC236}">
                <a16:creationId xmlns:a16="http://schemas.microsoft.com/office/drawing/2014/main" id="{254DE5B7-EE79-1D5D-9F02-CA9FB050CEF9}"/>
              </a:ext>
            </a:extLst>
          </p:cNvPr>
          <p:cNvSpPr txBox="1"/>
          <p:nvPr/>
        </p:nvSpPr>
        <p:spPr>
          <a:xfrm>
            <a:off x="8573167" y="5650625"/>
            <a:ext cx="2428870" cy="369332"/>
          </a:xfrm>
          <a:prstGeom prst="rect">
            <a:avLst/>
          </a:prstGeom>
          <a:noFill/>
        </p:spPr>
        <p:txBody>
          <a:bodyPr wrap="none" rtlCol="0">
            <a:spAutoFit/>
          </a:bodyPr>
          <a:lstStyle/>
          <a:p>
            <a:r>
              <a:rPr lang="en-US" dirty="0">
                <a:solidFill>
                  <a:srgbClr val="0D50BD"/>
                </a:solidFill>
              </a:rPr>
              <a:t>Everything in its place</a:t>
            </a:r>
          </a:p>
        </p:txBody>
      </p:sp>
      <p:pic>
        <p:nvPicPr>
          <p:cNvPr id="9" name="Picture 2" descr="See the source image">
            <a:extLst>
              <a:ext uri="{FF2B5EF4-FFF2-40B4-BE49-F238E27FC236}">
                <a16:creationId xmlns:a16="http://schemas.microsoft.com/office/drawing/2014/main" id="{3CB7BF97-9034-0E2C-AFA2-BB9D5F8BC161}"/>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41374" r="38513" b="82153"/>
          <a:stretch/>
        </p:blipFill>
        <p:spPr bwMode="auto">
          <a:xfrm>
            <a:off x="0" y="810260"/>
            <a:ext cx="842210" cy="543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ffice Workplace Flat Design Stock Vector - Illustration of folder, lamp: 70134875">
            <a:extLst>
              <a:ext uri="{FF2B5EF4-FFF2-40B4-BE49-F238E27FC236}">
                <a16:creationId xmlns:a16="http://schemas.microsoft.com/office/drawing/2014/main" id="{353DA5EA-6A13-6517-F17C-3551F1B2B7F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992805" y="2514600"/>
            <a:ext cx="3589595" cy="28941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ee Messy Room Cliparts, Download Free Messy Room Cliparts png images, Free ClipArts on Clipart ...">
            <a:extLst>
              <a:ext uri="{FF2B5EF4-FFF2-40B4-BE49-F238E27FC236}">
                <a16:creationId xmlns:a16="http://schemas.microsoft.com/office/drawing/2014/main" id="{AE4CD700-DBB8-7620-E378-AE6A794FFD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583" y="2543170"/>
            <a:ext cx="4286250" cy="3000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27796197"/>
      </p:ext>
    </p:extLst>
  </p:cSld>
  <p:clrMapOvr>
    <a:masterClrMapping/>
  </p:clrMapOvr>
  <mc:AlternateContent xmlns:mc="http://schemas.openxmlformats.org/markup-compatibility/2006" xmlns:p14="http://schemas.microsoft.com/office/powerpoint/2010/main">
    <mc:Choice Requires="p14">
      <p:transition spd="slow" p14:dur="2000" advTm="20468"/>
    </mc:Choice>
    <mc:Fallback xmlns="">
      <p:transition spd="slow" advTm="2046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FE4E0-12A4-45F6-5901-76BCD3509F72}"/>
              </a:ext>
            </a:extLst>
          </p:cNvPr>
          <p:cNvSpPr>
            <a:spLocks noGrp="1"/>
          </p:cNvSpPr>
          <p:nvPr>
            <p:ph type="title"/>
          </p:nvPr>
        </p:nvSpPr>
        <p:spPr/>
        <p:txBody>
          <a:bodyPr>
            <a:normAutofit fontScale="90000"/>
          </a:bodyPr>
          <a:lstStyle/>
          <a:p>
            <a:r>
              <a:rPr lang="en-US" dirty="0"/>
              <a:t>Design Process</a:t>
            </a:r>
            <a:br>
              <a:rPr lang="en-US" dirty="0"/>
            </a:br>
            <a:r>
              <a:rPr lang="en-US" dirty="0"/>
              <a:t>Part of the New Product Introduction Process (NPI)</a:t>
            </a:r>
          </a:p>
        </p:txBody>
      </p:sp>
      <p:sp>
        <p:nvSpPr>
          <p:cNvPr id="4" name="Rectangle: Rounded Corners 3">
            <a:extLst>
              <a:ext uri="{FF2B5EF4-FFF2-40B4-BE49-F238E27FC236}">
                <a16:creationId xmlns:a16="http://schemas.microsoft.com/office/drawing/2014/main" id="{CACE8E26-7331-0173-0FB0-1F9F37E2C6D4}"/>
              </a:ext>
            </a:extLst>
          </p:cNvPr>
          <p:cNvSpPr/>
          <p:nvPr/>
        </p:nvSpPr>
        <p:spPr>
          <a:xfrm>
            <a:off x="2081605" y="1937721"/>
            <a:ext cx="1810871" cy="7037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Market Analysis</a:t>
            </a:r>
          </a:p>
        </p:txBody>
      </p:sp>
      <p:sp>
        <p:nvSpPr>
          <p:cNvPr id="5" name="Rectangle: Rounded Corners 4">
            <a:extLst>
              <a:ext uri="{FF2B5EF4-FFF2-40B4-BE49-F238E27FC236}">
                <a16:creationId xmlns:a16="http://schemas.microsoft.com/office/drawing/2014/main" id="{61CB5C4F-2078-421A-05DF-FE969EA18A5E}"/>
              </a:ext>
            </a:extLst>
          </p:cNvPr>
          <p:cNvSpPr/>
          <p:nvPr/>
        </p:nvSpPr>
        <p:spPr>
          <a:xfrm>
            <a:off x="2081605" y="3478038"/>
            <a:ext cx="1810871" cy="7037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Design Process</a:t>
            </a:r>
          </a:p>
        </p:txBody>
      </p:sp>
      <p:sp>
        <p:nvSpPr>
          <p:cNvPr id="6" name="Rectangle: Rounded Corners 5">
            <a:extLst>
              <a:ext uri="{FF2B5EF4-FFF2-40B4-BE49-F238E27FC236}">
                <a16:creationId xmlns:a16="http://schemas.microsoft.com/office/drawing/2014/main" id="{50D232BB-8E34-05ED-3B10-221B79F0DB20}"/>
              </a:ext>
            </a:extLst>
          </p:cNvPr>
          <p:cNvSpPr/>
          <p:nvPr/>
        </p:nvSpPr>
        <p:spPr>
          <a:xfrm>
            <a:off x="2081604" y="4925928"/>
            <a:ext cx="1810871" cy="7037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Release to Production</a:t>
            </a:r>
          </a:p>
        </p:txBody>
      </p:sp>
      <p:cxnSp>
        <p:nvCxnSpPr>
          <p:cNvPr id="8" name="Straight Arrow Connector 7">
            <a:extLst>
              <a:ext uri="{FF2B5EF4-FFF2-40B4-BE49-F238E27FC236}">
                <a16:creationId xmlns:a16="http://schemas.microsoft.com/office/drawing/2014/main" id="{F08048DA-FC4A-03A8-BCE3-C8E9EEC6C071}"/>
              </a:ext>
            </a:extLst>
          </p:cNvPr>
          <p:cNvCxnSpPr>
            <a:cxnSpLocks/>
            <a:stCxn id="4" idx="2"/>
            <a:endCxn id="5" idx="0"/>
          </p:cNvCxnSpPr>
          <p:nvPr/>
        </p:nvCxnSpPr>
        <p:spPr>
          <a:xfrm>
            <a:off x="2987041" y="2641452"/>
            <a:ext cx="0" cy="836586"/>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cxnSp>
        <p:nvCxnSpPr>
          <p:cNvPr id="11" name="Straight Arrow Connector 10">
            <a:extLst>
              <a:ext uri="{FF2B5EF4-FFF2-40B4-BE49-F238E27FC236}">
                <a16:creationId xmlns:a16="http://schemas.microsoft.com/office/drawing/2014/main" id="{32D6F414-55D8-6DAA-4495-1A3F9976FFBF}"/>
              </a:ext>
            </a:extLst>
          </p:cNvPr>
          <p:cNvCxnSpPr>
            <a:cxnSpLocks/>
            <a:stCxn id="5" idx="2"/>
            <a:endCxn id="6" idx="0"/>
          </p:cNvCxnSpPr>
          <p:nvPr/>
        </p:nvCxnSpPr>
        <p:spPr>
          <a:xfrm flipH="1">
            <a:off x="2987040" y="4181769"/>
            <a:ext cx="1" cy="744159"/>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94BC7FE3-9DC5-166F-3A22-1945136A19F8}"/>
              </a:ext>
            </a:extLst>
          </p:cNvPr>
          <p:cNvSpPr txBox="1"/>
          <p:nvPr/>
        </p:nvSpPr>
        <p:spPr>
          <a:xfrm>
            <a:off x="4121256" y="1895433"/>
            <a:ext cx="6397905" cy="923330"/>
          </a:xfrm>
          <a:prstGeom prst="rect">
            <a:avLst/>
          </a:prstGeom>
          <a:noFill/>
        </p:spPr>
        <p:txBody>
          <a:bodyPr wrap="none" rtlCol="0">
            <a:spAutoFit/>
          </a:bodyPr>
          <a:lstStyle/>
          <a:p>
            <a:pPr marL="285750" indent="-285750">
              <a:buFont typeface="Arial" panose="020B0604020202020204" pitchFamily="34" charset="0"/>
              <a:buChar char="•"/>
            </a:pPr>
            <a:r>
              <a:rPr lang="en-US" dirty="0"/>
              <a:t>Determine feasibility</a:t>
            </a:r>
          </a:p>
          <a:p>
            <a:pPr marL="285750" indent="-285750">
              <a:buFont typeface="Arial" panose="020B0604020202020204" pitchFamily="34" charset="0"/>
              <a:buChar char="•"/>
            </a:pPr>
            <a:r>
              <a:rPr lang="en-US" dirty="0"/>
              <a:t>Determine budget</a:t>
            </a:r>
          </a:p>
          <a:p>
            <a:pPr marL="285750" indent="-285750">
              <a:buFont typeface="Arial" panose="020B0604020202020204" pitchFamily="34" charset="0"/>
              <a:buChar char="•"/>
            </a:pPr>
            <a:r>
              <a:rPr lang="en-US" sz="1800" dirty="0"/>
              <a:t>Opportunity to design new product, assemblies, redesigns</a:t>
            </a:r>
          </a:p>
        </p:txBody>
      </p:sp>
      <p:sp>
        <p:nvSpPr>
          <p:cNvPr id="9" name="TextBox 8">
            <a:extLst>
              <a:ext uri="{FF2B5EF4-FFF2-40B4-BE49-F238E27FC236}">
                <a16:creationId xmlns:a16="http://schemas.microsoft.com/office/drawing/2014/main" id="{D411A29A-A560-835E-F203-22C7409A4EF1}"/>
              </a:ext>
            </a:extLst>
          </p:cNvPr>
          <p:cNvSpPr txBox="1"/>
          <p:nvPr/>
        </p:nvSpPr>
        <p:spPr>
          <a:xfrm>
            <a:off x="4145281" y="3467531"/>
            <a:ext cx="3294492" cy="646331"/>
          </a:xfrm>
          <a:prstGeom prst="rect">
            <a:avLst/>
          </a:prstGeom>
          <a:noFill/>
        </p:spPr>
        <p:txBody>
          <a:bodyPr wrap="none" rtlCol="0">
            <a:spAutoFit/>
          </a:bodyPr>
          <a:lstStyle/>
          <a:p>
            <a:pPr marL="285750" indent="-285750">
              <a:buFont typeface="Arial" panose="020B0604020202020204" pitchFamily="34" charset="0"/>
              <a:buChar char="•"/>
            </a:pPr>
            <a:r>
              <a:rPr lang="en-US" dirty="0"/>
              <a:t>Organize the design project</a:t>
            </a:r>
          </a:p>
          <a:p>
            <a:pPr marL="285750" indent="-285750">
              <a:buFont typeface="Arial" panose="020B0604020202020204" pitchFamily="34" charset="0"/>
              <a:buChar char="•"/>
            </a:pPr>
            <a:r>
              <a:rPr lang="en-US" dirty="0"/>
              <a:t>Establish design stages</a:t>
            </a:r>
          </a:p>
        </p:txBody>
      </p:sp>
      <p:sp>
        <p:nvSpPr>
          <p:cNvPr id="10" name="TextBox 9">
            <a:extLst>
              <a:ext uri="{FF2B5EF4-FFF2-40B4-BE49-F238E27FC236}">
                <a16:creationId xmlns:a16="http://schemas.microsoft.com/office/drawing/2014/main" id="{A448270B-ABE1-0AA7-96F0-2F3F361CBAF3}"/>
              </a:ext>
            </a:extLst>
          </p:cNvPr>
          <p:cNvSpPr txBox="1"/>
          <p:nvPr/>
        </p:nvSpPr>
        <p:spPr>
          <a:xfrm>
            <a:off x="4279837" y="4576620"/>
            <a:ext cx="7705974" cy="1554272"/>
          </a:xfrm>
          <a:prstGeom prst="rect">
            <a:avLst/>
          </a:prstGeom>
          <a:noFill/>
        </p:spPr>
        <p:txBody>
          <a:bodyPr wrap="square" rtlCol="0">
            <a:spAutoFit/>
          </a:bodyPr>
          <a:lstStyle/>
          <a:p>
            <a:pPr marL="285750" indent="-285750">
              <a:buFont typeface="Arial" panose="020B0604020202020204" pitchFamily="34" charset="0"/>
              <a:buChar char="•"/>
            </a:pPr>
            <a:r>
              <a:rPr lang="en-US" dirty="0"/>
              <a:t>Ensure manufacturing readiness</a:t>
            </a:r>
          </a:p>
          <a:p>
            <a:pPr marL="285750" indent="-285750">
              <a:buFont typeface="Arial" panose="020B0604020202020204" pitchFamily="34" charset="0"/>
              <a:buChar char="•"/>
            </a:pPr>
            <a:r>
              <a:rPr lang="en-US" dirty="0"/>
              <a:t>Lock down initial offering</a:t>
            </a:r>
          </a:p>
          <a:p>
            <a:pPr marL="285750" marR="0" lvl="1" indent="-285750">
              <a:spcBef>
                <a:spcPts val="0"/>
              </a:spcBef>
              <a:spcAft>
                <a:spcPts val="600"/>
              </a:spcAft>
              <a:buFont typeface="Arial" panose="020B0604020202020204" pitchFamily="34" charset="0"/>
              <a:buChar char="•"/>
              <a:tabLst>
                <a:tab pos="594360" algn="l"/>
              </a:tabLst>
            </a:pPr>
            <a:r>
              <a:rPr lang="en-US" sz="1800" dirty="0"/>
              <a:t>Completed product that meets specification (final product, assemblies, etc.)</a:t>
            </a:r>
          </a:p>
          <a:p>
            <a:pPr marL="285750" marR="0" lvl="1" indent="-285750">
              <a:spcBef>
                <a:spcPts val="0"/>
              </a:spcBef>
              <a:spcAft>
                <a:spcPts val="600"/>
              </a:spcAft>
              <a:buFont typeface="Arial" panose="020B0604020202020204" pitchFamily="34" charset="0"/>
              <a:buChar char="•"/>
              <a:tabLst>
                <a:tab pos="594360" algn="l"/>
              </a:tabLst>
            </a:pPr>
            <a:r>
              <a:rPr lang="en-US" sz="1800" dirty="0"/>
              <a:t>Documentation that supports product (drawings, work instructions, </a:t>
            </a:r>
            <a:r>
              <a:rPr lang="en-US" sz="1800" dirty="0" err="1"/>
              <a:t>etc</a:t>
            </a:r>
            <a:r>
              <a:rPr lang="en-US" sz="1800" dirty="0"/>
              <a:t>)</a:t>
            </a:r>
          </a:p>
        </p:txBody>
      </p:sp>
      <p:sp>
        <p:nvSpPr>
          <p:cNvPr id="13" name="Rectangle: Rounded Corners 12">
            <a:extLst>
              <a:ext uri="{FF2B5EF4-FFF2-40B4-BE49-F238E27FC236}">
                <a16:creationId xmlns:a16="http://schemas.microsoft.com/office/drawing/2014/main" id="{5CD1DCE2-6A28-23DF-CAC1-48E1ED38621A}"/>
              </a:ext>
            </a:extLst>
          </p:cNvPr>
          <p:cNvSpPr/>
          <p:nvPr/>
        </p:nvSpPr>
        <p:spPr>
          <a:xfrm>
            <a:off x="1828800" y="3012141"/>
            <a:ext cx="6669737" cy="155427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9614A6D-CA7D-32A0-7160-43AD81E92821}"/>
              </a:ext>
            </a:extLst>
          </p:cNvPr>
          <p:cNvSpPr txBox="1"/>
          <p:nvPr/>
        </p:nvSpPr>
        <p:spPr>
          <a:xfrm>
            <a:off x="8598012" y="3236026"/>
            <a:ext cx="3387799" cy="923330"/>
          </a:xfrm>
          <a:prstGeom prst="rect">
            <a:avLst/>
          </a:prstGeom>
          <a:noFill/>
        </p:spPr>
        <p:txBody>
          <a:bodyPr wrap="square" rtlCol="0">
            <a:spAutoFit/>
          </a:bodyPr>
          <a:lstStyle/>
          <a:p>
            <a:r>
              <a:rPr lang="en-US" b="1" dirty="0">
                <a:solidFill>
                  <a:srgbClr val="FF0000"/>
                </a:solidFill>
              </a:rPr>
              <a:t>This training module focuses on the Design Process portion of the NPI Process.</a:t>
            </a:r>
          </a:p>
        </p:txBody>
      </p:sp>
    </p:spTree>
    <p:extLst>
      <p:ext uri="{BB962C8B-B14F-4D97-AF65-F5344CB8AC3E}">
        <p14:creationId xmlns:p14="http://schemas.microsoft.com/office/powerpoint/2010/main" val="1314674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normAutofit/>
          </a:bodyPr>
          <a:lstStyle/>
          <a:p>
            <a:r>
              <a:rPr lang="en-US" dirty="0"/>
              <a:t>  Why Implement A Design Process?</a:t>
            </a:r>
          </a:p>
        </p:txBody>
      </p:sp>
      <p:sp>
        <p:nvSpPr>
          <p:cNvPr id="7" name="TextBox 6">
            <a:extLst>
              <a:ext uri="{FF2B5EF4-FFF2-40B4-BE49-F238E27FC236}">
                <a16:creationId xmlns:a16="http://schemas.microsoft.com/office/drawing/2014/main" id="{92496128-D22B-FD5E-0E24-FAD10472ABA9}"/>
              </a:ext>
            </a:extLst>
          </p:cNvPr>
          <p:cNvSpPr txBox="1"/>
          <p:nvPr/>
        </p:nvSpPr>
        <p:spPr>
          <a:xfrm>
            <a:off x="1110893" y="1764171"/>
            <a:ext cx="10337395" cy="3139321"/>
          </a:xfrm>
          <a:prstGeom prst="rect">
            <a:avLst/>
          </a:prstGeom>
          <a:noFill/>
        </p:spPr>
        <p:txBody>
          <a:bodyPr wrap="square" rtlCol="0">
            <a:spAutoFit/>
          </a:bodyPr>
          <a:lstStyle/>
          <a:p>
            <a:r>
              <a:rPr lang="en-US" b="1" dirty="0"/>
              <a:t>Risk Mitigation</a:t>
            </a:r>
            <a:r>
              <a:rPr lang="en-US" dirty="0"/>
              <a:t>:</a:t>
            </a:r>
          </a:p>
          <a:p>
            <a:pPr marL="285750" indent="-285750">
              <a:buFont typeface="Arial" panose="020B0604020202020204" pitchFamily="34" charset="0"/>
              <a:buChar char="•"/>
            </a:pPr>
            <a:r>
              <a:rPr lang="en-US" dirty="0"/>
              <a:t>Prevents the risk of missing key design steps to ensure the design stays on schedule, meets budget </a:t>
            </a:r>
          </a:p>
          <a:p>
            <a:pPr marL="285750" indent="-285750">
              <a:buFont typeface="Arial" panose="020B0604020202020204" pitchFamily="34" charset="0"/>
              <a:buChar char="•"/>
            </a:pPr>
            <a:r>
              <a:rPr lang="en-US" dirty="0"/>
              <a:t>Prevents the risk of designs not meeting customer requirements.</a:t>
            </a:r>
          </a:p>
          <a:p>
            <a:endParaRPr lang="en-US" dirty="0"/>
          </a:p>
          <a:p>
            <a:r>
              <a:rPr lang="en-US" b="1" dirty="0"/>
              <a:t>Organizes information and data</a:t>
            </a:r>
            <a:r>
              <a:rPr lang="en-US" dirty="0"/>
              <a:t>:</a:t>
            </a:r>
          </a:p>
          <a:p>
            <a:pPr marL="285750" indent="-285750">
              <a:buFont typeface="Arial" panose="020B0604020202020204" pitchFamily="34" charset="0"/>
              <a:buChar char="•"/>
            </a:pPr>
            <a:r>
              <a:rPr lang="en-US" dirty="0"/>
              <a:t>Ensures information and data are organized in common folder structure.</a:t>
            </a:r>
          </a:p>
          <a:p>
            <a:pPr marL="285750" indent="-285750">
              <a:buFont typeface="Arial" panose="020B0604020202020204" pitchFamily="34" charset="0"/>
              <a:buChar char="•"/>
            </a:pPr>
            <a:r>
              <a:rPr lang="en-US" dirty="0"/>
              <a:t>Organizing a design project through a simple process improves the efficiency of the design process and frees up resources to perform the key function of creating design solutions.</a:t>
            </a:r>
          </a:p>
          <a:p>
            <a:pPr marL="285750" indent="-285750">
              <a:buFont typeface="Arial" panose="020B0604020202020204" pitchFamily="34" charset="0"/>
              <a:buChar char="•"/>
            </a:pPr>
            <a:r>
              <a:rPr lang="en-US" dirty="0"/>
              <a:t>Spend more time on fun designs and less time trying to organize.</a:t>
            </a:r>
          </a:p>
          <a:p>
            <a:pPr marL="285750" indent="-285750">
              <a:buFont typeface="Arial" panose="020B0604020202020204" pitchFamily="34" charset="0"/>
              <a:buChar char="•"/>
            </a:pPr>
            <a:endParaRPr lang="en-US" dirty="0"/>
          </a:p>
        </p:txBody>
      </p:sp>
      <p:pic>
        <p:nvPicPr>
          <p:cNvPr id="3" name="Picture 2" descr="See the source image">
            <a:extLst>
              <a:ext uri="{FF2B5EF4-FFF2-40B4-BE49-F238E27FC236}">
                <a16:creationId xmlns:a16="http://schemas.microsoft.com/office/drawing/2014/main" id="{4C26607C-A2AA-FD44-9680-B5BB15BE1C2D}"/>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67335" t="42980" r="11690" b="36872"/>
          <a:stretch/>
        </p:blipFill>
        <p:spPr bwMode="auto">
          <a:xfrm>
            <a:off x="0" y="748836"/>
            <a:ext cx="878305" cy="613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528457"/>
      </p:ext>
    </p:extLst>
  </p:cSld>
  <p:clrMapOvr>
    <a:masterClrMapping/>
  </p:clrMapOvr>
  <mc:AlternateContent xmlns:mc="http://schemas.openxmlformats.org/markup-compatibility/2006" xmlns:p14="http://schemas.microsoft.com/office/powerpoint/2010/main">
    <mc:Choice Requires="p14">
      <p:transition spd="slow" p14:dur="2000" advTm="92251"/>
    </mc:Choice>
    <mc:Fallback xmlns="">
      <p:transition spd="slow" advTm="9225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883147-BB42-282D-AFEF-A6CA879CC5D3}"/>
              </a:ext>
            </a:extLst>
          </p:cNvPr>
          <p:cNvPicPr>
            <a:picLocks noChangeAspect="1"/>
          </p:cNvPicPr>
          <p:nvPr/>
        </p:nvPicPr>
        <p:blipFill>
          <a:blip r:embed="rId3"/>
          <a:srcRect r="11138"/>
          <a:stretch>
            <a:fillRect/>
          </a:stretch>
        </p:blipFill>
        <p:spPr>
          <a:xfrm>
            <a:off x="3371321" y="1963669"/>
            <a:ext cx="2724679" cy="2296833"/>
          </a:xfrm>
          <a:prstGeom prst="rect">
            <a:avLst/>
          </a:prstGeom>
        </p:spPr>
      </p:pic>
      <p:sp>
        <p:nvSpPr>
          <p:cNvPr id="2" name="Title 1">
            <a:extLst>
              <a:ext uri="{FF2B5EF4-FFF2-40B4-BE49-F238E27FC236}">
                <a16:creationId xmlns:a16="http://schemas.microsoft.com/office/drawing/2014/main" id="{3C11E4B4-01A0-E519-B377-7079751D2E45}"/>
              </a:ext>
            </a:extLst>
          </p:cNvPr>
          <p:cNvSpPr>
            <a:spLocks noGrp="1"/>
          </p:cNvSpPr>
          <p:nvPr>
            <p:ph type="title"/>
          </p:nvPr>
        </p:nvSpPr>
        <p:spPr/>
        <p:txBody>
          <a:bodyPr/>
          <a:lstStyle/>
          <a:p>
            <a:r>
              <a:rPr lang="en-US" dirty="0"/>
              <a:t>Design Process Elements</a:t>
            </a:r>
          </a:p>
        </p:txBody>
      </p:sp>
      <p:sp>
        <p:nvSpPr>
          <p:cNvPr id="5" name="Rectangle 4">
            <a:extLst>
              <a:ext uri="{FF2B5EF4-FFF2-40B4-BE49-F238E27FC236}">
                <a16:creationId xmlns:a16="http://schemas.microsoft.com/office/drawing/2014/main" id="{4C3E4E90-1E4B-C18E-8DD0-78545BD7944D}"/>
              </a:ext>
            </a:extLst>
          </p:cNvPr>
          <p:cNvSpPr/>
          <p:nvPr/>
        </p:nvSpPr>
        <p:spPr>
          <a:xfrm>
            <a:off x="340746" y="1524000"/>
            <a:ext cx="2841897" cy="3585597"/>
          </a:xfrm>
          <a:prstGeom prst="rect">
            <a:avLst/>
          </a:prstGeom>
          <a:ln w="38100">
            <a:solidFill>
              <a:schemeClr val="tx1"/>
            </a:solidFill>
          </a:ln>
        </p:spPr>
        <p:txBody>
          <a:bodyPr wrap="square">
            <a:spAutoFit/>
          </a:bodyPr>
          <a:lstStyle/>
          <a:p>
            <a:pPr marL="0" marR="0" lvl="1">
              <a:spcBef>
                <a:spcPts val="0"/>
              </a:spcBef>
              <a:spcAft>
                <a:spcPts val="600"/>
              </a:spcAft>
              <a:tabLst>
                <a:tab pos="594360" algn="l"/>
              </a:tabLst>
            </a:pPr>
            <a:r>
              <a:rPr lang="en-US" sz="2400" b="1" dirty="0"/>
              <a:t>Planning</a:t>
            </a:r>
          </a:p>
          <a:p>
            <a:pPr marL="0" marR="0" lvl="1">
              <a:spcBef>
                <a:spcPts val="0"/>
              </a:spcBef>
              <a:spcAft>
                <a:spcPts val="600"/>
              </a:spcAft>
              <a:tabLst>
                <a:tab pos="594360" algn="l"/>
              </a:tabLst>
            </a:pPr>
            <a:r>
              <a:rPr lang="en-US" sz="2400" b="1" dirty="0"/>
              <a:t>Design Inputs</a:t>
            </a:r>
          </a:p>
          <a:p>
            <a:pPr marL="0" marR="0" lvl="1">
              <a:spcBef>
                <a:spcPts val="0"/>
              </a:spcBef>
              <a:spcAft>
                <a:spcPts val="600"/>
              </a:spcAft>
              <a:tabLst>
                <a:tab pos="594360" algn="l"/>
              </a:tabLst>
            </a:pPr>
            <a:r>
              <a:rPr lang="en-US" sz="2400" b="1" dirty="0"/>
              <a:t>Design Analysis</a:t>
            </a:r>
          </a:p>
          <a:p>
            <a:pPr marL="0" marR="0" lvl="1">
              <a:spcBef>
                <a:spcPts val="0"/>
              </a:spcBef>
              <a:spcAft>
                <a:spcPts val="600"/>
              </a:spcAft>
              <a:tabLst>
                <a:tab pos="594360" algn="l"/>
              </a:tabLst>
            </a:pPr>
            <a:r>
              <a:rPr lang="en-US" sz="2400" b="1" dirty="0"/>
              <a:t>Design Outputs</a:t>
            </a:r>
          </a:p>
          <a:p>
            <a:pPr marL="0" marR="0" lvl="1">
              <a:spcBef>
                <a:spcPts val="0"/>
              </a:spcBef>
              <a:spcAft>
                <a:spcPts val="600"/>
              </a:spcAft>
              <a:tabLst>
                <a:tab pos="594360" algn="l"/>
              </a:tabLst>
            </a:pPr>
            <a:r>
              <a:rPr lang="en-US" sz="2400" b="1" dirty="0"/>
              <a:t>Verification</a:t>
            </a:r>
          </a:p>
          <a:p>
            <a:pPr marL="0" marR="0" lvl="1">
              <a:spcBef>
                <a:spcPts val="0"/>
              </a:spcBef>
              <a:spcAft>
                <a:spcPts val="600"/>
              </a:spcAft>
              <a:tabLst>
                <a:tab pos="594360" algn="l"/>
              </a:tabLst>
            </a:pPr>
            <a:r>
              <a:rPr lang="en-US" sz="2400" b="1" dirty="0"/>
              <a:t>Reviews</a:t>
            </a:r>
          </a:p>
          <a:p>
            <a:pPr marL="0" marR="0" lvl="1">
              <a:spcBef>
                <a:spcPts val="0"/>
              </a:spcBef>
              <a:spcAft>
                <a:spcPts val="600"/>
              </a:spcAft>
              <a:tabLst>
                <a:tab pos="594360" algn="l"/>
              </a:tabLst>
            </a:pPr>
            <a:r>
              <a:rPr lang="en-US" sz="2400" b="1" dirty="0"/>
              <a:t>Validation</a:t>
            </a:r>
          </a:p>
          <a:p>
            <a:pPr marL="0" marR="0" lvl="1">
              <a:spcBef>
                <a:spcPts val="0"/>
              </a:spcBef>
              <a:spcAft>
                <a:spcPts val="600"/>
              </a:spcAft>
              <a:tabLst>
                <a:tab pos="594360" algn="l"/>
              </a:tabLst>
            </a:pPr>
            <a:r>
              <a:rPr lang="en-US" sz="2400" b="1" dirty="0"/>
              <a:t>Change Control</a:t>
            </a:r>
          </a:p>
        </p:txBody>
      </p:sp>
      <p:sp>
        <p:nvSpPr>
          <p:cNvPr id="3" name="TextBox 2">
            <a:extLst>
              <a:ext uri="{FF2B5EF4-FFF2-40B4-BE49-F238E27FC236}">
                <a16:creationId xmlns:a16="http://schemas.microsoft.com/office/drawing/2014/main" id="{770139BB-4A89-3D82-92AA-A6B7D1AE481A}"/>
              </a:ext>
            </a:extLst>
          </p:cNvPr>
          <p:cNvSpPr txBox="1"/>
          <p:nvPr/>
        </p:nvSpPr>
        <p:spPr>
          <a:xfrm>
            <a:off x="6343833" y="1364881"/>
            <a:ext cx="5507421" cy="3662541"/>
          </a:xfrm>
          <a:prstGeom prst="rect">
            <a:avLst/>
          </a:prstGeom>
          <a:solidFill>
            <a:schemeClr val="accent1">
              <a:lumMod val="60000"/>
              <a:lumOff val="40000"/>
            </a:schemeClr>
          </a:solidFill>
          <a:ln>
            <a:solidFill>
              <a:schemeClr val="accent1"/>
            </a:solidFill>
          </a:ln>
        </p:spPr>
        <p:txBody>
          <a:bodyPr wrap="square" rtlCol="0">
            <a:spAutoFit/>
          </a:bodyPr>
          <a:lstStyle/>
          <a:p>
            <a:pPr>
              <a:spcAft>
                <a:spcPts val="1200"/>
              </a:spcAft>
            </a:pPr>
            <a:r>
              <a:rPr lang="en-US" sz="1600" dirty="0"/>
              <a:t>This process is unique in that it doesn’t happen in strict sequence. </a:t>
            </a:r>
          </a:p>
          <a:p>
            <a:pPr>
              <a:spcAft>
                <a:spcPts val="1200"/>
              </a:spcAft>
            </a:pPr>
            <a:r>
              <a:rPr lang="en-US" sz="1600" dirty="0"/>
              <a:t>Instead, these are essential process elements of a design project that are interwoven, interdependent.</a:t>
            </a:r>
          </a:p>
          <a:p>
            <a:pPr>
              <a:spcAft>
                <a:spcPts val="1200"/>
              </a:spcAft>
            </a:pPr>
            <a:r>
              <a:rPr lang="en-US" sz="1600" dirty="0"/>
              <a:t>The New Product Introduction (NPI) process provides the framework for a sequential process and dovetails with the Design Project.</a:t>
            </a:r>
          </a:p>
          <a:p>
            <a:pPr>
              <a:spcAft>
                <a:spcPts val="1200"/>
              </a:spcAft>
            </a:pPr>
            <a:r>
              <a:rPr lang="en-US" sz="1600" dirty="0"/>
              <a:t>For the purposes of this training module, it is assumed the tasks and decisions necessary to begin the design project have been completed.</a:t>
            </a:r>
          </a:p>
          <a:p>
            <a:pPr>
              <a:spcAft>
                <a:spcPts val="1200"/>
              </a:spcAft>
            </a:pPr>
            <a:r>
              <a:rPr lang="en-US" sz="1600" dirty="0"/>
              <a:t>The next series of slides explores each of these process elements.</a:t>
            </a:r>
          </a:p>
        </p:txBody>
      </p:sp>
      <p:sp>
        <p:nvSpPr>
          <p:cNvPr id="4" name="Scroll: Horizontal 3">
            <a:extLst>
              <a:ext uri="{FF2B5EF4-FFF2-40B4-BE49-F238E27FC236}">
                <a16:creationId xmlns:a16="http://schemas.microsoft.com/office/drawing/2014/main" id="{623F96A2-A1F5-F93D-0C39-552347BCB6FD}"/>
              </a:ext>
            </a:extLst>
          </p:cNvPr>
          <p:cNvSpPr/>
          <p:nvPr/>
        </p:nvSpPr>
        <p:spPr>
          <a:xfrm>
            <a:off x="2835294" y="5396754"/>
            <a:ext cx="8218188" cy="111420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Not a sequential step-by-step process;</a:t>
            </a:r>
          </a:p>
          <a:p>
            <a:pPr algn="ctr"/>
            <a:r>
              <a:rPr lang="en-US" sz="2400" dirty="0"/>
              <a:t>a collection of elements to organize the design project</a:t>
            </a:r>
          </a:p>
        </p:txBody>
      </p:sp>
      <p:sp>
        <p:nvSpPr>
          <p:cNvPr id="9" name="TextBox 8">
            <a:extLst>
              <a:ext uri="{FF2B5EF4-FFF2-40B4-BE49-F238E27FC236}">
                <a16:creationId xmlns:a16="http://schemas.microsoft.com/office/drawing/2014/main" id="{C3092D80-9F61-79DB-D166-23567FF27155}"/>
              </a:ext>
            </a:extLst>
          </p:cNvPr>
          <p:cNvSpPr txBox="1"/>
          <p:nvPr/>
        </p:nvSpPr>
        <p:spPr>
          <a:xfrm rot="20537528">
            <a:off x="4373268" y="2369897"/>
            <a:ext cx="902811" cy="369332"/>
          </a:xfrm>
          <a:prstGeom prst="rect">
            <a:avLst/>
          </a:prstGeom>
          <a:noFill/>
        </p:spPr>
        <p:txBody>
          <a:bodyPr wrap="none" rtlCol="0">
            <a:spAutoFit/>
          </a:bodyPr>
          <a:lstStyle/>
          <a:p>
            <a:r>
              <a:rPr lang="en-US" dirty="0"/>
              <a:t>Design</a:t>
            </a:r>
          </a:p>
        </p:txBody>
      </p:sp>
      <p:sp>
        <p:nvSpPr>
          <p:cNvPr id="10" name="TextBox 9">
            <a:extLst>
              <a:ext uri="{FF2B5EF4-FFF2-40B4-BE49-F238E27FC236}">
                <a16:creationId xmlns:a16="http://schemas.microsoft.com/office/drawing/2014/main" id="{7EB8D4FA-6B83-EAB8-EFF6-B728058587AA}"/>
              </a:ext>
            </a:extLst>
          </p:cNvPr>
          <p:cNvSpPr txBox="1"/>
          <p:nvPr/>
        </p:nvSpPr>
        <p:spPr>
          <a:xfrm>
            <a:off x="4835608" y="3427548"/>
            <a:ext cx="569387" cy="369332"/>
          </a:xfrm>
          <a:prstGeom prst="rect">
            <a:avLst/>
          </a:prstGeom>
          <a:noFill/>
        </p:spPr>
        <p:txBody>
          <a:bodyPr wrap="none" rtlCol="0">
            <a:spAutoFit/>
          </a:bodyPr>
          <a:lstStyle/>
          <a:p>
            <a:r>
              <a:rPr lang="en-US" dirty="0"/>
              <a:t>NPI</a:t>
            </a:r>
          </a:p>
        </p:txBody>
      </p:sp>
    </p:spTree>
    <p:extLst>
      <p:ext uri="{BB962C8B-B14F-4D97-AF65-F5344CB8AC3E}">
        <p14:creationId xmlns:p14="http://schemas.microsoft.com/office/powerpoint/2010/main" val="193168372"/>
      </p:ext>
    </p:extLst>
  </p:cSld>
  <p:clrMapOvr>
    <a:masterClrMapping/>
  </p:clrMapOvr>
  <mc:AlternateContent xmlns:mc="http://schemas.openxmlformats.org/markup-compatibility/2006" xmlns:p14="http://schemas.microsoft.com/office/powerpoint/2010/main">
    <mc:Choice Requires="p14">
      <p:transition spd="slow" p14:dur="2000" advTm="38458"/>
    </mc:Choice>
    <mc:Fallback xmlns="">
      <p:transition spd="slow" advTm="3845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Planning</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599" y="2354832"/>
            <a:ext cx="4983303" cy="3283968"/>
          </a:xfrm>
        </p:spPr>
        <p:txBody>
          <a:bodyPr>
            <a:normAutofit/>
          </a:bodyPr>
          <a:lstStyle/>
          <a:p>
            <a:r>
              <a:rPr lang="en-US" sz="2000" dirty="0"/>
              <a:t>Allocate a</a:t>
            </a:r>
            <a:r>
              <a:rPr lang="en-US" sz="2000" b="1" dirty="0"/>
              <a:t> Budget</a:t>
            </a:r>
          </a:p>
          <a:p>
            <a:r>
              <a:rPr lang="en-US" sz="2000" dirty="0"/>
              <a:t>Create a </a:t>
            </a:r>
            <a:r>
              <a:rPr lang="en-US" sz="2000" b="1" dirty="0"/>
              <a:t>Schedule</a:t>
            </a:r>
          </a:p>
          <a:p>
            <a:r>
              <a:rPr lang="en-US" sz="2000" dirty="0"/>
              <a:t>Conduct </a:t>
            </a:r>
            <a:r>
              <a:rPr lang="en-US" sz="2000" b="1" dirty="0"/>
              <a:t>Risk Analysis</a:t>
            </a:r>
          </a:p>
          <a:p>
            <a:r>
              <a:rPr lang="en-US" sz="2000" dirty="0"/>
              <a:t>Assign </a:t>
            </a:r>
            <a:r>
              <a:rPr lang="en-US" sz="2000" b="1" dirty="0"/>
              <a:t>Project Lead</a:t>
            </a:r>
          </a:p>
          <a:p>
            <a:r>
              <a:rPr lang="en-US" sz="2000" dirty="0"/>
              <a:t>Determine </a:t>
            </a:r>
            <a:r>
              <a:rPr lang="en-US" sz="2000" b="1" dirty="0"/>
              <a:t>Project Team</a:t>
            </a:r>
          </a:p>
          <a:p>
            <a:r>
              <a:rPr lang="en-US" sz="2000" dirty="0"/>
              <a:t>Establish a </a:t>
            </a:r>
            <a:r>
              <a:rPr lang="en-US" sz="2000" b="1" dirty="0"/>
              <a:t>Verification Plan</a:t>
            </a:r>
          </a:p>
          <a:p>
            <a:r>
              <a:rPr lang="en-US" sz="2000" dirty="0"/>
              <a:t>Coordinate a </a:t>
            </a:r>
            <a:r>
              <a:rPr lang="en-US" sz="2000" b="1" dirty="0"/>
              <a:t>Validation Plan</a:t>
            </a:r>
          </a:p>
        </p:txBody>
      </p:sp>
      <p:sp>
        <p:nvSpPr>
          <p:cNvPr id="4" name="TextBox 3">
            <a:extLst>
              <a:ext uri="{FF2B5EF4-FFF2-40B4-BE49-F238E27FC236}">
                <a16:creationId xmlns:a16="http://schemas.microsoft.com/office/drawing/2014/main" id="{227BEC1F-C639-693F-22AF-24854F605270}"/>
              </a:ext>
            </a:extLst>
          </p:cNvPr>
          <p:cNvSpPr txBox="1"/>
          <p:nvPr/>
        </p:nvSpPr>
        <p:spPr>
          <a:xfrm>
            <a:off x="609600" y="1364232"/>
            <a:ext cx="11409575" cy="646331"/>
          </a:xfrm>
          <a:prstGeom prst="rect">
            <a:avLst/>
          </a:prstGeom>
          <a:noFill/>
        </p:spPr>
        <p:txBody>
          <a:bodyPr wrap="square" rtlCol="0">
            <a:spAutoFit/>
          </a:bodyPr>
          <a:lstStyle/>
          <a:p>
            <a:r>
              <a:rPr lang="en-US" dirty="0"/>
              <a:t>Planning ensures the key elements of the project are defined. This includes creating a schedule, establishing a budget, identifying a team, and ensuring verification and validation activities are planned.</a:t>
            </a:r>
          </a:p>
        </p:txBody>
      </p:sp>
      <p:pic>
        <p:nvPicPr>
          <p:cNvPr id="5" name="Picture 4">
            <a:extLst>
              <a:ext uri="{FF2B5EF4-FFF2-40B4-BE49-F238E27FC236}">
                <a16:creationId xmlns:a16="http://schemas.microsoft.com/office/drawing/2014/main" id="{34A6A9CB-EDAD-F140-E84A-2B0981118007}"/>
              </a:ext>
            </a:extLst>
          </p:cNvPr>
          <p:cNvPicPr>
            <a:picLocks noChangeAspect="1"/>
          </p:cNvPicPr>
          <p:nvPr/>
        </p:nvPicPr>
        <p:blipFill>
          <a:blip r:embed="rId3"/>
          <a:srcRect b="18368"/>
          <a:stretch/>
        </p:blipFill>
        <p:spPr>
          <a:xfrm>
            <a:off x="6599098" y="2841395"/>
            <a:ext cx="4050974" cy="2352977"/>
          </a:xfrm>
          <a:prstGeom prst="rect">
            <a:avLst/>
          </a:prstGeom>
        </p:spPr>
      </p:pic>
      <p:sp>
        <p:nvSpPr>
          <p:cNvPr id="6" name="Scroll: Horizontal 5">
            <a:extLst>
              <a:ext uri="{FF2B5EF4-FFF2-40B4-BE49-F238E27FC236}">
                <a16:creationId xmlns:a16="http://schemas.microsoft.com/office/drawing/2014/main" id="{0C36DB10-0D56-480E-44DA-C11C95E8FA9D}"/>
              </a:ext>
            </a:extLst>
          </p:cNvPr>
          <p:cNvSpPr/>
          <p:nvPr/>
        </p:nvSpPr>
        <p:spPr>
          <a:xfrm>
            <a:off x="2835294" y="5701552"/>
            <a:ext cx="7448658" cy="809407"/>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What is the plan for completing the design project?</a:t>
            </a:r>
          </a:p>
        </p:txBody>
      </p:sp>
    </p:spTree>
    <p:extLst>
      <p:ext uri="{BB962C8B-B14F-4D97-AF65-F5344CB8AC3E}">
        <p14:creationId xmlns:p14="http://schemas.microsoft.com/office/powerpoint/2010/main" val="101326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meetings clip art free">
            <a:extLst>
              <a:ext uri="{FF2B5EF4-FFF2-40B4-BE49-F238E27FC236}">
                <a16:creationId xmlns:a16="http://schemas.microsoft.com/office/drawing/2014/main" id="{CA4D2F13-AF6E-61E7-0C4B-B8DB55A09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930" y="3299010"/>
            <a:ext cx="2563908" cy="25639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Reviews</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600" y="2173391"/>
            <a:ext cx="5567082" cy="2985433"/>
          </a:xfrm>
        </p:spPr>
        <p:txBody>
          <a:bodyPr wrap="square">
            <a:spAutoFit/>
          </a:bodyPr>
          <a:lstStyle/>
          <a:p>
            <a:r>
              <a:rPr lang="en-US" sz="2000" dirty="0"/>
              <a:t>Review schedule, cost, and risks.</a:t>
            </a:r>
          </a:p>
          <a:p>
            <a:r>
              <a:rPr lang="en-US" sz="2000" dirty="0"/>
              <a:t>Review design progress, problems.</a:t>
            </a:r>
          </a:p>
          <a:p>
            <a:r>
              <a:rPr lang="en-US" sz="2000" dirty="0"/>
              <a:t>Review design analysis.</a:t>
            </a:r>
          </a:p>
          <a:p>
            <a:r>
              <a:rPr lang="en-US" sz="2000" dirty="0"/>
              <a:t>Generally, in presentation form.</a:t>
            </a:r>
          </a:p>
          <a:p>
            <a:r>
              <a:rPr lang="en-US" sz="2000" dirty="0"/>
              <a:t>Capture record of attendance.</a:t>
            </a:r>
          </a:p>
          <a:p>
            <a:r>
              <a:rPr lang="en-US" sz="2000" dirty="0"/>
              <a:t>Include multiple design disciplines.</a:t>
            </a:r>
          </a:p>
          <a:p>
            <a:r>
              <a:rPr lang="en-US" sz="2000" dirty="0"/>
              <a:t>Capture action items.</a:t>
            </a:r>
          </a:p>
          <a:p>
            <a:r>
              <a:rPr lang="en-US" sz="2000" dirty="0"/>
              <a:t>Coordinate resources.</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646331"/>
          </a:xfrm>
          <a:prstGeom prst="rect">
            <a:avLst/>
          </a:prstGeom>
          <a:noFill/>
        </p:spPr>
        <p:txBody>
          <a:bodyPr wrap="square" rtlCol="0">
            <a:spAutoFit/>
          </a:bodyPr>
          <a:lstStyle/>
          <a:p>
            <a:r>
              <a:rPr lang="en-US" sz="1800" dirty="0"/>
              <a:t>Design Reviews – the process of evaluating the ability of the design to meet functional and physical requirements and to identify and resolve problems that arise.</a:t>
            </a:r>
            <a:endParaRPr lang="en-US" dirty="0"/>
          </a:p>
        </p:txBody>
      </p:sp>
      <p:sp>
        <p:nvSpPr>
          <p:cNvPr id="6" name="Scroll: Horizontal 5">
            <a:extLst>
              <a:ext uri="{FF2B5EF4-FFF2-40B4-BE49-F238E27FC236}">
                <a16:creationId xmlns:a16="http://schemas.microsoft.com/office/drawing/2014/main" id="{01D4E109-B461-832D-2B2F-E8A7568114D2}"/>
              </a:ext>
            </a:extLst>
          </p:cNvPr>
          <p:cNvSpPr/>
          <p:nvPr/>
        </p:nvSpPr>
        <p:spPr>
          <a:xfrm>
            <a:off x="2835294" y="5701552"/>
            <a:ext cx="7448658" cy="809407"/>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What is the status of the project?</a:t>
            </a:r>
          </a:p>
        </p:txBody>
      </p:sp>
      <p:graphicFrame>
        <p:nvGraphicFramePr>
          <p:cNvPr id="7" name="Table 6">
            <a:extLst>
              <a:ext uri="{FF2B5EF4-FFF2-40B4-BE49-F238E27FC236}">
                <a16:creationId xmlns:a16="http://schemas.microsoft.com/office/drawing/2014/main" id="{E809D3DE-4BCC-597A-D33E-EF4B6E77A27D}"/>
              </a:ext>
            </a:extLst>
          </p:cNvPr>
          <p:cNvGraphicFramePr>
            <a:graphicFrameLocks noGrp="1"/>
          </p:cNvGraphicFramePr>
          <p:nvPr>
            <p:extLst>
              <p:ext uri="{D42A27DB-BD31-4B8C-83A1-F6EECF244321}">
                <p14:modId xmlns:p14="http://schemas.microsoft.com/office/powerpoint/2010/main" val="3626796390"/>
              </p:ext>
            </p:extLst>
          </p:nvPr>
        </p:nvGraphicFramePr>
        <p:xfrm>
          <a:off x="7770777" y="2514978"/>
          <a:ext cx="3811623" cy="182880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3024730670"/>
                    </a:ext>
                  </a:extLst>
                </a:gridCol>
                <a:gridCol w="885543">
                  <a:extLst>
                    <a:ext uri="{9D8B030D-6E8A-4147-A177-3AD203B41FA5}">
                      <a16:colId xmlns:a16="http://schemas.microsoft.com/office/drawing/2014/main" val="1035750166"/>
                    </a:ext>
                  </a:extLst>
                </a:gridCol>
              </a:tblGrid>
              <a:tr h="142947">
                <a:tc>
                  <a:txBody>
                    <a:bodyPr/>
                    <a:lstStyle/>
                    <a:p>
                      <a:r>
                        <a:rPr lang="en-US" sz="1400" dirty="0"/>
                        <a:t>Reviews</a:t>
                      </a:r>
                    </a:p>
                  </a:txBody>
                  <a:tcPr/>
                </a:tc>
                <a:tc>
                  <a:txBody>
                    <a:bodyPr/>
                    <a:lstStyle/>
                    <a:p>
                      <a:r>
                        <a:rPr lang="en-US" sz="1400" dirty="0"/>
                        <a:t>TLA</a:t>
                      </a:r>
                    </a:p>
                  </a:txBody>
                  <a:tcPr/>
                </a:tc>
                <a:extLst>
                  <a:ext uri="{0D108BD9-81ED-4DB2-BD59-A6C34878D82A}">
                    <a16:rowId xmlns:a16="http://schemas.microsoft.com/office/drawing/2014/main" val="2893545215"/>
                  </a:ext>
                </a:extLst>
              </a:tr>
              <a:tr h="243886">
                <a:tc>
                  <a:txBody>
                    <a:bodyPr/>
                    <a:lstStyle/>
                    <a:p>
                      <a:r>
                        <a:rPr lang="en-US" sz="1400" dirty="0"/>
                        <a:t>System Requirements Review</a:t>
                      </a:r>
                    </a:p>
                  </a:txBody>
                  <a:tcPr/>
                </a:tc>
                <a:tc>
                  <a:txBody>
                    <a:bodyPr/>
                    <a:lstStyle/>
                    <a:p>
                      <a:r>
                        <a:rPr lang="en-US" sz="1400" dirty="0"/>
                        <a:t>SRR</a:t>
                      </a:r>
                    </a:p>
                  </a:txBody>
                  <a:tcPr/>
                </a:tc>
                <a:extLst>
                  <a:ext uri="{0D108BD9-81ED-4DB2-BD59-A6C34878D82A}">
                    <a16:rowId xmlns:a16="http://schemas.microsoft.com/office/drawing/2014/main" val="4098991098"/>
                  </a:ext>
                </a:extLst>
              </a:tr>
              <a:tr h="243886">
                <a:tc>
                  <a:txBody>
                    <a:bodyPr/>
                    <a:lstStyle/>
                    <a:p>
                      <a:r>
                        <a:rPr lang="en-US" sz="1400" dirty="0"/>
                        <a:t>System Architecture Review</a:t>
                      </a:r>
                    </a:p>
                  </a:txBody>
                  <a:tcPr/>
                </a:tc>
                <a:tc>
                  <a:txBody>
                    <a:bodyPr/>
                    <a:lstStyle/>
                    <a:p>
                      <a:r>
                        <a:rPr lang="en-US" sz="1400" dirty="0"/>
                        <a:t>SAR</a:t>
                      </a:r>
                    </a:p>
                  </a:txBody>
                  <a:tcPr/>
                </a:tc>
                <a:extLst>
                  <a:ext uri="{0D108BD9-81ED-4DB2-BD59-A6C34878D82A}">
                    <a16:rowId xmlns:a16="http://schemas.microsoft.com/office/drawing/2014/main" val="3177517056"/>
                  </a:ext>
                </a:extLst>
              </a:tr>
              <a:tr h="243886">
                <a:tc>
                  <a:txBody>
                    <a:bodyPr/>
                    <a:lstStyle/>
                    <a:p>
                      <a:r>
                        <a:rPr lang="en-US" sz="1400" dirty="0"/>
                        <a:t>Preliminary Design Review</a:t>
                      </a:r>
                    </a:p>
                  </a:txBody>
                  <a:tcPr/>
                </a:tc>
                <a:tc>
                  <a:txBody>
                    <a:bodyPr/>
                    <a:lstStyle/>
                    <a:p>
                      <a:r>
                        <a:rPr lang="en-US" sz="1400" dirty="0"/>
                        <a:t>PDR</a:t>
                      </a:r>
                    </a:p>
                  </a:txBody>
                  <a:tcPr/>
                </a:tc>
                <a:extLst>
                  <a:ext uri="{0D108BD9-81ED-4DB2-BD59-A6C34878D82A}">
                    <a16:rowId xmlns:a16="http://schemas.microsoft.com/office/drawing/2014/main" val="4008076129"/>
                  </a:ext>
                </a:extLst>
              </a:tr>
              <a:tr h="243886">
                <a:tc>
                  <a:txBody>
                    <a:bodyPr/>
                    <a:lstStyle/>
                    <a:p>
                      <a:r>
                        <a:rPr lang="en-US" sz="1400" dirty="0"/>
                        <a:t>Critical Design Review</a:t>
                      </a:r>
                    </a:p>
                  </a:txBody>
                  <a:tcPr/>
                </a:tc>
                <a:tc>
                  <a:txBody>
                    <a:bodyPr/>
                    <a:lstStyle/>
                    <a:p>
                      <a:r>
                        <a:rPr lang="en-US" sz="1400" dirty="0"/>
                        <a:t>CDR</a:t>
                      </a:r>
                    </a:p>
                  </a:txBody>
                  <a:tcPr/>
                </a:tc>
                <a:extLst>
                  <a:ext uri="{0D108BD9-81ED-4DB2-BD59-A6C34878D82A}">
                    <a16:rowId xmlns:a16="http://schemas.microsoft.com/office/drawing/2014/main" val="1653180364"/>
                  </a:ext>
                </a:extLst>
              </a:tr>
              <a:tr h="243886">
                <a:tc>
                  <a:txBody>
                    <a:bodyPr/>
                    <a:lstStyle/>
                    <a:p>
                      <a:r>
                        <a:rPr lang="en-US" sz="1400" dirty="0"/>
                        <a:t>Production Readiness Review</a:t>
                      </a:r>
                    </a:p>
                  </a:txBody>
                  <a:tcPr/>
                </a:tc>
                <a:tc>
                  <a:txBody>
                    <a:bodyPr/>
                    <a:lstStyle/>
                    <a:p>
                      <a:r>
                        <a:rPr lang="en-US" sz="1400" dirty="0"/>
                        <a:t>PRR</a:t>
                      </a:r>
                    </a:p>
                  </a:txBody>
                  <a:tcPr/>
                </a:tc>
                <a:extLst>
                  <a:ext uri="{0D108BD9-81ED-4DB2-BD59-A6C34878D82A}">
                    <a16:rowId xmlns:a16="http://schemas.microsoft.com/office/drawing/2014/main" val="1869169748"/>
                  </a:ext>
                </a:extLst>
              </a:tr>
            </a:tbl>
          </a:graphicData>
        </a:graphic>
      </p:graphicFrame>
      <p:sp>
        <p:nvSpPr>
          <p:cNvPr id="5" name="TextBox 4">
            <a:extLst>
              <a:ext uri="{FF2B5EF4-FFF2-40B4-BE49-F238E27FC236}">
                <a16:creationId xmlns:a16="http://schemas.microsoft.com/office/drawing/2014/main" id="{B4A20F4C-7A5C-937D-5E74-642040B90C8C}"/>
              </a:ext>
            </a:extLst>
          </p:cNvPr>
          <p:cNvSpPr txBox="1"/>
          <p:nvPr/>
        </p:nvSpPr>
        <p:spPr>
          <a:xfrm>
            <a:off x="8471646" y="2011171"/>
            <a:ext cx="3057247" cy="369332"/>
          </a:xfrm>
          <a:prstGeom prst="rect">
            <a:avLst/>
          </a:prstGeom>
          <a:noFill/>
        </p:spPr>
        <p:txBody>
          <a:bodyPr wrap="none" rtlCol="0">
            <a:spAutoFit/>
          </a:bodyPr>
          <a:lstStyle/>
          <a:p>
            <a:r>
              <a:rPr lang="en-US" dirty="0"/>
              <a:t>Example of types of reviews</a:t>
            </a:r>
          </a:p>
        </p:txBody>
      </p:sp>
    </p:spTree>
    <p:extLst>
      <p:ext uri="{BB962C8B-B14F-4D97-AF65-F5344CB8AC3E}">
        <p14:creationId xmlns:p14="http://schemas.microsoft.com/office/powerpoint/2010/main" val="192024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Design Inputs</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600" y="1913406"/>
            <a:ext cx="10972800" cy="3724096"/>
          </a:xfrm>
        </p:spPr>
        <p:txBody>
          <a:bodyPr>
            <a:spAutoFit/>
          </a:bodyPr>
          <a:lstStyle/>
          <a:p>
            <a:r>
              <a:rPr lang="en-US" sz="2000" dirty="0"/>
              <a:t>Product Requirements (Primarily driven by customer needs).</a:t>
            </a:r>
          </a:p>
          <a:p>
            <a:r>
              <a:rPr lang="en-US" sz="2000" dirty="0"/>
              <a:t>Engineering Functional requirements.</a:t>
            </a:r>
          </a:p>
          <a:p>
            <a:r>
              <a:rPr lang="en-US" sz="2000" dirty="0"/>
              <a:t>Design Specifications – complete set of specifications for every aspect of the design.</a:t>
            </a:r>
          </a:p>
          <a:p>
            <a:r>
              <a:rPr lang="en-US" sz="2000" dirty="0"/>
              <a:t>Lessons learned from previous designs.</a:t>
            </a:r>
          </a:p>
          <a:p>
            <a:r>
              <a:rPr lang="en-US" sz="2000" dirty="0"/>
              <a:t>Statutory and regulatory requirements.</a:t>
            </a:r>
          </a:p>
          <a:p>
            <a:pPr lvl="1"/>
            <a:r>
              <a:rPr lang="en-US" dirty="0"/>
              <a:t>Export Control.</a:t>
            </a:r>
          </a:p>
          <a:p>
            <a:pPr lvl="1"/>
            <a:r>
              <a:rPr lang="en-US" dirty="0"/>
              <a:t>Safety.</a:t>
            </a:r>
          </a:p>
          <a:p>
            <a:pPr lvl="1"/>
            <a:r>
              <a:rPr lang="en-US" dirty="0"/>
              <a:t>Environmental.</a:t>
            </a:r>
          </a:p>
          <a:p>
            <a:r>
              <a:rPr lang="en-US" sz="2000" dirty="0"/>
              <a:t>Competitor Information.</a:t>
            </a:r>
          </a:p>
          <a:p>
            <a:r>
              <a:rPr lang="en-US" sz="2000" dirty="0"/>
              <a:t>Supplier capabilities.</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369332"/>
          </a:xfrm>
          <a:prstGeom prst="rect">
            <a:avLst/>
          </a:prstGeom>
          <a:noFill/>
        </p:spPr>
        <p:txBody>
          <a:bodyPr wrap="square" rtlCol="0">
            <a:spAutoFit/>
          </a:bodyPr>
          <a:lstStyle/>
          <a:p>
            <a:r>
              <a:rPr lang="en-US" dirty="0"/>
              <a:t>Inputs – define the product requirements and characteristics that guides the direction and scope of the design. </a:t>
            </a:r>
          </a:p>
        </p:txBody>
      </p:sp>
      <p:pic>
        <p:nvPicPr>
          <p:cNvPr id="12294" name="Picture 6" descr="Image result for compass clip art free">
            <a:extLst>
              <a:ext uri="{FF2B5EF4-FFF2-40B4-BE49-F238E27FC236}">
                <a16:creationId xmlns:a16="http://schemas.microsoft.com/office/drawing/2014/main" id="{0E1038EF-C805-2F4D-1B68-6723E8E543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093" y="3226070"/>
            <a:ext cx="2420471" cy="2475482"/>
          </a:xfrm>
          <a:prstGeom prst="rect">
            <a:avLst/>
          </a:prstGeom>
          <a:noFill/>
          <a:extLst>
            <a:ext uri="{909E8E84-426E-40DD-AFC4-6F175D3DCCD1}">
              <a14:hiddenFill xmlns:a14="http://schemas.microsoft.com/office/drawing/2010/main">
                <a:solidFill>
                  <a:srgbClr val="FFFFFF"/>
                </a:solidFill>
              </a14:hiddenFill>
            </a:ext>
          </a:extLst>
        </p:spPr>
      </p:pic>
      <p:sp>
        <p:nvSpPr>
          <p:cNvPr id="5" name="Scroll: Horizontal 4">
            <a:extLst>
              <a:ext uri="{FF2B5EF4-FFF2-40B4-BE49-F238E27FC236}">
                <a16:creationId xmlns:a16="http://schemas.microsoft.com/office/drawing/2014/main" id="{D4C2AE77-A13E-88B6-D844-0C9EEBADC494}"/>
              </a:ext>
            </a:extLst>
          </p:cNvPr>
          <p:cNvSpPr/>
          <p:nvPr/>
        </p:nvSpPr>
        <p:spPr>
          <a:xfrm>
            <a:off x="2835294" y="5701552"/>
            <a:ext cx="7448658" cy="809407"/>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What are the design/product requirements?</a:t>
            </a:r>
          </a:p>
        </p:txBody>
      </p:sp>
    </p:spTree>
    <p:extLst>
      <p:ext uri="{BB962C8B-B14F-4D97-AF65-F5344CB8AC3E}">
        <p14:creationId xmlns:p14="http://schemas.microsoft.com/office/powerpoint/2010/main" val="3235407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Design Analysis</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599" y="2110636"/>
            <a:ext cx="6695091" cy="1877437"/>
          </a:xfrm>
        </p:spPr>
        <p:txBody>
          <a:bodyPr wrap="square">
            <a:spAutoFit/>
          </a:bodyPr>
          <a:lstStyle/>
          <a:p>
            <a:r>
              <a:rPr lang="en-US" sz="2000" dirty="0"/>
              <a:t>Design rationale and decisions.</a:t>
            </a:r>
          </a:p>
          <a:p>
            <a:r>
              <a:rPr lang="en-US" sz="2000" dirty="0"/>
              <a:t>Material selection.</a:t>
            </a:r>
          </a:p>
          <a:p>
            <a:r>
              <a:rPr lang="en-US" sz="2000" dirty="0"/>
              <a:t>Calculations and computational spreadsheets.</a:t>
            </a:r>
          </a:p>
          <a:p>
            <a:r>
              <a:rPr lang="en-US" sz="2000" dirty="0"/>
              <a:t>Technical data analysis from experiments and tests.</a:t>
            </a:r>
          </a:p>
          <a:p>
            <a:r>
              <a:rPr lang="en-US" sz="2000" dirty="0"/>
              <a:t>Trade studies.</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646331"/>
          </a:xfrm>
          <a:prstGeom prst="rect">
            <a:avLst/>
          </a:prstGeom>
          <a:noFill/>
        </p:spPr>
        <p:txBody>
          <a:bodyPr wrap="square" rtlCol="0">
            <a:spAutoFit/>
          </a:bodyPr>
          <a:lstStyle/>
          <a:p>
            <a:r>
              <a:rPr lang="en-US" sz="1800" dirty="0"/>
              <a:t>Design Analysis – </a:t>
            </a:r>
            <a:r>
              <a:rPr lang="en-US" dirty="0"/>
              <a:t>This is the heart of design and provides insight regarding the product’s ability to meet specifications</a:t>
            </a:r>
            <a:r>
              <a:rPr lang="en-US" sz="1800" dirty="0"/>
              <a:t>.</a:t>
            </a:r>
            <a:endParaRPr lang="en-US" dirty="0"/>
          </a:p>
        </p:txBody>
      </p:sp>
      <p:sp>
        <p:nvSpPr>
          <p:cNvPr id="6" name="Scroll: Horizontal 5">
            <a:extLst>
              <a:ext uri="{FF2B5EF4-FFF2-40B4-BE49-F238E27FC236}">
                <a16:creationId xmlns:a16="http://schemas.microsoft.com/office/drawing/2014/main" id="{01D4E109-B461-832D-2B2F-E8A7568114D2}"/>
              </a:ext>
            </a:extLst>
          </p:cNvPr>
          <p:cNvSpPr/>
          <p:nvPr/>
        </p:nvSpPr>
        <p:spPr>
          <a:xfrm>
            <a:off x="2835294" y="5710518"/>
            <a:ext cx="7448658" cy="800442"/>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Document All, Focus on High-Risk Items</a:t>
            </a:r>
          </a:p>
        </p:txBody>
      </p:sp>
      <p:grpSp>
        <p:nvGrpSpPr>
          <p:cNvPr id="11" name="Group 10">
            <a:extLst>
              <a:ext uri="{FF2B5EF4-FFF2-40B4-BE49-F238E27FC236}">
                <a16:creationId xmlns:a16="http://schemas.microsoft.com/office/drawing/2014/main" id="{86126263-A5CE-4D70-B5BA-29000B71F5D1}"/>
              </a:ext>
            </a:extLst>
          </p:cNvPr>
          <p:cNvGrpSpPr/>
          <p:nvPr/>
        </p:nvGrpSpPr>
        <p:grpSpPr>
          <a:xfrm>
            <a:off x="8105775" y="2062093"/>
            <a:ext cx="3476625" cy="2377440"/>
            <a:chOff x="8105775" y="2062093"/>
            <a:chExt cx="3476625" cy="2377440"/>
          </a:xfrm>
        </p:grpSpPr>
        <p:pic>
          <p:nvPicPr>
            <p:cNvPr id="5" name="Picture 4">
              <a:extLst>
                <a:ext uri="{FF2B5EF4-FFF2-40B4-BE49-F238E27FC236}">
                  <a16:creationId xmlns:a16="http://schemas.microsoft.com/office/drawing/2014/main" id="{5465EFC4-D3E5-9988-A26B-B62964FE3DFF}"/>
                </a:ext>
              </a:extLst>
            </p:cNvPr>
            <p:cNvPicPr>
              <a:picLocks noChangeAspect="1"/>
            </p:cNvPicPr>
            <p:nvPr/>
          </p:nvPicPr>
          <p:blipFill>
            <a:blip r:embed="rId3"/>
            <a:srcRect t="284" b="10572"/>
            <a:stretch>
              <a:fillRect/>
            </a:stretch>
          </p:blipFill>
          <p:spPr>
            <a:xfrm>
              <a:off x="8105775" y="2062093"/>
              <a:ext cx="3476625" cy="2377440"/>
            </a:xfrm>
            <a:prstGeom prst="rect">
              <a:avLst/>
            </a:prstGeom>
          </p:spPr>
        </p:pic>
        <p:sp>
          <p:nvSpPr>
            <p:cNvPr id="8" name="TextBox 7">
              <a:extLst>
                <a:ext uri="{FF2B5EF4-FFF2-40B4-BE49-F238E27FC236}">
                  <a16:creationId xmlns:a16="http://schemas.microsoft.com/office/drawing/2014/main" id="{A5CEEA3D-8582-6063-FAC2-82E36CE28323}"/>
                </a:ext>
              </a:extLst>
            </p:cNvPr>
            <p:cNvSpPr txBox="1"/>
            <p:nvPr/>
          </p:nvSpPr>
          <p:spPr>
            <a:xfrm>
              <a:off x="8322366" y="2438400"/>
              <a:ext cx="887896" cy="461665"/>
            </a:xfrm>
            <a:prstGeom prst="rect">
              <a:avLst/>
            </a:prstGeom>
            <a:noFill/>
          </p:spPr>
          <p:txBody>
            <a:bodyPr wrap="square" rtlCol="0">
              <a:spAutoFit/>
            </a:bodyPr>
            <a:lstStyle/>
            <a:p>
              <a:r>
                <a:rPr lang="en-US" sz="2400" b="1" i="1" dirty="0">
                  <a:solidFill>
                    <a:schemeClr val="bg1">
                      <a:lumMod val="85000"/>
                    </a:schemeClr>
                  </a:solidFill>
                </a:rPr>
                <a:t>80%</a:t>
              </a:r>
            </a:p>
          </p:txBody>
        </p:sp>
        <p:sp>
          <p:nvSpPr>
            <p:cNvPr id="9" name="TextBox 8">
              <a:extLst>
                <a:ext uri="{FF2B5EF4-FFF2-40B4-BE49-F238E27FC236}">
                  <a16:creationId xmlns:a16="http://schemas.microsoft.com/office/drawing/2014/main" id="{D6EB123A-39A1-E851-AA9D-AAF11F494F32}"/>
                </a:ext>
              </a:extLst>
            </p:cNvPr>
            <p:cNvSpPr txBox="1"/>
            <p:nvPr/>
          </p:nvSpPr>
          <p:spPr>
            <a:xfrm>
              <a:off x="10595108" y="2749824"/>
              <a:ext cx="887896" cy="461665"/>
            </a:xfrm>
            <a:prstGeom prst="rect">
              <a:avLst/>
            </a:prstGeom>
            <a:noFill/>
          </p:spPr>
          <p:txBody>
            <a:bodyPr wrap="square" rtlCol="0">
              <a:spAutoFit/>
            </a:bodyPr>
            <a:lstStyle/>
            <a:p>
              <a:r>
                <a:rPr lang="en-US" sz="2400" b="1" i="1" dirty="0">
                  <a:solidFill>
                    <a:schemeClr val="bg1">
                      <a:lumMod val="85000"/>
                    </a:schemeClr>
                  </a:solidFill>
                </a:rPr>
                <a:t>16%</a:t>
              </a:r>
            </a:p>
          </p:txBody>
        </p:sp>
        <p:sp>
          <p:nvSpPr>
            <p:cNvPr id="10" name="TextBox 9">
              <a:extLst>
                <a:ext uri="{FF2B5EF4-FFF2-40B4-BE49-F238E27FC236}">
                  <a16:creationId xmlns:a16="http://schemas.microsoft.com/office/drawing/2014/main" id="{7DFACCF3-8C72-1678-6579-211020C0E96E}"/>
                </a:ext>
              </a:extLst>
            </p:cNvPr>
            <p:cNvSpPr txBox="1"/>
            <p:nvPr/>
          </p:nvSpPr>
          <p:spPr>
            <a:xfrm>
              <a:off x="9508433" y="3969024"/>
              <a:ext cx="887896" cy="461665"/>
            </a:xfrm>
            <a:prstGeom prst="rect">
              <a:avLst/>
            </a:prstGeom>
            <a:noFill/>
          </p:spPr>
          <p:txBody>
            <a:bodyPr wrap="square" rtlCol="0">
              <a:spAutoFit/>
            </a:bodyPr>
            <a:lstStyle/>
            <a:p>
              <a:r>
                <a:rPr lang="en-US" sz="2400" b="1" i="1" dirty="0">
                  <a:solidFill>
                    <a:schemeClr val="bg1">
                      <a:lumMod val="85000"/>
                    </a:schemeClr>
                  </a:solidFill>
                </a:rPr>
                <a:t>4%</a:t>
              </a:r>
            </a:p>
          </p:txBody>
        </p:sp>
      </p:grpSp>
    </p:spTree>
    <p:extLst>
      <p:ext uri="{BB962C8B-B14F-4D97-AF65-F5344CB8AC3E}">
        <p14:creationId xmlns:p14="http://schemas.microsoft.com/office/powerpoint/2010/main" val="3955130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work instructions clip art free">
            <a:extLst>
              <a:ext uri="{FF2B5EF4-FFF2-40B4-BE49-F238E27FC236}">
                <a16:creationId xmlns:a16="http://schemas.microsoft.com/office/drawing/2014/main" id="{729AF82E-7AC1-781C-0616-0B5EF765A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6758" y="1900576"/>
            <a:ext cx="28098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7D73B63-1198-7166-57E9-783C255801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75220" y="3409937"/>
            <a:ext cx="2197135" cy="1714500"/>
          </a:xfrm>
          <a:prstGeom prst="rect">
            <a:avLst/>
          </a:prstGeom>
          <a:ln>
            <a:solidFill>
              <a:schemeClr val="tx1"/>
            </a:solidFill>
          </a:ln>
        </p:spPr>
      </p:pic>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Outputs</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600" y="2116396"/>
            <a:ext cx="7064188" cy="2616101"/>
          </a:xfrm>
        </p:spPr>
        <p:txBody>
          <a:bodyPr wrap="square">
            <a:spAutoFit/>
          </a:bodyPr>
          <a:lstStyle/>
          <a:p>
            <a:r>
              <a:rPr lang="en-US" sz="2000" dirty="0"/>
              <a:t>Drawing, schematics, bill of materials, PCB files.</a:t>
            </a:r>
          </a:p>
          <a:p>
            <a:r>
              <a:rPr lang="en-US" sz="2000" dirty="0"/>
              <a:t>Work instructions.</a:t>
            </a:r>
          </a:p>
          <a:p>
            <a:r>
              <a:rPr lang="en-US" sz="2000" dirty="0"/>
              <a:t>Inspection and Testing plans.</a:t>
            </a:r>
          </a:p>
          <a:p>
            <a:r>
              <a:rPr lang="en-US" sz="2000" dirty="0"/>
              <a:t>Manufacturing plans.</a:t>
            </a:r>
          </a:p>
          <a:p>
            <a:r>
              <a:rPr lang="en-US" sz="2000" dirty="0"/>
              <a:t>Supplier and purchasing information.</a:t>
            </a:r>
          </a:p>
          <a:p>
            <a:r>
              <a:rPr lang="en-US" sz="2000" dirty="0"/>
              <a:t>Final Specification Document.</a:t>
            </a:r>
          </a:p>
          <a:p>
            <a:r>
              <a:rPr lang="en-US" sz="2000" dirty="0"/>
              <a:t>Data sheet.</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369332"/>
          </a:xfrm>
          <a:prstGeom prst="rect">
            <a:avLst/>
          </a:prstGeom>
          <a:noFill/>
        </p:spPr>
        <p:txBody>
          <a:bodyPr wrap="square" rtlCol="0">
            <a:spAutoFit/>
          </a:bodyPr>
          <a:lstStyle/>
          <a:p>
            <a:r>
              <a:rPr lang="en-US" sz="1800" dirty="0"/>
              <a:t>Design Outputs – documentation essential to ensure the product can be properly manufactured as designed </a:t>
            </a:r>
            <a:endParaRPr lang="en-US" dirty="0"/>
          </a:p>
        </p:txBody>
      </p:sp>
      <p:sp>
        <p:nvSpPr>
          <p:cNvPr id="6" name="Scroll: Horizontal 5">
            <a:extLst>
              <a:ext uri="{FF2B5EF4-FFF2-40B4-BE49-F238E27FC236}">
                <a16:creationId xmlns:a16="http://schemas.microsoft.com/office/drawing/2014/main" id="{01D4E109-B461-832D-2B2F-E8A7568114D2}"/>
              </a:ext>
            </a:extLst>
          </p:cNvPr>
          <p:cNvSpPr/>
          <p:nvPr/>
        </p:nvSpPr>
        <p:spPr>
          <a:xfrm>
            <a:off x="2835294" y="5683624"/>
            <a:ext cx="7448658" cy="82733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Do we have what we need to build this?</a:t>
            </a:r>
          </a:p>
        </p:txBody>
      </p:sp>
    </p:spTree>
    <p:extLst>
      <p:ext uri="{BB962C8B-B14F-4D97-AF65-F5344CB8AC3E}">
        <p14:creationId xmlns:p14="http://schemas.microsoft.com/office/powerpoint/2010/main" val="2745707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xperiment lasers clip art free">
            <a:extLst>
              <a:ext uri="{FF2B5EF4-FFF2-40B4-BE49-F238E27FC236}">
                <a16:creationId xmlns:a16="http://schemas.microsoft.com/office/drawing/2014/main" id="{144B3C87-0029-AF96-FBBE-A86CEBB2B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2564" y="3029952"/>
            <a:ext cx="3237976" cy="25340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Verification</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600" y="2408615"/>
            <a:ext cx="10137732" cy="1446550"/>
          </a:xfrm>
        </p:spPr>
        <p:txBody>
          <a:bodyPr wrap="square">
            <a:spAutoFit/>
          </a:bodyPr>
          <a:lstStyle/>
          <a:p>
            <a:r>
              <a:rPr lang="en-US" sz="2000" dirty="0"/>
              <a:t>Create a matrix with each of the specifications defined in the specifications document.</a:t>
            </a:r>
          </a:p>
          <a:p>
            <a:r>
              <a:rPr lang="en-US" sz="2000" dirty="0"/>
              <a:t>Determine how each specification will be verified (by design, calculation, direct measurement, etc.).</a:t>
            </a:r>
          </a:p>
          <a:p>
            <a:r>
              <a:rPr lang="en-US" sz="2000" dirty="0"/>
              <a:t>Perform calculations and/or testing and capture record of results.</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646331"/>
          </a:xfrm>
          <a:prstGeom prst="rect">
            <a:avLst/>
          </a:prstGeom>
          <a:noFill/>
        </p:spPr>
        <p:txBody>
          <a:bodyPr wrap="square" rtlCol="0">
            <a:spAutoFit/>
          </a:bodyPr>
          <a:lstStyle/>
          <a:p>
            <a:r>
              <a:rPr lang="en-US" dirty="0"/>
              <a:t>Verification – testing that ensures </a:t>
            </a:r>
            <a:r>
              <a:rPr lang="en-US" sz="1800" dirty="0"/>
              <a:t>physical and functional attributes of a product design are measured, tested, and compared to design input specifications to ensure conformance to customer requirements.</a:t>
            </a:r>
            <a:r>
              <a:rPr lang="en-US" dirty="0"/>
              <a:t> </a:t>
            </a:r>
          </a:p>
        </p:txBody>
      </p:sp>
      <p:sp>
        <p:nvSpPr>
          <p:cNvPr id="8" name="Scroll: Horizontal 7">
            <a:extLst>
              <a:ext uri="{FF2B5EF4-FFF2-40B4-BE49-F238E27FC236}">
                <a16:creationId xmlns:a16="http://schemas.microsoft.com/office/drawing/2014/main" id="{CED5E5A3-2230-7881-93E3-D06F84B4A04C}"/>
              </a:ext>
            </a:extLst>
          </p:cNvPr>
          <p:cNvSpPr/>
          <p:nvPr/>
        </p:nvSpPr>
        <p:spPr>
          <a:xfrm>
            <a:off x="2682894" y="5564019"/>
            <a:ext cx="7448658" cy="973653"/>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Does the design meet spec?</a:t>
            </a:r>
          </a:p>
        </p:txBody>
      </p:sp>
    </p:spTree>
    <p:extLst>
      <p:ext uri="{BB962C8B-B14F-4D97-AF65-F5344CB8AC3E}">
        <p14:creationId xmlns:p14="http://schemas.microsoft.com/office/powerpoint/2010/main" val="285168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Validation</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600" y="2110636"/>
            <a:ext cx="7584141" cy="2616101"/>
          </a:xfrm>
        </p:spPr>
        <p:txBody>
          <a:bodyPr wrap="square">
            <a:spAutoFit/>
          </a:bodyPr>
          <a:lstStyle/>
          <a:p>
            <a:r>
              <a:rPr lang="en-US" sz="2000" dirty="0"/>
              <a:t>Reliability development tests or life tests.</a:t>
            </a:r>
          </a:p>
          <a:p>
            <a:r>
              <a:rPr lang="en-US" sz="2000" dirty="0"/>
              <a:t>Environmental tests.</a:t>
            </a:r>
          </a:p>
          <a:p>
            <a:r>
              <a:rPr lang="en-US" sz="2000" dirty="0"/>
              <a:t>Software validation.</a:t>
            </a:r>
          </a:p>
          <a:p>
            <a:r>
              <a:rPr lang="en-US" sz="2000" dirty="0"/>
              <a:t>Risk and hazards analysis.</a:t>
            </a:r>
          </a:p>
          <a:p>
            <a:r>
              <a:rPr lang="en-US" sz="2000" dirty="0"/>
              <a:t>Failure modes and effects analysis.</a:t>
            </a:r>
          </a:p>
          <a:p>
            <a:r>
              <a:rPr lang="en-US" sz="2000" dirty="0"/>
              <a:t>Durability or certification tests.</a:t>
            </a:r>
          </a:p>
          <a:p>
            <a:r>
              <a:rPr lang="en-US" sz="2000" dirty="0"/>
              <a:t>May include beta testing with the customer/end user.</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646331"/>
          </a:xfrm>
          <a:prstGeom prst="rect">
            <a:avLst/>
          </a:prstGeom>
          <a:noFill/>
        </p:spPr>
        <p:txBody>
          <a:bodyPr wrap="square" rtlCol="0">
            <a:spAutoFit/>
          </a:bodyPr>
          <a:lstStyle/>
          <a:p>
            <a:r>
              <a:rPr lang="en-US" sz="1800" dirty="0"/>
              <a:t>Validation – product design testing in a setting that ensures that it meets the customer’s intended use, application, and expectations.</a:t>
            </a:r>
            <a:endParaRPr lang="en-US" dirty="0"/>
          </a:p>
        </p:txBody>
      </p:sp>
      <p:sp>
        <p:nvSpPr>
          <p:cNvPr id="6" name="Scroll: Horizontal 5">
            <a:extLst>
              <a:ext uri="{FF2B5EF4-FFF2-40B4-BE49-F238E27FC236}">
                <a16:creationId xmlns:a16="http://schemas.microsoft.com/office/drawing/2014/main" id="{01D4E109-B461-832D-2B2F-E8A7568114D2}"/>
              </a:ext>
            </a:extLst>
          </p:cNvPr>
          <p:cNvSpPr/>
          <p:nvPr/>
        </p:nvSpPr>
        <p:spPr>
          <a:xfrm>
            <a:off x="2835294" y="5176884"/>
            <a:ext cx="7448658" cy="1334076"/>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Does the product work for the customer?</a:t>
            </a:r>
          </a:p>
        </p:txBody>
      </p:sp>
      <p:pic>
        <p:nvPicPr>
          <p:cNvPr id="8196" name="Picture 4" descr="Image result for umbrella and rain clip art free">
            <a:extLst>
              <a:ext uri="{FF2B5EF4-FFF2-40B4-BE49-F238E27FC236}">
                <a16:creationId xmlns:a16="http://schemas.microsoft.com/office/drawing/2014/main" id="{6E43A446-937D-56CA-EFDD-B69ADDE80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3056" y="2088402"/>
            <a:ext cx="2010896" cy="2681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720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D064BB-4160-CA72-16B0-AE685238C344}"/>
              </a:ext>
            </a:extLst>
          </p:cNvPr>
          <p:cNvPicPr>
            <a:picLocks noChangeAspect="1"/>
          </p:cNvPicPr>
          <p:nvPr/>
        </p:nvPicPr>
        <p:blipFill>
          <a:blip r:embed="rId3">
            <a:alphaModFix amt="85000"/>
          </a:blip>
          <a:stretch>
            <a:fillRect/>
          </a:stretch>
        </p:blipFill>
        <p:spPr>
          <a:xfrm>
            <a:off x="4580712" y="2062669"/>
            <a:ext cx="2857130" cy="4261931"/>
          </a:xfrm>
          <a:prstGeom prst="rect">
            <a:avLst/>
          </a:prstGeom>
          <a:ln>
            <a:noFill/>
          </a:ln>
          <a:effectLst>
            <a:softEdge rad="112500"/>
          </a:effectLst>
        </p:spPr>
      </p:pic>
      <p:sp>
        <p:nvSpPr>
          <p:cNvPr id="2" name="Title 1">
            <a:extLst>
              <a:ext uri="{FF2B5EF4-FFF2-40B4-BE49-F238E27FC236}">
                <a16:creationId xmlns:a16="http://schemas.microsoft.com/office/drawing/2014/main" id="{2D9DE032-D721-CF99-2026-3F269F597E4E}"/>
              </a:ext>
            </a:extLst>
          </p:cNvPr>
          <p:cNvSpPr>
            <a:spLocks noGrp="1"/>
          </p:cNvSpPr>
          <p:nvPr>
            <p:ph type="title"/>
          </p:nvPr>
        </p:nvSpPr>
        <p:spPr>
          <a:xfrm>
            <a:off x="609600" y="431632"/>
            <a:ext cx="10972800" cy="990600"/>
          </a:xfrm>
        </p:spPr>
        <p:txBody>
          <a:bodyPr/>
          <a:lstStyle/>
          <a:p>
            <a:r>
              <a:rPr lang="en-US" dirty="0"/>
              <a:t>Example: Verification vs Validation</a:t>
            </a:r>
          </a:p>
        </p:txBody>
      </p:sp>
      <p:sp>
        <p:nvSpPr>
          <p:cNvPr id="4" name="TextBox 3">
            <a:extLst>
              <a:ext uri="{FF2B5EF4-FFF2-40B4-BE49-F238E27FC236}">
                <a16:creationId xmlns:a16="http://schemas.microsoft.com/office/drawing/2014/main" id="{325F7F4A-4CA5-4BB7-0634-F46110681A05}"/>
              </a:ext>
            </a:extLst>
          </p:cNvPr>
          <p:cNvSpPr txBox="1"/>
          <p:nvPr/>
        </p:nvSpPr>
        <p:spPr>
          <a:xfrm>
            <a:off x="797577" y="3046035"/>
            <a:ext cx="3683572" cy="2862322"/>
          </a:xfrm>
          <a:prstGeom prst="rect">
            <a:avLst/>
          </a:prstGeom>
          <a:noFill/>
        </p:spPr>
        <p:txBody>
          <a:bodyPr wrap="square" rtlCol="0">
            <a:spAutoFit/>
          </a:bodyPr>
          <a:lstStyle/>
          <a:p>
            <a:endParaRPr lang="en-US" dirty="0">
              <a:solidFill>
                <a:srgbClr val="0070C0"/>
              </a:solidFill>
            </a:endParaRPr>
          </a:p>
          <a:p>
            <a:r>
              <a:rPr lang="en-US" dirty="0">
                <a:solidFill>
                  <a:srgbClr val="0070C0"/>
                </a:solidFill>
              </a:rPr>
              <a:t>Does the water arm spin?</a:t>
            </a:r>
          </a:p>
          <a:p>
            <a:endParaRPr lang="en-US" dirty="0">
              <a:solidFill>
                <a:srgbClr val="0070C0"/>
              </a:solidFill>
            </a:endParaRPr>
          </a:p>
          <a:p>
            <a:r>
              <a:rPr lang="en-US" dirty="0">
                <a:solidFill>
                  <a:srgbClr val="0070C0"/>
                </a:solidFill>
              </a:rPr>
              <a:t>Does the heating element reach temperature?</a:t>
            </a:r>
          </a:p>
          <a:p>
            <a:endParaRPr lang="en-US" dirty="0">
              <a:solidFill>
                <a:srgbClr val="0070C0"/>
              </a:solidFill>
            </a:endParaRPr>
          </a:p>
          <a:p>
            <a:r>
              <a:rPr lang="en-US" dirty="0">
                <a:solidFill>
                  <a:srgbClr val="0070C0"/>
                </a:solidFill>
              </a:rPr>
              <a:t>Does the water pump bring adequate volumes?</a:t>
            </a:r>
          </a:p>
          <a:p>
            <a:endParaRPr lang="en-US" dirty="0">
              <a:solidFill>
                <a:srgbClr val="0070C0"/>
              </a:solidFill>
            </a:endParaRPr>
          </a:p>
          <a:p>
            <a:r>
              <a:rPr lang="en-US" dirty="0">
                <a:solidFill>
                  <a:srgbClr val="0070C0"/>
                </a:solidFill>
              </a:rPr>
              <a:t>Do the buttons work?</a:t>
            </a:r>
          </a:p>
        </p:txBody>
      </p:sp>
      <p:sp>
        <p:nvSpPr>
          <p:cNvPr id="5" name="TextBox 4">
            <a:extLst>
              <a:ext uri="{FF2B5EF4-FFF2-40B4-BE49-F238E27FC236}">
                <a16:creationId xmlns:a16="http://schemas.microsoft.com/office/drawing/2014/main" id="{8E53321D-A802-21AF-A1E4-A839B2D0D1BA}"/>
              </a:ext>
            </a:extLst>
          </p:cNvPr>
          <p:cNvSpPr txBox="1"/>
          <p:nvPr/>
        </p:nvSpPr>
        <p:spPr>
          <a:xfrm>
            <a:off x="8317029" y="3549908"/>
            <a:ext cx="3469529" cy="2862322"/>
          </a:xfrm>
          <a:prstGeom prst="rect">
            <a:avLst/>
          </a:prstGeom>
          <a:noFill/>
        </p:spPr>
        <p:txBody>
          <a:bodyPr wrap="square" rtlCol="0">
            <a:spAutoFit/>
          </a:bodyPr>
          <a:lstStyle/>
          <a:p>
            <a:r>
              <a:rPr lang="en-US" dirty="0">
                <a:solidFill>
                  <a:srgbClr val="7030A0"/>
                </a:solidFill>
              </a:rPr>
              <a:t>Are the dishes clean?</a:t>
            </a:r>
          </a:p>
          <a:p>
            <a:endParaRPr lang="en-US" dirty="0">
              <a:solidFill>
                <a:srgbClr val="7030A0"/>
              </a:solidFill>
            </a:endParaRPr>
          </a:p>
          <a:p>
            <a:r>
              <a:rPr lang="en-US" dirty="0">
                <a:solidFill>
                  <a:srgbClr val="7030A0"/>
                </a:solidFill>
              </a:rPr>
              <a:t>Are the dishes broken?</a:t>
            </a:r>
          </a:p>
          <a:p>
            <a:endParaRPr lang="en-US" dirty="0">
              <a:solidFill>
                <a:srgbClr val="7030A0"/>
              </a:solidFill>
            </a:endParaRPr>
          </a:p>
          <a:p>
            <a:r>
              <a:rPr lang="en-US" dirty="0">
                <a:solidFill>
                  <a:srgbClr val="7030A0"/>
                </a:solidFill>
              </a:rPr>
              <a:t>Is the unit quiet?</a:t>
            </a:r>
          </a:p>
          <a:p>
            <a:endParaRPr lang="en-US" dirty="0">
              <a:solidFill>
                <a:srgbClr val="7030A0"/>
              </a:solidFill>
            </a:endParaRPr>
          </a:p>
          <a:p>
            <a:r>
              <a:rPr lang="en-US" dirty="0">
                <a:solidFill>
                  <a:srgbClr val="7030A0"/>
                </a:solidFill>
              </a:rPr>
              <a:t>Do buttons have a quality feel?</a:t>
            </a:r>
          </a:p>
          <a:p>
            <a:endParaRPr lang="en-US" dirty="0">
              <a:solidFill>
                <a:srgbClr val="7030A0"/>
              </a:solidFill>
            </a:endParaRPr>
          </a:p>
          <a:p>
            <a:r>
              <a:rPr lang="en-US" dirty="0">
                <a:solidFill>
                  <a:srgbClr val="7030A0"/>
                </a:solidFill>
              </a:rPr>
              <a:t>Do you get soaked when you open the door? </a:t>
            </a:r>
          </a:p>
        </p:txBody>
      </p:sp>
      <p:sp>
        <p:nvSpPr>
          <p:cNvPr id="7" name="TextBox 6">
            <a:extLst>
              <a:ext uri="{FF2B5EF4-FFF2-40B4-BE49-F238E27FC236}">
                <a16:creationId xmlns:a16="http://schemas.microsoft.com/office/drawing/2014/main" id="{1C7C5C58-EB62-F7D1-3C22-76A73C9BF90B}"/>
              </a:ext>
            </a:extLst>
          </p:cNvPr>
          <p:cNvSpPr txBox="1"/>
          <p:nvPr/>
        </p:nvSpPr>
        <p:spPr>
          <a:xfrm>
            <a:off x="609600" y="1326594"/>
            <a:ext cx="6196642" cy="400110"/>
          </a:xfrm>
          <a:prstGeom prst="rect">
            <a:avLst/>
          </a:prstGeom>
          <a:noFill/>
        </p:spPr>
        <p:txBody>
          <a:bodyPr wrap="square">
            <a:spAutoFit/>
          </a:bodyPr>
          <a:lstStyle/>
          <a:p>
            <a:r>
              <a:rPr lang="en-US" sz="2000" b="1" dirty="0"/>
              <a:t>Imagine your team is designing a dishwasher. </a:t>
            </a:r>
          </a:p>
        </p:txBody>
      </p:sp>
      <p:sp>
        <p:nvSpPr>
          <p:cNvPr id="8" name="TextBox 7">
            <a:extLst>
              <a:ext uri="{FF2B5EF4-FFF2-40B4-BE49-F238E27FC236}">
                <a16:creationId xmlns:a16="http://schemas.microsoft.com/office/drawing/2014/main" id="{9AA9A1F2-3675-226B-CAD8-B5BE7C4647DC}"/>
              </a:ext>
            </a:extLst>
          </p:cNvPr>
          <p:cNvSpPr txBox="1"/>
          <p:nvPr/>
        </p:nvSpPr>
        <p:spPr>
          <a:xfrm>
            <a:off x="1347510" y="1781853"/>
            <a:ext cx="2247394" cy="523220"/>
          </a:xfrm>
          <a:prstGeom prst="rect">
            <a:avLst/>
          </a:prstGeom>
          <a:noFill/>
        </p:spPr>
        <p:txBody>
          <a:bodyPr wrap="square">
            <a:spAutoFit/>
          </a:bodyPr>
          <a:lstStyle/>
          <a:p>
            <a:r>
              <a:rPr lang="en-US" sz="2800" b="1"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Verification</a:t>
            </a:r>
            <a:endParaRPr lang="en-US" sz="2400" b="1" dirty="0">
              <a:solidFill>
                <a:srgbClr val="0070C0"/>
              </a:solidFill>
            </a:endParaRPr>
          </a:p>
        </p:txBody>
      </p:sp>
      <p:sp>
        <p:nvSpPr>
          <p:cNvPr id="11" name="TextBox 10">
            <a:extLst>
              <a:ext uri="{FF2B5EF4-FFF2-40B4-BE49-F238E27FC236}">
                <a16:creationId xmlns:a16="http://schemas.microsoft.com/office/drawing/2014/main" id="{A88AA7EE-CF39-9DE5-9E5B-26AACBA28696}"/>
              </a:ext>
            </a:extLst>
          </p:cNvPr>
          <p:cNvSpPr txBox="1"/>
          <p:nvPr/>
        </p:nvSpPr>
        <p:spPr>
          <a:xfrm>
            <a:off x="941068" y="2475509"/>
            <a:ext cx="3925908" cy="646331"/>
          </a:xfrm>
          <a:prstGeom prst="rect">
            <a:avLst/>
          </a:prstGeom>
          <a:noFill/>
        </p:spPr>
        <p:txBody>
          <a:bodyPr wrap="square" rtlCol="0">
            <a:spAutoFit/>
          </a:bodyPr>
          <a:lstStyle/>
          <a:p>
            <a:r>
              <a:rPr lang="en-US" b="1" dirty="0">
                <a:solidFill>
                  <a:srgbClr val="0070C0"/>
                </a:solidFill>
              </a:rPr>
              <a:t>Engineering Perspective:</a:t>
            </a:r>
          </a:p>
          <a:p>
            <a:r>
              <a:rPr lang="en-US" i="1" dirty="0">
                <a:solidFill>
                  <a:srgbClr val="0070C0"/>
                </a:solidFill>
              </a:rPr>
              <a:t>Does it meet specifications? </a:t>
            </a:r>
          </a:p>
        </p:txBody>
      </p:sp>
      <p:sp>
        <p:nvSpPr>
          <p:cNvPr id="12" name="TextBox 11">
            <a:extLst>
              <a:ext uri="{FF2B5EF4-FFF2-40B4-BE49-F238E27FC236}">
                <a16:creationId xmlns:a16="http://schemas.microsoft.com/office/drawing/2014/main" id="{D5CE3A45-35ED-7446-D1CB-3C04D112DCB4}"/>
              </a:ext>
            </a:extLst>
          </p:cNvPr>
          <p:cNvSpPr txBox="1"/>
          <p:nvPr/>
        </p:nvSpPr>
        <p:spPr>
          <a:xfrm>
            <a:off x="8939796" y="1762647"/>
            <a:ext cx="1946694" cy="523220"/>
          </a:xfrm>
          <a:prstGeom prst="rect">
            <a:avLst/>
          </a:prstGeom>
          <a:noFill/>
        </p:spPr>
        <p:txBody>
          <a:bodyPr wrap="square">
            <a:spAutoFit/>
          </a:bodyPr>
          <a:lstStyle/>
          <a:p>
            <a:r>
              <a:rPr lang="en-US" sz="2800" b="1" dirty="0">
                <a:ln w="9525">
                  <a:solidFill>
                    <a:schemeClr val="bg1"/>
                  </a:solidFill>
                  <a:prstDash val="solid"/>
                </a:ln>
                <a:solidFill>
                  <a:srgbClr val="7030A0"/>
                </a:solidFill>
                <a:effectLst>
                  <a:outerShdw blurRad="12700" dist="38100" dir="2700000" algn="tl" rotWithShape="0">
                    <a:schemeClr val="accent5">
                      <a:lumMod val="60000"/>
                      <a:lumOff val="40000"/>
                    </a:schemeClr>
                  </a:outerShdw>
                </a:effectLst>
              </a:rPr>
              <a:t>Validation</a:t>
            </a:r>
            <a:endParaRPr lang="en-US" sz="2400" b="1" dirty="0">
              <a:solidFill>
                <a:srgbClr val="7030A0"/>
              </a:solidFill>
            </a:endParaRPr>
          </a:p>
        </p:txBody>
      </p:sp>
      <p:sp>
        <p:nvSpPr>
          <p:cNvPr id="13" name="TextBox 12">
            <a:extLst>
              <a:ext uri="{FF2B5EF4-FFF2-40B4-BE49-F238E27FC236}">
                <a16:creationId xmlns:a16="http://schemas.microsoft.com/office/drawing/2014/main" id="{C8B9EFF5-317D-B0FF-03AD-EF3B7DD31726}"/>
              </a:ext>
            </a:extLst>
          </p:cNvPr>
          <p:cNvSpPr txBox="1"/>
          <p:nvPr/>
        </p:nvSpPr>
        <p:spPr>
          <a:xfrm>
            <a:off x="8292230" y="2454654"/>
            <a:ext cx="3607495" cy="923330"/>
          </a:xfrm>
          <a:prstGeom prst="rect">
            <a:avLst/>
          </a:prstGeom>
          <a:noFill/>
        </p:spPr>
        <p:txBody>
          <a:bodyPr wrap="square" rtlCol="0">
            <a:spAutoFit/>
          </a:bodyPr>
          <a:lstStyle/>
          <a:p>
            <a:r>
              <a:rPr lang="en-US" b="1" dirty="0">
                <a:solidFill>
                  <a:srgbClr val="7030A0"/>
                </a:solidFill>
              </a:rPr>
              <a:t>Customer Perspective:</a:t>
            </a:r>
          </a:p>
          <a:p>
            <a:r>
              <a:rPr lang="en-US" i="1" dirty="0">
                <a:solidFill>
                  <a:srgbClr val="7030A0"/>
                </a:solidFill>
              </a:rPr>
              <a:t>Does it work as intended?</a:t>
            </a:r>
          </a:p>
          <a:p>
            <a:r>
              <a:rPr lang="en-US" i="1" dirty="0">
                <a:solidFill>
                  <a:srgbClr val="7030A0"/>
                </a:solidFill>
              </a:rPr>
              <a:t>Does the unit meet expectations? </a:t>
            </a:r>
          </a:p>
        </p:txBody>
      </p:sp>
      <p:pic>
        <p:nvPicPr>
          <p:cNvPr id="15" name="Graphic 14" descr="User with solid fill">
            <a:extLst>
              <a:ext uri="{FF2B5EF4-FFF2-40B4-BE49-F238E27FC236}">
                <a16:creationId xmlns:a16="http://schemas.microsoft.com/office/drawing/2014/main" id="{20579582-2874-CD49-D883-C5F35D3FB4D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96047" y="4574606"/>
            <a:ext cx="449492" cy="449492"/>
          </a:xfrm>
          <a:prstGeom prst="rect">
            <a:avLst/>
          </a:prstGeom>
        </p:spPr>
      </p:pic>
      <p:pic>
        <p:nvPicPr>
          <p:cNvPr id="17" name="Graphic 16" descr="Ruler with solid fill">
            <a:extLst>
              <a:ext uri="{FF2B5EF4-FFF2-40B4-BE49-F238E27FC236}">
                <a16:creationId xmlns:a16="http://schemas.microsoft.com/office/drawing/2014/main" id="{531ACB5C-82C0-ACA9-D66A-37522F1C90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5442" y="3330119"/>
            <a:ext cx="362100" cy="362100"/>
          </a:xfrm>
          <a:prstGeom prst="rect">
            <a:avLst/>
          </a:prstGeom>
        </p:spPr>
      </p:pic>
      <p:pic>
        <p:nvPicPr>
          <p:cNvPr id="18" name="Graphic 17" descr="Ruler with solid fill">
            <a:extLst>
              <a:ext uri="{FF2B5EF4-FFF2-40B4-BE49-F238E27FC236}">
                <a16:creationId xmlns:a16="http://schemas.microsoft.com/office/drawing/2014/main" id="{369D2B7D-39EE-38E0-C02D-6B153B8575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5442" y="4012584"/>
            <a:ext cx="362100" cy="362100"/>
          </a:xfrm>
          <a:prstGeom prst="rect">
            <a:avLst/>
          </a:prstGeom>
        </p:spPr>
      </p:pic>
      <p:pic>
        <p:nvPicPr>
          <p:cNvPr id="19" name="Graphic 18" descr="Ruler with solid fill">
            <a:extLst>
              <a:ext uri="{FF2B5EF4-FFF2-40B4-BE49-F238E27FC236}">
                <a16:creationId xmlns:a16="http://schemas.microsoft.com/office/drawing/2014/main" id="{F227AEA9-CEF8-E512-598C-1B2AF8BA5C4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3859" y="4843048"/>
            <a:ext cx="362100" cy="362100"/>
          </a:xfrm>
          <a:prstGeom prst="rect">
            <a:avLst/>
          </a:prstGeom>
        </p:spPr>
      </p:pic>
      <p:pic>
        <p:nvPicPr>
          <p:cNvPr id="20" name="Graphic 19" descr="Ruler with solid fill">
            <a:extLst>
              <a:ext uri="{FF2B5EF4-FFF2-40B4-BE49-F238E27FC236}">
                <a16:creationId xmlns:a16="http://schemas.microsoft.com/office/drawing/2014/main" id="{864EFC48-928C-BCA0-201C-FFD3836F2A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5442" y="5492462"/>
            <a:ext cx="362100" cy="362100"/>
          </a:xfrm>
          <a:prstGeom prst="rect">
            <a:avLst/>
          </a:prstGeom>
        </p:spPr>
      </p:pic>
      <p:pic>
        <p:nvPicPr>
          <p:cNvPr id="21" name="Graphic 20" descr="User with solid fill">
            <a:extLst>
              <a:ext uri="{FF2B5EF4-FFF2-40B4-BE49-F238E27FC236}">
                <a16:creationId xmlns:a16="http://schemas.microsoft.com/office/drawing/2014/main" id="{6443A4B3-002E-11B2-86BE-AAD5046D6A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73697" y="3480017"/>
            <a:ext cx="449492" cy="449492"/>
          </a:xfrm>
          <a:prstGeom prst="rect">
            <a:avLst/>
          </a:prstGeom>
        </p:spPr>
      </p:pic>
      <p:pic>
        <p:nvPicPr>
          <p:cNvPr id="22" name="Graphic 21" descr="User with solid fill">
            <a:extLst>
              <a:ext uri="{FF2B5EF4-FFF2-40B4-BE49-F238E27FC236}">
                <a16:creationId xmlns:a16="http://schemas.microsoft.com/office/drawing/2014/main" id="{ECE4EEFA-7FC1-5D9C-ACD5-2D04C35A83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96047" y="4012584"/>
            <a:ext cx="449492" cy="449492"/>
          </a:xfrm>
          <a:prstGeom prst="rect">
            <a:avLst/>
          </a:prstGeom>
        </p:spPr>
      </p:pic>
      <p:pic>
        <p:nvPicPr>
          <p:cNvPr id="3" name="Graphic 2" descr="User with solid fill">
            <a:extLst>
              <a:ext uri="{FF2B5EF4-FFF2-40B4-BE49-F238E27FC236}">
                <a16:creationId xmlns:a16="http://schemas.microsoft.com/office/drawing/2014/main" id="{1B9EAAA7-C194-E6A0-B8BB-A85297A834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0329" y="5125103"/>
            <a:ext cx="449492" cy="449492"/>
          </a:xfrm>
          <a:prstGeom prst="rect">
            <a:avLst/>
          </a:prstGeom>
        </p:spPr>
      </p:pic>
      <p:pic>
        <p:nvPicPr>
          <p:cNvPr id="9" name="Graphic 8" descr="User with solid fill">
            <a:extLst>
              <a:ext uri="{FF2B5EF4-FFF2-40B4-BE49-F238E27FC236}">
                <a16:creationId xmlns:a16="http://schemas.microsoft.com/office/drawing/2014/main" id="{E48B829F-53B0-9A1A-71EF-39F0B63A88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0076" y="5812525"/>
            <a:ext cx="449492" cy="449492"/>
          </a:xfrm>
          <a:prstGeom prst="rect">
            <a:avLst/>
          </a:prstGeom>
        </p:spPr>
      </p:pic>
    </p:spTree>
    <p:extLst>
      <p:ext uri="{BB962C8B-B14F-4D97-AF65-F5344CB8AC3E}">
        <p14:creationId xmlns:p14="http://schemas.microsoft.com/office/powerpoint/2010/main" val="2422271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8" name="Picture 10" descr="Image result for ship clip art free">
            <a:extLst>
              <a:ext uri="{FF2B5EF4-FFF2-40B4-BE49-F238E27FC236}">
                <a16:creationId xmlns:a16="http://schemas.microsoft.com/office/drawing/2014/main" id="{30C1B1FA-662B-4792-9AE3-BEF01A4790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723" y="2620409"/>
            <a:ext cx="4693153" cy="28733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4B6658-B2E7-2E98-3704-C2310AE7E3B4}"/>
              </a:ext>
            </a:extLst>
          </p:cNvPr>
          <p:cNvSpPr>
            <a:spLocks noGrp="1"/>
          </p:cNvSpPr>
          <p:nvPr>
            <p:ph type="title"/>
          </p:nvPr>
        </p:nvSpPr>
        <p:spPr/>
        <p:txBody>
          <a:bodyPr/>
          <a:lstStyle/>
          <a:p>
            <a:r>
              <a:rPr lang="en-US" dirty="0"/>
              <a:t> Change Control</a:t>
            </a:r>
          </a:p>
        </p:txBody>
      </p:sp>
      <p:sp>
        <p:nvSpPr>
          <p:cNvPr id="3" name="Content Placeholder 2">
            <a:extLst>
              <a:ext uri="{FF2B5EF4-FFF2-40B4-BE49-F238E27FC236}">
                <a16:creationId xmlns:a16="http://schemas.microsoft.com/office/drawing/2014/main" id="{F6B4B1B7-DD8F-9EC9-EA5C-603316AC1E8E}"/>
              </a:ext>
            </a:extLst>
          </p:cNvPr>
          <p:cNvSpPr>
            <a:spLocks noGrp="1"/>
          </p:cNvSpPr>
          <p:nvPr>
            <p:ph idx="1"/>
          </p:nvPr>
        </p:nvSpPr>
        <p:spPr>
          <a:xfrm>
            <a:off x="609599" y="2110636"/>
            <a:ext cx="8085221" cy="1680460"/>
          </a:xfrm>
        </p:spPr>
        <p:txBody>
          <a:bodyPr wrap="square">
            <a:spAutoFit/>
          </a:bodyPr>
          <a:lstStyle/>
          <a:p>
            <a:r>
              <a:rPr lang="en-US" sz="2000" dirty="0"/>
              <a:t>Changes to the design should be done in a controlled, simple manner that maintains fluidity.</a:t>
            </a:r>
          </a:p>
          <a:p>
            <a:r>
              <a:rPr lang="en-US" sz="2000" dirty="0"/>
              <a:t>Changes to design inputs should be formally approved as this may have huge impact to schedule, cost, or feasibility.</a:t>
            </a:r>
          </a:p>
          <a:p>
            <a:pPr lvl="1"/>
            <a:r>
              <a:rPr lang="en-US" sz="1600" dirty="0"/>
              <a:t>Prevent unintentional feature creep and be aware of impact.</a:t>
            </a:r>
          </a:p>
        </p:txBody>
      </p:sp>
      <p:sp>
        <p:nvSpPr>
          <p:cNvPr id="4" name="TextBox 3">
            <a:extLst>
              <a:ext uri="{FF2B5EF4-FFF2-40B4-BE49-F238E27FC236}">
                <a16:creationId xmlns:a16="http://schemas.microsoft.com/office/drawing/2014/main" id="{991D79F6-6E99-59A2-6A88-53D306A512F9}"/>
              </a:ext>
            </a:extLst>
          </p:cNvPr>
          <p:cNvSpPr txBox="1"/>
          <p:nvPr/>
        </p:nvSpPr>
        <p:spPr>
          <a:xfrm>
            <a:off x="609600" y="1364232"/>
            <a:ext cx="1140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934"/>
                </a:solidFill>
                <a:effectLst/>
                <a:uLnTx/>
                <a:uFillTx/>
                <a:latin typeface="Arial"/>
                <a:ea typeface="+mn-ea"/>
                <a:cs typeface="+mn-cs"/>
              </a:rPr>
              <a:t>Design Changes – The process for controlling changes to the design methodically.</a:t>
            </a:r>
          </a:p>
        </p:txBody>
      </p:sp>
      <p:sp>
        <p:nvSpPr>
          <p:cNvPr id="6" name="Scroll: Horizontal 5">
            <a:extLst>
              <a:ext uri="{FF2B5EF4-FFF2-40B4-BE49-F238E27FC236}">
                <a16:creationId xmlns:a16="http://schemas.microsoft.com/office/drawing/2014/main" id="{01D4E109-B461-832D-2B2F-E8A7568114D2}"/>
              </a:ext>
            </a:extLst>
          </p:cNvPr>
          <p:cNvSpPr/>
          <p:nvPr/>
        </p:nvSpPr>
        <p:spPr>
          <a:xfrm>
            <a:off x="2835294" y="5493768"/>
            <a:ext cx="7448658" cy="1017192"/>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mn-cs"/>
              </a:rPr>
              <a:t>Control your changes or sink!</a:t>
            </a:r>
          </a:p>
        </p:txBody>
      </p:sp>
    </p:spTree>
    <p:extLst>
      <p:ext uri="{BB962C8B-B14F-4D97-AF65-F5344CB8AC3E}">
        <p14:creationId xmlns:p14="http://schemas.microsoft.com/office/powerpoint/2010/main" val="163094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E4B4-01A0-E519-B377-7079751D2E45}"/>
              </a:ext>
            </a:extLst>
          </p:cNvPr>
          <p:cNvSpPr>
            <a:spLocks noGrp="1"/>
          </p:cNvSpPr>
          <p:nvPr>
            <p:ph type="title"/>
          </p:nvPr>
        </p:nvSpPr>
        <p:spPr/>
        <p:txBody>
          <a:bodyPr/>
          <a:lstStyle/>
          <a:p>
            <a:r>
              <a:rPr lang="en-US" dirty="0"/>
              <a:t>Design Process Folder Structure</a:t>
            </a:r>
          </a:p>
        </p:txBody>
      </p:sp>
      <p:pic>
        <p:nvPicPr>
          <p:cNvPr id="3" name="Picture 2" descr="A picture containing holding&#10;&#10;Description automatically generated">
            <a:extLst>
              <a:ext uri="{FF2B5EF4-FFF2-40B4-BE49-F238E27FC236}">
                <a16:creationId xmlns:a16="http://schemas.microsoft.com/office/drawing/2014/main" id="{4CE9ED41-5348-077A-F15B-8EBF6ACD00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5465" y="3755102"/>
            <a:ext cx="1826847" cy="2263702"/>
          </a:xfrm>
          <a:prstGeom prst="rect">
            <a:avLst/>
          </a:prstGeom>
        </p:spPr>
      </p:pic>
      <p:sp>
        <p:nvSpPr>
          <p:cNvPr id="4" name="TextBox 3">
            <a:extLst>
              <a:ext uri="{FF2B5EF4-FFF2-40B4-BE49-F238E27FC236}">
                <a16:creationId xmlns:a16="http://schemas.microsoft.com/office/drawing/2014/main" id="{2C50FC28-D647-DA61-846F-DB7D217036EA}"/>
              </a:ext>
            </a:extLst>
          </p:cNvPr>
          <p:cNvSpPr txBox="1"/>
          <p:nvPr/>
        </p:nvSpPr>
        <p:spPr>
          <a:xfrm>
            <a:off x="519953" y="1412418"/>
            <a:ext cx="11062447" cy="1785104"/>
          </a:xfrm>
          <a:prstGeom prst="rect">
            <a:avLst/>
          </a:prstGeom>
          <a:noFill/>
        </p:spPr>
        <p:txBody>
          <a:bodyPr wrap="square" rtlCol="0">
            <a:spAutoFit/>
          </a:bodyPr>
          <a:lstStyle/>
          <a:p>
            <a:pPr marL="342900" indent="-342900">
              <a:spcAft>
                <a:spcPts val="1200"/>
              </a:spcAft>
              <a:buFont typeface="+mj-lt"/>
              <a:buAutoNum type="arabicPeriod"/>
            </a:pPr>
            <a:r>
              <a:rPr lang="en-US" dirty="0"/>
              <a:t>Create the folder structure illustrated below for Design Projects and save it as a Template.</a:t>
            </a:r>
          </a:p>
          <a:p>
            <a:pPr marL="342900" indent="-342900">
              <a:spcAft>
                <a:spcPts val="1200"/>
              </a:spcAft>
              <a:buFont typeface="+mj-lt"/>
              <a:buAutoNum type="arabicPeriod"/>
            </a:pPr>
            <a:r>
              <a:rPr lang="en-US" dirty="0"/>
              <a:t>When new projects are started, copy the Project Template and save it with a common filename format This ensures that each project is consistently organized to ensure efficient access to data and information about the project. </a:t>
            </a:r>
          </a:p>
          <a:p>
            <a:pPr marL="342900" indent="-342900">
              <a:spcAft>
                <a:spcPts val="1200"/>
              </a:spcAft>
              <a:buFont typeface="+mj-lt"/>
              <a:buAutoNum type="arabicPeriod"/>
            </a:pPr>
            <a:r>
              <a:rPr lang="en-US" dirty="0"/>
              <a:t>Store all projects in a centralized location organized by project name.</a:t>
            </a:r>
          </a:p>
        </p:txBody>
      </p:sp>
      <p:pic>
        <p:nvPicPr>
          <p:cNvPr id="5" name="Picture 4">
            <a:extLst>
              <a:ext uri="{FF2B5EF4-FFF2-40B4-BE49-F238E27FC236}">
                <a16:creationId xmlns:a16="http://schemas.microsoft.com/office/drawing/2014/main" id="{55DED20C-66C3-85B8-9564-1875C2B7463B}"/>
              </a:ext>
            </a:extLst>
          </p:cNvPr>
          <p:cNvPicPr>
            <a:picLocks noChangeAspect="1"/>
          </p:cNvPicPr>
          <p:nvPr/>
        </p:nvPicPr>
        <p:blipFill rotWithShape="1">
          <a:blip r:embed="rId4"/>
          <a:srcRect b="19689"/>
          <a:stretch/>
        </p:blipFill>
        <p:spPr>
          <a:xfrm>
            <a:off x="5706335" y="4670612"/>
            <a:ext cx="4023663" cy="378460"/>
          </a:xfrm>
          <a:prstGeom prst="rect">
            <a:avLst/>
          </a:prstGeom>
        </p:spPr>
      </p:pic>
      <p:sp>
        <p:nvSpPr>
          <p:cNvPr id="6" name="Right Brace 5">
            <a:extLst>
              <a:ext uri="{FF2B5EF4-FFF2-40B4-BE49-F238E27FC236}">
                <a16:creationId xmlns:a16="http://schemas.microsoft.com/office/drawing/2014/main" id="{25F2F540-0D4D-8E9A-D208-BFB12863F01A}"/>
              </a:ext>
            </a:extLst>
          </p:cNvPr>
          <p:cNvSpPr/>
          <p:nvPr/>
        </p:nvSpPr>
        <p:spPr>
          <a:xfrm>
            <a:off x="4388512" y="3638446"/>
            <a:ext cx="1116623" cy="249701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53987030"/>
      </p:ext>
    </p:extLst>
  </p:cSld>
  <p:clrMapOvr>
    <a:masterClrMapping/>
  </p:clrMapOvr>
  <mc:AlternateContent xmlns:mc="http://schemas.openxmlformats.org/markup-compatibility/2006" xmlns:p14="http://schemas.microsoft.com/office/powerpoint/2010/main">
    <mc:Choice Requires="p14">
      <p:transition spd="slow" p14:dur="2000" advTm="38458"/>
    </mc:Choice>
    <mc:Fallback xmlns="">
      <p:transition spd="slow" advTm="3845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a:xfrm>
            <a:off x="771786" y="533400"/>
            <a:ext cx="10810613" cy="990600"/>
          </a:xfrm>
        </p:spPr>
        <p:txBody>
          <a:bodyPr/>
          <a:lstStyle/>
          <a:p>
            <a:r>
              <a:rPr lang="en-US" dirty="0"/>
              <a:t>How To Implement A Design Process</a:t>
            </a:r>
          </a:p>
        </p:txBody>
      </p:sp>
      <p:pic>
        <p:nvPicPr>
          <p:cNvPr id="4" name="Picture 2" descr="See the source image">
            <a:extLst>
              <a:ext uri="{FF2B5EF4-FFF2-40B4-BE49-F238E27FC236}">
                <a16:creationId xmlns:a16="http://schemas.microsoft.com/office/drawing/2014/main" id="{11BC8ABF-92EE-8C7D-DD59-CCD82F3B8FAE}"/>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61020" t="14818" r="17622" b="64638"/>
          <a:stretch/>
        </p:blipFill>
        <p:spPr bwMode="auto">
          <a:xfrm>
            <a:off x="0" y="757824"/>
            <a:ext cx="894347" cy="625642"/>
          </a:xfrm>
          <a:prstGeom prst="rect">
            <a:avLst/>
          </a:prstGeom>
          <a:noFill/>
          <a:extLst>
            <a:ext uri="{909E8E84-426E-40DD-AFC4-6F175D3DCCD1}">
              <a14:hiddenFill xmlns:a14="http://schemas.microsoft.com/office/drawing/2010/main">
                <a:solidFill>
                  <a:srgbClr val="FFFFFF"/>
                </a:solidFill>
              </a14:hiddenFill>
            </a:ext>
          </a:extLst>
        </p:spPr>
      </p:pic>
      <p:sp>
        <p:nvSpPr>
          <p:cNvPr id="27" name="Scroll: Horizontal 26">
            <a:extLst>
              <a:ext uri="{FF2B5EF4-FFF2-40B4-BE49-F238E27FC236}">
                <a16:creationId xmlns:a16="http://schemas.microsoft.com/office/drawing/2014/main" id="{03EF28B4-A819-BF3D-7A84-B791D8A27B02}"/>
              </a:ext>
            </a:extLst>
          </p:cNvPr>
          <p:cNvSpPr/>
          <p:nvPr/>
        </p:nvSpPr>
        <p:spPr>
          <a:xfrm>
            <a:off x="2682894" y="5661227"/>
            <a:ext cx="7448658"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Use simple tools and apps.</a:t>
            </a:r>
          </a:p>
        </p:txBody>
      </p:sp>
      <p:sp>
        <p:nvSpPr>
          <p:cNvPr id="5" name="Flowchart: Process 4">
            <a:extLst>
              <a:ext uri="{FF2B5EF4-FFF2-40B4-BE49-F238E27FC236}">
                <a16:creationId xmlns:a16="http://schemas.microsoft.com/office/drawing/2014/main" id="{49D0F702-B23B-4C05-28BA-4512E67E6AFB}"/>
              </a:ext>
            </a:extLst>
          </p:cNvPr>
          <p:cNvSpPr/>
          <p:nvPr/>
        </p:nvSpPr>
        <p:spPr>
          <a:xfrm>
            <a:off x="3209028" y="1459266"/>
            <a:ext cx="4106169" cy="625642"/>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Create a structured project folder</a:t>
            </a:r>
          </a:p>
          <a:p>
            <a:pPr algn="ctr"/>
            <a:r>
              <a:rPr lang="en-US" sz="1200" dirty="0"/>
              <a:t>(standardized for all projects)</a:t>
            </a:r>
          </a:p>
        </p:txBody>
      </p:sp>
      <p:sp>
        <p:nvSpPr>
          <p:cNvPr id="6" name="Flowchart: Process 5">
            <a:extLst>
              <a:ext uri="{FF2B5EF4-FFF2-40B4-BE49-F238E27FC236}">
                <a16:creationId xmlns:a16="http://schemas.microsoft.com/office/drawing/2014/main" id="{6F69AE88-1E1A-5A10-3A66-FF907CF4CCAA}"/>
              </a:ext>
            </a:extLst>
          </p:cNvPr>
          <p:cNvSpPr/>
          <p:nvPr/>
        </p:nvSpPr>
        <p:spPr>
          <a:xfrm>
            <a:off x="3209027" y="2301642"/>
            <a:ext cx="4106171" cy="1127358"/>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Create a project plan</a:t>
            </a:r>
          </a:p>
          <a:p>
            <a:endParaRPr lang="en-US" sz="1100" dirty="0"/>
          </a:p>
          <a:p>
            <a:endParaRPr lang="en-US" sz="1100" dirty="0"/>
          </a:p>
          <a:p>
            <a:endParaRPr lang="en-US" sz="1100" dirty="0"/>
          </a:p>
          <a:p>
            <a:endParaRPr lang="en-US" sz="1100" dirty="0"/>
          </a:p>
        </p:txBody>
      </p:sp>
      <p:sp>
        <p:nvSpPr>
          <p:cNvPr id="7" name="Flowchart: Process 6">
            <a:extLst>
              <a:ext uri="{FF2B5EF4-FFF2-40B4-BE49-F238E27FC236}">
                <a16:creationId xmlns:a16="http://schemas.microsoft.com/office/drawing/2014/main" id="{86AF3FF7-6860-7950-658B-5869E914AAE0}"/>
              </a:ext>
            </a:extLst>
          </p:cNvPr>
          <p:cNvSpPr/>
          <p:nvPr/>
        </p:nvSpPr>
        <p:spPr>
          <a:xfrm>
            <a:off x="3209026" y="3645111"/>
            <a:ext cx="4106173" cy="625642"/>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Hold Regular Design Review Meetings</a:t>
            </a:r>
          </a:p>
        </p:txBody>
      </p:sp>
      <p:sp>
        <p:nvSpPr>
          <p:cNvPr id="8" name="Flowchart: Process 7">
            <a:extLst>
              <a:ext uri="{FF2B5EF4-FFF2-40B4-BE49-F238E27FC236}">
                <a16:creationId xmlns:a16="http://schemas.microsoft.com/office/drawing/2014/main" id="{08E464C9-92B2-117C-6301-255D3CA55C3A}"/>
              </a:ext>
            </a:extLst>
          </p:cNvPr>
          <p:cNvSpPr/>
          <p:nvPr/>
        </p:nvSpPr>
        <p:spPr>
          <a:xfrm>
            <a:off x="3209030" y="4491579"/>
            <a:ext cx="4106167" cy="84105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Track Tasks to Schedule and Budget</a:t>
            </a:r>
          </a:p>
          <a:p>
            <a:pPr algn="ctr"/>
            <a:r>
              <a:rPr lang="en-US" sz="1400" dirty="0"/>
              <a:t>(These tasks become your design analysis, outputs, verification &amp; validation)</a:t>
            </a:r>
          </a:p>
        </p:txBody>
      </p:sp>
      <p:cxnSp>
        <p:nvCxnSpPr>
          <p:cNvPr id="10" name="Connector: Elbow 9">
            <a:extLst>
              <a:ext uri="{FF2B5EF4-FFF2-40B4-BE49-F238E27FC236}">
                <a16:creationId xmlns:a16="http://schemas.microsoft.com/office/drawing/2014/main" id="{DA8B10F8-3EF1-32E2-4B5B-1BAE92695DEF}"/>
              </a:ext>
            </a:extLst>
          </p:cNvPr>
          <p:cNvCxnSpPr>
            <a:cxnSpLocks/>
            <a:stCxn id="8" idx="3"/>
            <a:endCxn id="7" idx="3"/>
          </p:cNvCxnSpPr>
          <p:nvPr/>
        </p:nvCxnSpPr>
        <p:spPr>
          <a:xfrm flipV="1">
            <a:off x="7315197" y="3957932"/>
            <a:ext cx="2" cy="954176"/>
          </a:xfrm>
          <a:prstGeom prst="bentConnector3">
            <a:avLst>
              <a:gd name="adj1" fmla="val 11430100000"/>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D5733EB-73D4-C0FB-B862-2ACBC5D3FB29}"/>
              </a:ext>
            </a:extLst>
          </p:cNvPr>
          <p:cNvCxnSpPr>
            <a:cxnSpLocks/>
          </p:cNvCxnSpPr>
          <p:nvPr/>
        </p:nvCxnSpPr>
        <p:spPr>
          <a:xfrm flipH="1">
            <a:off x="7315199" y="3287773"/>
            <a:ext cx="1164567" cy="5295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A9B7E52-1CF6-A695-1B21-AB58DD414911}"/>
              </a:ext>
            </a:extLst>
          </p:cNvPr>
          <p:cNvSpPr txBox="1"/>
          <p:nvPr/>
        </p:nvSpPr>
        <p:spPr>
          <a:xfrm>
            <a:off x="3696418" y="2630232"/>
            <a:ext cx="1906435" cy="707886"/>
          </a:xfrm>
          <a:prstGeom prst="rect">
            <a:avLst/>
          </a:prstGeom>
          <a:noFill/>
        </p:spPr>
        <p:txBody>
          <a:bodyPr wrap="square" rtlCol="0">
            <a:spAutoFit/>
          </a:bodyPr>
          <a:lstStyle/>
          <a:p>
            <a:pPr marL="285750" indent="-285750">
              <a:buFont typeface="Arial" panose="020B0604020202020204" pitchFamily="34" charset="0"/>
              <a:buChar char="•"/>
            </a:pPr>
            <a:r>
              <a:rPr lang="en-US" sz="1000" dirty="0"/>
              <a:t>Budget</a:t>
            </a:r>
          </a:p>
          <a:p>
            <a:pPr marL="285750" indent="-285750">
              <a:buFont typeface="Arial" panose="020B0604020202020204" pitchFamily="34" charset="0"/>
              <a:buChar char="•"/>
            </a:pPr>
            <a:r>
              <a:rPr lang="en-US" sz="1000" dirty="0"/>
              <a:t>Schedule</a:t>
            </a:r>
          </a:p>
          <a:p>
            <a:pPr marL="285750" indent="-285750">
              <a:buFont typeface="Arial" panose="020B0604020202020204" pitchFamily="34" charset="0"/>
              <a:buChar char="•"/>
            </a:pPr>
            <a:r>
              <a:rPr lang="en-US" sz="1000" dirty="0"/>
              <a:t>Risk Analysis</a:t>
            </a:r>
          </a:p>
          <a:p>
            <a:pPr marL="285750" indent="-285750">
              <a:buFont typeface="Arial" panose="020B0604020202020204" pitchFamily="34" charset="0"/>
              <a:buChar char="•"/>
            </a:pPr>
            <a:r>
              <a:rPr lang="en-US" sz="1000" dirty="0"/>
              <a:t>Project Lead</a:t>
            </a:r>
          </a:p>
        </p:txBody>
      </p:sp>
      <p:sp>
        <p:nvSpPr>
          <p:cNvPr id="25" name="TextBox 24">
            <a:extLst>
              <a:ext uri="{FF2B5EF4-FFF2-40B4-BE49-F238E27FC236}">
                <a16:creationId xmlns:a16="http://schemas.microsoft.com/office/drawing/2014/main" id="{080C25CE-5A70-C0BB-2B92-E462C688B1C6}"/>
              </a:ext>
            </a:extLst>
          </p:cNvPr>
          <p:cNvSpPr txBox="1"/>
          <p:nvPr/>
        </p:nvSpPr>
        <p:spPr>
          <a:xfrm>
            <a:off x="4908427" y="2733775"/>
            <a:ext cx="1906435" cy="553998"/>
          </a:xfrm>
          <a:prstGeom prst="rect">
            <a:avLst/>
          </a:prstGeom>
          <a:noFill/>
        </p:spPr>
        <p:txBody>
          <a:bodyPr wrap="square" rtlCol="0">
            <a:spAutoFit/>
          </a:bodyPr>
          <a:lstStyle/>
          <a:p>
            <a:pPr marL="285750" indent="-285750">
              <a:buFont typeface="Arial" panose="020B0604020202020204" pitchFamily="34" charset="0"/>
              <a:buChar char="•"/>
            </a:pPr>
            <a:r>
              <a:rPr lang="en-US" sz="1000" dirty="0"/>
              <a:t>Project Team</a:t>
            </a:r>
          </a:p>
          <a:p>
            <a:pPr marL="285750" indent="-285750">
              <a:buFont typeface="Arial" panose="020B0604020202020204" pitchFamily="34" charset="0"/>
              <a:buChar char="•"/>
            </a:pPr>
            <a:r>
              <a:rPr lang="en-US" sz="1000" dirty="0"/>
              <a:t>Verification Plan</a:t>
            </a:r>
          </a:p>
          <a:p>
            <a:pPr marL="285750" indent="-285750">
              <a:buFont typeface="Arial" panose="020B0604020202020204" pitchFamily="34" charset="0"/>
              <a:buChar char="•"/>
            </a:pPr>
            <a:r>
              <a:rPr lang="en-US" sz="1000" dirty="0"/>
              <a:t>Validation Plan</a:t>
            </a:r>
          </a:p>
        </p:txBody>
      </p:sp>
      <p:cxnSp>
        <p:nvCxnSpPr>
          <p:cNvPr id="30" name="Straight Arrow Connector 29">
            <a:extLst>
              <a:ext uri="{FF2B5EF4-FFF2-40B4-BE49-F238E27FC236}">
                <a16:creationId xmlns:a16="http://schemas.microsoft.com/office/drawing/2014/main" id="{3722DC55-FAC9-EB86-4688-DAD671F832EF}"/>
              </a:ext>
            </a:extLst>
          </p:cNvPr>
          <p:cNvCxnSpPr>
            <a:cxnSpLocks/>
          </p:cNvCxnSpPr>
          <p:nvPr/>
        </p:nvCxnSpPr>
        <p:spPr>
          <a:xfrm>
            <a:off x="2553419" y="2420861"/>
            <a:ext cx="655608" cy="2093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3" name="Explosion: 14 Points 32">
            <a:extLst>
              <a:ext uri="{FF2B5EF4-FFF2-40B4-BE49-F238E27FC236}">
                <a16:creationId xmlns:a16="http://schemas.microsoft.com/office/drawing/2014/main" id="{DE58B471-A3F3-2723-16B4-46FB2CF88434}"/>
              </a:ext>
            </a:extLst>
          </p:cNvPr>
          <p:cNvSpPr/>
          <p:nvPr/>
        </p:nvSpPr>
        <p:spPr>
          <a:xfrm>
            <a:off x="7226" y="1874721"/>
            <a:ext cx="3088260" cy="990600"/>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Original Design Inputs</a:t>
            </a:r>
          </a:p>
        </p:txBody>
      </p:sp>
      <p:sp>
        <p:nvSpPr>
          <p:cNvPr id="34" name="Explosion: 14 Points 33">
            <a:extLst>
              <a:ext uri="{FF2B5EF4-FFF2-40B4-BE49-F238E27FC236}">
                <a16:creationId xmlns:a16="http://schemas.microsoft.com/office/drawing/2014/main" id="{631A8661-A048-1BC8-C183-EB7044ED5DA7}"/>
              </a:ext>
            </a:extLst>
          </p:cNvPr>
          <p:cNvSpPr/>
          <p:nvPr/>
        </p:nvSpPr>
        <p:spPr>
          <a:xfrm>
            <a:off x="8094451" y="2437108"/>
            <a:ext cx="3088260" cy="990600"/>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Changes to Design Inputs</a:t>
            </a:r>
          </a:p>
        </p:txBody>
      </p:sp>
      <p:cxnSp>
        <p:nvCxnSpPr>
          <p:cNvPr id="36" name="Straight Arrow Connector 35">
            <a:extLst>
              <a:ext uri="{FF2B5EF4-FFF2-40B4-BE49-F238E27FC236}">
                <a16:creationId xmlns:a16="http://schemas.microsoft.com/office/drawing/2014/main" id="{1089F651-E9F0-D07A-765F-073F2A3E88C5}"/>
              </a:ext>
            </a:extLst>
          </p:cNvPr>
          <p:cNvCxnSpPr>
            <a:cxnSpLocks/>
            <a:stCxn id="5" idx="2"/>
            <a:endCxn id="6" idx="0"/>
          </p:cNvCxnSpPr>
          <p:nvPr/>
        </p:nvCxnSpPr>
        <p:spPr>
          <a:xfrm>
            <a:off x="5262113" y="2084908"/>
            <a:ext cx="0" cy="2167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D40FF14-1696-FC8E-5EBD-C409E36EA8D5}"/>
              </a:ext>
            </a:extLst>
          </p:cNvPr>
          <p:cNvCxnSpPr>
            <a:cxnSpLocks/>
            <a:stCxn id="6" idx="2"/>
            <a:endCxn id="7" idx="0"/>
          </p:cNvCxnSpPr>
          <p:nvPr/>
        </p:nvCxnSpPr>
        <p:spPr>
          <a:xfrm>
            <a:off x="5262113" y="3429000"/>
            <a:ext cx="0" cy="2161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3BE9891-DE29-2ACB-CEB4-24013F959D56}"/>
              </a:ext>
            </a:extLst>
          </p:cNvPr>
          <p:cNvCxnSpPr>
            <a:cxnSpLocks/>
            <a:stCxn id="7" idx="2"/>
            <a:endCxn id="8" idx="0"/>
          </p:cNvCxnSpPr>
          <p:nvPr/>
        </p:nvCxnSpPr>
        <p:spPr>
          <a:xfrm>
            <a:off x="5262113" y="4270753"/>
            <a:ext cx="1" cy="2208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344F9E83-23D1-38A9-A4E6-B26D6F267E38}"/>
              </a:ext>
            </a:extLst>
          </p:cNvPr>
          <p:cNvSpPr txBox="1"/>
          <p:nvPr/>
        </p:nvSpPr>
        <p:spPr>
          <a:xfrm>
            <a:off x="7507136" y="4283516"/>
            <a:ext cx="1669204" cy="461665"/>
          </a:xfrm>
          <a:prstGeom prst="rect">
            <a:avLst/>
          </a:prstGeom>
          <a:noFill/>
        </p:spPr>
        <p:txBody>
          <a:bodyPr wrap="square" rtlCol="0">
            <a:spAutoFit/>
          </a:bodyPr>
          <a:lstStyle/>
          <a:p>
            <a:r>
              <a:rPr lang="en-US" sz="1200" i="1" dirty="0"/>
              <a:t>Document your actions &amp; changes</a:t>
            </a:r>
          </a:p>
        </p:txBody>
      </p:sp>
    </p:spTree>
    <p:extLst>
      <p:ext uri="{BB962C8B-B14F-4D97-AF65-F5344CB8AC3E}">
        <p14:creationId xmlns:p14="http://schemas.microsoft.com/office/powerpoint/2010/main" val="2604291488"/>
      </p:ext>
    </p:extLst>
  </p:cSld>
  <p:clrMapOvr>
    <a:masterClrMapping/>
  </p:clrMapOvr>
  <mc:AlternateContent xmlns:mc="http://schemas.openxmlformats.org/markup-compatibility/2006" xmlns:p14="http://schemas.microsoft.com/office/powerpoint/2010/main">
    <mc:Choice Requires="p14">
      <p:transition spd="slow" p14:dur="2000" advTm="31222"/>
    </mc:Choice>
    <mc:Fallback xmlns="">
      <p:transition spd="slow" advTm="3122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a:xfrm>
            <a:off x="862261" y="533400"/>
            <a:ext cx="11091613" cy="990600"/>
          </a:xfrm>
        </p:spPr>
        <p:txBody>
          <a:bodyPr>
            <a:noAutofit/>
          </a:bodyPr>
          <a:lstStyle/>
          <a:p>
            <a:r>
              <a:rPr lang="en-US" sz="3200" dirty="0"/>
              <a:t>How does a Design Process improve the organization?</a:t>
            </a:r>
          </a:p>
        </p:txBody>
      </p:sp>
      <p:sp>
        <p:nvSpPr>
          <p:cNvPr id="5" name="TextBox 4">
            <a:extLst>
              <a:ext uri="{FF2B5EF4-FFF2-40B4-BE49-F238E27FC236}">
                <a16:creationId xmlns:a16="http://schemas.microsoft.com/office/drawing/2014/main" id="{F296F36A-1E2E-53EE-E426-2460DBCCC6BD}"/>
              </a:ext>
            </a:extLst>
          </p:cNvPr>
          <p:cNvSpPr txBox="1"/>
          <p:nvPr/>
        </p:nvSpPr>
        <p:spPr>
          <a:xfrm>
            <a:off x="31163" y="1761543"/>
            <a:ext cx="7391614" cy="2554545"/>
          </a:xfrm>
          <a:prstGeom prst="rect">
            <a:avLst/>
          </a:prstGeom>
          <a:noFill/>
        </p:spPr>
        <p:txBody>
          <a:bodyPr wrap="square">
            <a:spAutoFit/>
          </a:bodyPr>
          <a:lstStyle/>
          <a:p>
            <a:pPr marL="285750" indent="-285750">
              <a:spcAft>
                <a:spcPts val="1800"/>
              </a:spcAft>
              <a:buFont typeface="Arial" panose="020B0604020202020204" pitchFamily="34" charset="0"/>
              <a:buChar char="•"/>
            </a:pPr>
            <a:r>
              <a:rPr lang="en-US" sz="2000" dirty="0"/>
              <a:t>Ensures consistency in design projects.</a:t>
            </a:r>
          </a:p>
          <a:p>
            <a:pPr marL="285750" indent="-285750">
              <a:spcAft>
                <a:spcPts val="1800"/>
              </a:spcAft>
              <a:buFont typeface="Arial" panose="020B0604020202020204" pitchFamily="34" charset="0"/>
              <a:buChar char="•"/>
            </a:pPr>
            <a:r>
              <a:rPr lang="en-US" sz="2000" dirty="0"/>
              <a:t>Manages design projects to meet schedules and budgets.</a:t>
            </a:r>
          </a:p>
          <a:p>
            <a:pPr marL="285750" indent="-285750">
              <a:spcAft>
                <a:spcPts val="1800"/>
              </a:spcAft>
              <a:buFont typeface="Arial" panose="020B0604020202020204" pitchFamily="34" charset="0"/>
              <a:buChar char="•"/>
            </a:pPr>
            <a:r>
              <a:rPr lang="en-US" sz="2000" dirty="0"/>
              <a:t>Ensures product design meets requirements.</a:t>
            </a:r>
          </a:p>
          <a:p>
            <a:pPr marL="285750" indent="-285750">
              <a:spcAft>
                <a:spcPts val="1800"/>
              </a:spcAft>
              <a:buFont typeface="Arial" panose="020B0604020202020204" pitchFamily="34" charset="0"/>
              <a:buChar char="•"/>
            </a:pPr>
            <a:r>
              <a:rPr lang="en-US" sz="2000" dirty="0"/>
              <a:t>Organizes engineering resources.</a:t>
            </a:r>
          </a:p>
          <a:p>
            <a:pPr marL="285750" indent="-285750">
              <a:spcAft>
                <a:spcPts val="1800"/>
              </a:spcAft>
              <a:buFont typeface="Arial" panose="020B0604020202020204" pitchFamily="34" charset="0"/>
              <a:buChar char="•"/>
            </a:pPr>
            <a:r>
              <a:rPr lang="en-US" sz="2000" dirty="0"/>
              <a:t>Mitigates project risks.</a:t>
            </a:r>
          </a:p>
        </p:txBody>
      </p:sp>
      <p:sp>
        <p:nvSpPr>
          <p:cNvPr id="6" name="Scroll: Horizontal 5">
            <a:extLst>
              <a:ext uri="{FF2B5EF4-FFF2-40B4-BE49-F238E27FC236}">
                <a16:creationId xmlns:a16="http://schemas.microsoft.com/office/drawing/2014/main" id="{4FC7C4FE-D91E-EA29-49F8-97765B12E1CE}"/>
              </a:ext>
            </a:extLst>
          </p:cNvPr>
          <p:cNvSpPr/>
          <p:nvPr/>
        </p:nvSpPr>
        <p:spPr>
          <a:xfrm>
            <a:off x="2611593" y="5673305"/>
            <a:ext cx="6830840" cy="876445"/>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Become a legend!</a:t>
            </a:r>
          </a:p>
        </p:txBody>
      </p:sp>
      <p:pic>
        <p:nvPicPr>
          <p:cNvPr id="3" name="Picture 2" descr="See the source image">
            <a:extLst>
              <a:ext uri="{FF2B5EF4-FFF2-40B4-BE49-F238E27FC236}">
                <a16:creationId xmlns:a16="http://schemas.microsoft.com/office/drawing/2014/main" id="{875C8457-03FB-EEC4-882C-0D27DC9405F2}"/>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1433" t="72895" r="58093" b="7072"/>
          <a:stretch/>
        </p:blipFill>
        <p:spPr bwMode="auto">
          <a:xfrm>
            <a:off x="0" y="801775"/>
            <a:ext cx="862262" cy="61361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 result for design process clip art free">
            <a:extLst>
              <a:ext uri="{FF2B5EF4-FFF2-40B4-BE49-F238E27FC236}">
                <a16:creationId xmlns:a16="http://schemas.microsoft.com/office/drawing/2014/main" id="{FDA42FA4-095B-AB0C-742C-9ED0AF7445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9306" y="2562575"/>
            <a:ext cx="3404690" cy="2015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82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493-30BB-4E9C-810B-8D4FB5B55BA7}"/>
              </a:ext>
            </a:extLst>
          </p:cNvPr>
          <p:cNvSpPr>
            <a:spLocks noGrp="1"/>
          </p:cNvSpPr>
          <p:nvPr>
            <p:ph type="title"/>
          </p:nvPr>
        </p:nvSpPr>
        <p:spPr/>
        <p:txBody>
          <a:bodyPr/>
          <a:lstStyle/>
          <a:p>
            <a:r>
              <a:rPr lang="en-US" dirty="0"/>
              <a:t>Summary: This is what you learned</a:t>
            </a:r>
          </a:p>
        </p:txBody>
      </p:sp>
      <p:sp>
        <p:nvSpPr>
          <p:cNvPr id="3" name="Content Placeholder 2">
            <a:extLst>
              <a:ext uri="{FF2B5EF4-FFF2-40B4-BE49-F238E27FC236}">
                <a16:creationId xmlns:a16="http://schemas.microsoft.com/office/drawing/2014/main" id="{801BF98E-822B-41D6-8F57-C3978CC0417F}"/>
              </a:ext>
            </a:extLst>
          </p:cNvPr>
          <p:cNvSpPr>
            <a:spLocks noGrp="1"/>
          </p:cNvSpPr>
          <p:nvPr>
            <p:ph idx="1"/>
          </p:nvPr>
        </p:nvSpPr>
        <p:spPr>
          <a:xfrm>
            <a:off x="822944" y="1600200"/>
            <a:ext cx="11149600" cy="3785532"/>
          </a:xfrm>
        </p:spPr>
        <p:txBody>
          <a:bodyPr>
            <a:normAutofit/>
          </a:bodyPr>
          <a:lstStyle/>
          <a:p>
            <a:pPr marL="0" marR="0" indent="0">
              <a:spcBef>
                <a:spcPts val="0"/>
              </a:spcBef>
              <a:spcAft>
                <a:spcPts val="1200"/>
              </a:spcAft>
              <a:buNone/>
            </a:pPr>
            <a:r>
              <a:rPr lang="en-US" sz="2000" b="1" dirty="0">
                <a:effectLst/>
                <a:ea typeface="Calibri" panose="020F0502020204030204" pitchFamily="34" charset="0"/>
                <a:cs typeface="Times New Roman" panose="02020603050405020304" pitchFamily="18" charset="0"/>
              </a:rPr>
              <a:t>Organize</a:t>
            </a:r>
            <a:r>
              <a:rPr lang="en-US" sz="2000" dirty="0">
                <a:effectLst/>
                <a:ea typeface="Calibri" panose="020F0502020204030204" pitchFamily="34" charset="0"/>
                <a:cs typeface="Times New Roman" panose="02020603050405020304" pitchFamily="18" charset="0"/>
              </a:rPr>
              <a:t>: The Design Process is a disciplined approach to organizing design projects. </a:t>
            </a:r>
          </a:p>
          <a:p>
            <a:pPr marL="0" marR="0" indent="0">
              <a:spcBef>
                <a:spcPts val="0"/>
              </a:spcBef>
              <a:spcAft>
                <a:spcPts val="1200"/>
              </a:spcAft>
              <a:buNone/>
            </a:pPr>
            <a:endParaRPr lang="en-US" sz="2000" b="1" dirty="0"/>
          </a:p>
          <a:p>
            <a:pPr marL="0" marR="0" indent="0">
              <a:spcBef>
                <a:spcPts val="0"/>
              </a:spcBef>
              <a:spcAft>
                <a:spcPts val="1200"/>
              </a:spcAft>
              <a:buNone/>
            </a:pPr>
            <a:r>
              <a:rPr lang="en-US" sz="2000" b="1" dirty="0"/>
              <a:t>Process</a:t>
            </a:r>
            <a:r>
              <a:rPr lang="en-US" sz="2000" dirty="0"/>
              <a:t>: A Design Process ensures products meet customer requirements.</a:t>
            </a:r>
          </a:p>
          <a:p>
            <a:pPr marL="0" marR="0" indent="0">
              <a:spcBef>
                <a:spcPts val="0"/>
              </a:spcBef>
              <a:spcAft>
                <a:spcPts val="1200"/>
              </a:spcAft>
              <a:buNone/>
            </a:pPr>
            <a:endParaRPr lang="en-US" sz="2000" b="1" dirty="0"/>
          </a:p>
          <a:p>
            <a:pPr marL="0" indent="0">
              <a:spcBef>
                <a:spcPts val="0"/>
              </a:spcBef>
              <a:spcAft>
                <a:spcPts val="1200"/>
              </a:spcAft>
              <a:buNone/>
            </a:pPr>
            <a:r>
              <a:rPr lang="en-US" sz="2000" b="1" dirty="0"/>
              <a:t>Basic Tools</a:t>
            </a:r>
            <a:r>
              <a:rPr lang="en-US" sz="2000" dirty="0"/>
              <a:t>: A Design Process is easy to implement with basic tools and simple software.</a:t>
            </a:r>
          </a:p>
          <a:p>
            <a:pPr marL="0" indent="0">
              <a:spcBef>
                <a:spcPts val="0"/>
              </a:spcBef>
              <a:spcAft>
                <a:spcPts val="1200"/>
              </a:spcAft>
              <a:buNone/>
            </a:pPr>
            <a:endParaRPr lang="en-US" sz="2000" dirty="0"/>
          </a:p>
          <a:p>
            <a:pPr marL="0" indent="0">
              <a:spcBef>
                <a:spcPts val="0"/>
              </a:spcBef>
              <a:spcAft>
                <a:spcPts val="1200"/>
              </a:spcAft>
              <a:buNone/>
            </a:pPr>
            <a:r>
              <a:rPr lang="en-US" sz="2000" b="1" dirty="0"/>
              <a:t>Resources</a:t>
            </a:r>
            <a:r>
              <a:rPr lang="en-US" sz="2000" dirty="0"/>
              <a:t>: A Design Process helps organize and utilize resources efficiently.</a:t>
            </a:r>
          </a:p>
        </p:txBody>
      </p:sp>
      <p:sp>
        <p:nvSpPr>
          <p:cNvPr id="4" name="Scroll: Horizontal 3">
            <a:extLst>
              <a:ext uri="{FF2B5EF4-FFF2-40B4-BE49-F238E27FC236}">
                <a16:creationId xmlns:a16="http://schemas.microsoft.com/office/drawing/2014/main" id="{7C797DE2-420B-40A5-965F-E089D227C920}"/>
              </a:ext>
            </a:extLst>
          </p:cNvPr>
          <p:cNvSpPr/>
          <p:nvPr/>
        </p:nvSpPr>
        <p:spPr>
          <a:xfrm>
            <a:off x="2682894" y="5674659"/>
            <a:ext cx="7448658" cy="863014"/>
          </a:xfrm>
          <a:prstGeom prst="horizontalScroll">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Product design that meets customer expectations!</a:t>
            </a:r>
          </a:p>
        </p:txBody>
      </p:sp>
      <p:pic>
        <p:nvPicPr>
          <p:cNvPr id="5" name="Picture 2" descr="See the source image">
            <a:extLst>
              <a:ext uri="{FF2B5EF4-FFF2-40B4-BE49-F238E27FC236}">
                <a16:creationId xmlns:a16="http://schemas.microsoft.com/office/drawing/2014/main" id="{6B406D48-AE84-518C-8C51-D3A1FDA3F266}"/>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67335" t="42980" r="11690" b="36872"/>
          <a:stretch/>
        </p:blipFill>
        <p:spPr bwMode="auto">
          <a:xfrm>
            <a:off x="249546" y="2573912"/>
            <a:ext cx="551974" cy="3856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A1342439-4F82-AD9D-FD7A-B9CB9545AFDC}"/>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61020" t="14818" r="17622" b="64638"/>
          <a:stretch/>
        </p:blipFill>
        <p:spPr bwMode="auto">
          <a:xfrm>
            <a:off x="244505" y="3479239"/>
            <a:ext cx="562056" cy="3931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6A430CF7-36DE-627C-CE61-CB8234EFFA34}"/>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41374" r="38513" b="82153"/>
          <a:stretch/>
        </p:blipFill>
        <p:spPr bwMode="auto">
          <a:xfrm>
            <a:off x="260888" y="1711565"/>
            <a:ext cx="529290" cy="3415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510326E8-7443-9EF9-34A9-4A75EA8F162F}"/>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21433" t="72895" r="58093" b="7072"/>
          <a:stretch/>
        </p:blipFill>
        <p:spPr bwMode="auto">
          <a:xfrm>
            <a:off x="244505" y="4392127"/>
            <a:ext cx="552518" cy="39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131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0DE-FD18-454D-9568-0B26F766ACDD}"/>
              </a:ext>
            </a:extLst>
          </p:cNvPr>
          <p:cNvSpPr>
            <a:spLocks noGrp="1"/>
          </p:cNvSpPr>
          <p:nvPr>
            <p:ph type="title"/>
          </p:nvPr>
        </p:nvSpPr>
        <p:spPr>
          <a:xfrm>
            <a:off x="609600" y="533400"/>
            <a:ext cx="10972800" cy="990600"/>
          </a:xfrm>
        </p:spPr>
        <p:txBody>
          <a:bodyPr/>
          <a:lstStyle/>
          <a:p>
            <a:pPr algn="ctr"/>
            <a:r>
              <a:rPr lang="en-US" dirty="0"/>
              <a:t>Contact Information</a:t>
            </a:r>
          </a:p>
        </p:txBody>
      </p:sp>
      <p:sp>
        <p:nvSpPr>
          <p:cNvPr id="5" name="Content Placeholder 2">
            <a:extLst>
              <a:ext uri="{FF2B5EF4-FFF2-40B4-BE49-F238E27FC236}">
                <a16:creationId xmlns:a16="http://schemas.microsoft.com/office/drawing/2014/main" id="{E2DB54FF-974D-49B1-B4A4-295E762E7E75}"/>
              </a:ext>
            </a:extLst>
          </p:cNvPr>
          <p:cNvSpPr txBox="1">
            <a:spLocks/>
          </p:cNvSpPr>
          <p:nvPr/>
        </p:nvSpPr>
        <p:spPr>
          <a:xfrm>
            <a:off x="3786730" y="2954337"/>
            <a:ext cx="3785551" cy="1433513"/>
          </a:xfrm>
          <a:prstGeom prst="rect">
            <a:avLst/>
          </a:prstGeom>
          <a:ln>
            <a:solidFill>
              <a:srgbClr val="0070C0"/>
            </a:solidFill>
          </a:ln>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600" dirty="0"/>
              <a:t>MPQA Website</a:t>
            </a:r>
          </a:p>
          <a:p>
            <a:pPr marL="0" indent="0">
              <a:buNone/>
            </a:pPr>
            <a:r>
              <a:rPr lang="en-US" sz="1600" dirty="0">
                <a:hlinkClick r:id="rId3"/>
              </a:rPr>
              <a:t>https://www.mpqa.org/</a:t>
            </a:r>
            <a:endParaRPr lang="en-US" sz="1600" dirty="0"/>
          </a:p>
          <a:p>
            <a:pPr marL="0" indent="0">
              <a:buNone/>
            </a:pPr>
            <a:endParaRPr lang="en-US" sz="1600" dirty="0"/>
          </a:p>
          <a:p>
            <a:pPr marL="0" indent="0">
              <a:buNone/>
            </a:pPr>
            <a:r>
              <a:rPr lang="en-US" sz="1600" dirty="0"/>
              <a:t>MPQA Quality Alliance</a:t>
            </a:r>
          </a:p>
          <a:p>
            <a:pPr marL="0" indent="0">
              <a:buNone/>
            </a:pPr>
            <a:r>
              <a:rPr lang="en-US" sz="1600" dirty="0">
                <a:hlinkClick r:id="rId4"/>
              </a:rPr>
              <a:t>https://www.mpqa.org/quality-alliance/</a:t>
            </a:r>
            <a:endParaRPr lang="en-US" sz="1600" dirty="0"/>
          </a:p>
          <a:p>
            <a:pPr marL="0" indent="0">
              <a:buNone/>
            </a:pPr>
            <a:endParaRPr lang="en-US" sz="1600" dirty="0"/>
          </a:p>
        </p:txBody>
      </p:sp>
      <p:sp>
        <p:nvSpPr>
          <p:cNvPr id="4" name="TextBox 3">
            <a:extLst>
              <a:ext uri="{FF2B5EF4-FFF2-40B4-BE49-F238E27FC236}">
                <a16:creationId xmlns:a16="http://schemas.microsoft.com/office/drawing/2014/main" id="{0BDE5169-4F39-7CBF-A160-73DFF4C4D8F0}"/>
              </a:ext>
            </a:extLst>
          </p:cNvPr>
          <p:cNvSpPr txBox="1"/>
          <p:nvPr/>
        </p:nvSpPr>
        <p:spPr>
          <a:xfrm>
            <a:off x="938400" y="2041521"/>
            <a:ext cx="9482211" cy="369332"/>
          </a:xfrm>
          <a:prstGeom prst="rect">
            <a:avLst/>
          </a:prstGeom>
          <a:noFill/>
        </p:spPr>
        <p:txBody>
          <a:bodyPr wrap="none" rtlCol="0">
            <a:spAutoFit/>
          </a:bodyPr>
          <a:lstStyle/>
          <a:p>
            <a:r>
              <a:rPr lang="en-US" dirty="0"/>
              <a:t>For additional resources and information about the MPQA Quality Alliance, visit our website.</a:t>
            </a:r>
          </a:p>
        </p:txBody>
      </p:sp>
    </p:spTree>
    <p:extLst>
      <p:ext uri="{BB962C8B-B14F-4D97-AF65-F5344CB8AC3E}">
        <p14:creationId xmlns:p14="http://schemas.microsoft.com/office/powerpoint/2010/main" val="9854918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5794</TotalTime>
  <Words>4257</Words>
  <Application>Microsoft Office PowerPoint</Application>
  <PresentationFormat>Widescreen</PresentationFormat>
  <Paragraphs>410</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Microsoft Sans Serif</vt:lpstr>
      <vt:lpstr>Clarity</vt:lpstr>
      <vt:lpstr>Design Process</vt:lpstr>
      <vt:lpstr>Agenda: This is what you will learn</vt:lpstr>
      <vt:lpstr>Problem Statement</vt:lpstr>
      <vt:lpstr>  What is a Design Process?</vt:lpstr>
      <vt:lpstr>Design Process Part of the New Product Introduction Process (NPI)</vt:lpstr>
      <vt:lpstr>  Why Implement A Design Process?</vt:lpstr>
      <vt:lpstr>Design Process Elements</vt:lpstr>
      <vt:lpstr>Planning</vt:lpstr>
      <vt:lpstr>Reviews</vt:lpstr>
      <vt:lpstr>Design Inputs</vt:lpstr>
      <vt:lpstr>Design Analysis</vt:lpstr>
      <vt:lpstr>Outputs</vt:lpstr>
      <vt:lpstr>Verification</vt:lpstr>
      <vt:lpstr>Validation</vt:lpstr>
      <vt:lpstr>Example: Verification vs Validation</vt:lpstr>
      <vt:lpstr> Change Control</vt:lpstr>
      <vt:lpstr>Design Process Folder Structure</vt:lpstr>
      <vt:lpstr>How To Implement A Design Process</vt:lpstr>
      <vt:lpstr>How does a Design Process improve the organization?</vt:lpstr>
      <vt:lpstr>Summary: This is what you learned</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Montana’s Emerging Photonics Industry and the MPIA</dc:title>
  <dc:creator>Larry Johnson</dc:creator>
  <cp:lastModifiedBy>Klein, Ben (US)</cp:lastModifiedBy>
  <cp:revision>187</cp:revision>
  <dcterms:created xsi:type="dcterms:W3CDTF">2014-09-09T20:56:39Z</dcterms:created>
  <dcterms:modified xsi:type="dcterms:W3CDTF">2026-03-24T21:52:19Z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dd25cd7f-530e-4114-99d2-e10f001d33ee</vt:lpwstr>
  </property>
  <property fmtid="{D5CDD505-2E9C-101B-9397-08002B2CF9AE}" pid="3" name="ECIData">
    <vt:lpwstr>NO</vt:lpwstr>
  </property>
  <property fmtid="{D5CDD505-2E9C-101B-9397-08002B2CF9AE}" pid="4" name="IncludeFooter">
    <vt:lpwstr>No</vt:lpwstr>
  </property>
</Properties>
</file>