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319" r:id="rId4"/>
    <p:sldId id="260" r:id="rId5"/>
    <p:sldId id="261" r:id="rId6"/>
    <p:sldId id="445" r:id="rId7"/>
    <p:sldId id="415" r:id="rId8"/>
    <p:sldId id="320" r:id="rId9"/>
    <p:sldId id="452" r:id="rId10"/>
    <p:sldId id="263" r:id="rId11"/>
    <p:sldId id="449" r:id="rId12"/>
    <p:sldId id="451" r:id="rId13"/>
    <p:sldId id="268" r:id="rId14"/>
    <p:sldId id="420" r:id="rId15"/>
    <p:sldId id="385" r:id="rId16"/>
    <p:sldId id="272" r:id="rId17"/>
    <p:sldId id="341" r:id="rId18"/>
    <p:sldId id="344" r:id="rId19"/>
    <p:sldId id="282" r:id="rId20"/>
    <p:sldId id="417" r:id="rId21"/>
    <p:sldId id="284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11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55FE8-E2BB-4928-A6BE-F06007AF1E96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61E3D-C6CF-471C-9E01-4505D5C87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2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61E3D-C6CF-471C-9E01-4505D5C87A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4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Note: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68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Notes Placeholder 4"/>
          <p:cNvSpPr txBox="1">
            <a:spLocks noGrp="1"/>
          </p:cNvSpPr>
          <p:nvPr>
            <p:ph type="body" idx="1"/>
          </p:nvPr>
        </p:nvSpPr>
        <p:spPr>
          <a:xfrm>
            <a:off x="228601" y="4416426"/>
            <a:ext cx="6553200" cy="656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/>
              <a:t>NOTES:</a:t>
            </a:r>
          </a:p>
          <a:p>
            <a:endParaRPr lang="en-US" i="0" dirty="0"/>
          </a:p>
          <a:p>
            <a:r>
              <a:rPr lang="en-US" i="0" dirty="0"/>
              <a:t>DECISIONS:</a:t>
            </a:r>
            <a:endParaRPr lang="en-US" i="0" baseline="0" dirty="0"/>
          </a:p>
          <a:p>
            <a:endParaRPr lang="en-US" i="0" dirty="0"/>
          </a:p>
          <a:p>
            <a:r>
              <a:rPr lang="en-US" i="0" baseline="0" dirty="0"/>
              <a:t>ACTION: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692366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61E3D-C6CF-471C-9E01-4505D5C87A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9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Purpose</a:t>
            </a:r>
            <a:r>
              <a:rPr lang="en-US" sz="1200" dirty="0"/>
              <a:t>: To document risks, develop mitigation plans, prioritize and allocate resources to implement mitigation plans, and to monitor effectiveness of actions taken to mitigate risk.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56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31774">
              <a:defRPr/>
            </a:pPr>
            <a:r>
              <a:rPr lang="en-US" b="1" dirty="0"/>
              <a:t>Purpose</a:t>
            </a:r>
            <a:r>
              <a:rPr lang="en-US" dirty="0"/>
              <a:t>: To document risks, develop mitigation plans, prioritize and allocate resources to implement mitigation plans, and to monitor effectiveness of actions taken to mitigate risk.</a:t>
            </a:r>
          </a:p>
          <a:p>
            <a:pPr marL="0" lvl="1" defTabSz="931774">
              <a:defRPr/>
            </a:pPr>
            <a:endParaRPr lang="en-US" i="0" dirty="0"/>
          </a:p>
          <a:p>
            <a:pPr marL="0" lvl="1" defTabSz="931774">
              <a:defRPr/>
            </a:pPr>
            <a:r>
              <a:rPr lang="en-US" i="0" dirty="0"/>
              <a:t>NOTES: x</a:t>
            </a:r>
          </a:p>
          <a:p>
            <a:pPr marL="0" lvl="1" defTabSz="931774">
              <a:defRPr/>
            </a:pPr>
            <a:endParaRPr lang="en-US" i="0" dirty="0"/>
          </a:p>
          <a:p>
            <a:pPr marL="0" lvl="1" defTabSz="931774">
              <a:defRPr/>
            </a:pPr>
            <a:r>
              <a:rPr lang="en-US" i="0" dirty="0"/>
              <a:t>DECISIONS:</a:t>
            </a:r>
          </a:p>
          <a:p>
            <a:pPr marL="0" lvl="1" defTabSz="931774"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43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73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85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Notes Placeholder 4"/>
          <p:cNvSpPr txBox="1">
            <a:spLocks noGrp="1"/>
          </p:cNvSpPr>
          <p:nvPr>
            <p:ph type="body" idx="1"/>
          </p:nvPr>
        </p:nvSpPr>
        <p:spPr>
          <a:xfrm>
            <a:off x="951160" y="3385927"/>
            <a:ext cx="7600668" cy="1415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i="0" baseline="0" dirty="0"/>
          </a:p>
        </p:txBody>
      </p:sp>
    </p:spTree>
    <p:extLst>
      <p:ext uri="{BB962C8B-B14F-4D97-AF65-F5344CB8AC3E}">
        <p14:creationId xmlns:p14="http://schemas.microsoft.com/office/powerpoint/2010/main" val="1728900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33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Notes Placeholder 4"/>
          <p:cNvSpPr txBox="1">
            <a:spLocks noGrp="1"/>
          </p:cNvSpPr>
          <p:nvPr>
            <p:ph type="body" idx="1"/>
          </p:nvPr>
        </p:nvSpPr>
        <p:spPr>
          <a:xfrm>
            <a:off x="701675" y="4416427"/>
            <a:ext cx="5607050" cy="1200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i="0" baseline="0" dirty="0"/>
          </a:p>
        </p:txBody>
      </p:sp>
    </p:spTree>
    <p:extLst>
      <p:ext uri="{BB962C8B-B14F-4D97-AF65-F5344CB8AC3E}">
        <p14:creationId xmlns:p14="http://schemas.microsoft.com/office/powerpoint/2010/main" val="3279821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4733">
              <a:defRPr/>
            </a:pPr>
            <a:r>
              <a:rPr lang="en-US" i="0" dirty="0"/>
              <a:t>NOTES:</a:t>
            </a:r>
            <a:endParaRPr lang="en-US" i="0" baseline="0" dirty="0"/>
          </a:p>
          <a:p>
            <a:endParaRPr lang="en-US" i="0" baseline="0" dirty="0"/>
          </a:p>
          <a:p>
            <a:r>
              <a:rPr lang="en-US" i="0" baseline="0" dirty="0"/>
              <a:t>DECISIONS:</a:t>
            </a:r>
          </a:p>
          <a:p>
            <a:endParaRPr lang="en-US" i="0" baseline="0" dirty="0"/>
          </a:p>
          <a:p>
            <a:r>
              <a:rPr lang="en-US" i="0" baseline="0" dirty="0"/>
              <a:t>ACTION:.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29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61E3D-C6CF-471C-9E01-4505D5C87A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05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3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 x.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52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 x.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86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 x.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24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NOTES: x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DECISIONS: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96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31774">
              <a:defRPr/>
            </a:pPr>
            <a:r>
              <a:rPr lang="en-US" i="0" dirty="0"/>
              <a:t>NOTES:.</a:t>
            </a:r>
          </a:p>
          <a:p>
            <a:pPr marL="0" lvl="1" defTabSz="931774">
              <a:defRPr/>
            </a:pPr>
            <a:endParaRPr lang="en-US" i="0" dirty="0"/>
          </a:p>
          <a:p>
            <a:pPr marL="0" lvl="1" defTabSz="931774">
              <a:defRPr/>
            </a:pPr>
            <a:r>
              <a:rPr lang="en-US" i="0" dirty="0"/>
              <a:t>DECISIONS:</a:t>
            </a:r>
          </a:p>
          <a:p>
            <a:pPr marL="0" lvl="1" defTabSz="931774">
              <a:defRPr/>
            </a:pPr>
            <a:endParaRPr lang="en-US" i="0" dirty="0"/>
          </a:p>
          <a:p>
            <a:r>
              <a:rPr lang="en-US" i="0" baseline="0" dirty="0"/>
              <a:t>ACTION: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61E3D-C6CF-471C-9E01-4505D5C87A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9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0" dirty="0"/>
              <a:t>NOTES: x</a:t>
            </a:r>
            <a:r>
              <a:rPr lang="en-US" i="0" baseline="0" dirty="0"/>
              <a:t>.</a:t>
            </a:r>
            <a:endParaRPr lang="en-US" i="0" dirty="0"/>
          </a:p>
          <a:p>
            <a:endParaRPr lang="en-US" i="0" dirty="0"/>
          </a:p>
          <a:p>
            <a:r>
              <a:rPr lang="en-US" i="0" baseline="0" dirty="0"/>
              <a:t>ACTION:.</a:t>
            </a:r>
            <a:endParaRPr lang="en-US" i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86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0" baseline="0" dirty="0"/>
              <a:t>NOTES:</a:t>
            </a:r>
          </a:p>
          <a:p>
            <a:endParaRPr lang="en-US" i="0" baseline="0" dirty="0"/>
          </a:p>
          <a:p>
            <a:r>
              <a:rPr lang="en-US" i="0" baseline="0" dirty="0"/>
              <a:t>ACTION:.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E27B-6619-4E50-A949-079DE9574FC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8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7827-1FB7-43F8-8335-DD49BF4BB9E8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hlSlideMaster.Title SlideHeader" descr="  ">
            <a:extLst>
              <a:ext uri="{FF2B5EF4-FFF2-40B4-BE49-F238E27FC236}">
                <a16:creationId xmlns:a16="http://schemas.microsoft.com/office/drawing/2014/main" id="{B81938EB-D427-4A46-B491-3A6E110FDEBB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8" name="flSlideMaster.Title SlideFooter" descr="  ">
            <a:extLst>
              <a:ext uri="{FF2B5EF4-FFF2-40B4-BE49-F238E27FC236}">
                <a16:creationId xmlns:a16="http://schemas.microsoft.com/office/drawing/2014/main" id="{505F8270-D869-47D3-B3BA-C30065C6994B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75873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6870C-5636-4494-8426-2556DFFA7FA9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hlSlideMaster.Title and ContentHeader" descr="  ">
            <a:extLst>
              <a:ext uri="{FF2B5EF4-FFF2-40B4-BE49-F238E27FC236}">
                <a16:creationId xmlns:a16="http://schemas.microsoft.com/office/drawing/2014/main" id="{18B4FC02-8880-43FA-8056-C370A72B7D14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8" name="flSlideMaster.Title and ContentFooter" descr="  ">
            <a:extLst>
              <a:ext uri="{FF2B5EF4-FFF2-40B4-BE49-F238E27FC236}">
                <a16:creationId xmlns:a16="http://schemas.microsoft.com/office/drawing/2014/main" id="{8482403F-23FF-4DB8-B8CE-D26081EE2DB8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107507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4D618-0A7A-43FD-A1BB-9396B8EC5D17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hlSlideMaster.Section HeaderHeader" descr="  ">
            <a:extLst>
              <a:ext uri="{FF2B5EF4-FFF2-40B4-BE49-F238E27FC236}">
                <a16:creationId xmlns:a16="http://schemas.microsoft.com/office/drawing/2014/main" id="{F58CDFFE-7E9D-4761-82D3-20B946ECF571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8" name="flSlideMaster.Section HeaderFooter" descr="  ">
            <a:extLst>
              <a:ext uri="{FF2B5EF4-FFF2-40B4-BE49-F238E27FC236}">
                <a16:creationId xmlns:a16="http://schemas.microsoft.com/office/drawing/2014/main" id="{B470CED1-EF91-4A33-87F4-79D9F5D4A6D9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389436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80599-ADED-46B0-B7BC-05DBD103EE97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hlSlideMaster.Two ContentHeader" descr="  ">
            <a:extLst>
              <a:ext uri="{FF2B5EF4-FFF2-40B4-BE49-F238E27FC236}">
                <a16:creationId xmlns:a16="http://schemas.microsoft.com/office/drawing/2014/main" id="{601C9C30-A657-431C-B311-A810E4B8F58B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9" name="flSlideMaster.Two ContentFooter" descr="  ">
            <a:extLst>
              <a:ext uri="{FF2B5EF4-FFF2-40B4-BE49-F238E27FC236}">
                <a16:creationId xmlns:a16="http://schemas.microsoft.com/office/drawing/2014/main" id="{78F0ADB1-96DB-4B44-A7DF-B6ED96308C7A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15919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B0801-CED0-4DDD-A142-4CB4626FF741}" type="datetime1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hlSlideMaster.ComparisonHeader" descr="  ">
            <a:extLst>
              <a:ext uri="{FF2B5EF4-FFF2-40B4-BE49-F238E27FC236}">
                <a16:creationId xmlns:a16="http://schemas.microsoft.com/office/drawing/2014/main" id="{29C6E5CD-6727-471D-A94D-5FF250FD6DC4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11" name="flSlideMaster.ComparisonFooter" descr="  ">
            <a:extLst>
              <a:ext uri="{FF2B5EF4-FFF2-40B4-BE49-F238E27FC236}">
                <a16:creationId xmlns:a16="http://schemas.microsoft.com/office/drawing/2014/main" id="{5AFBF965-8D8F-4DDB-BFFF-941794556CA7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122579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6AC3-DE0D-4A5A-BCBB-63D0B84814EA}" type="datetime1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hlSlideMaster.Title OnlyHeader" descr="  ">
            <a:extLst>
              <a:ext uri="{FF2B5EF4-FFF2-40B4-BE49-F238E27FC236}">
                <a16:creationId xmlns:a16="http://schemas.microsoft.com/office/drawing/2014/main" id="{D9BC817C-97B8-4CAF-A891-292D7FA3B16D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7" name="flSlideMaster.Title OnlyFooter" descr="  ">
            <a:extLst>
              <a:ext uri="{FF2B5EF4-FFF2-40B4-BE49-F238E27FC236}">
                <a16:creationId xmlns:a16="http://schemas.microsoft.com/office/drawing/2014/main" id="{9B5149A4-0E2A-4C70-952D-3E81780A14CA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66898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D2E7-ABF4-485D-919C-1F80E0D82783}" type="datetime1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hlSlideMaster.BlankHeader" descr="  ">
            <a:extLst>
              <a:ext uri="{FF2B5EF4-FFF2-40B4-BE49-F238E27FC236}">
                <a16:creationId xmlns:a16="http://schemas.microsoft.com/office/drawing/2014/main" id="{D14F9B1C-A754-44F1-B22B-28B4BE40FE7D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6" name="flSlideMaster.BlankFooter" descr="  ">
            <a:extLst>
              <a:ext uri="{FF2B5EF4-FFF2-40B4-BE49-F238E27FC236}">
                <a16:creationId xmlns:a16="http://schemas.microsoft.com/office/drawing/2014/main" id="{3D4E17AA-1ED9-4660-BE60-2F802FF75DFB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92579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FFFC-B29A-4A49-8BF8-68480FAB3E6A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hlSlideMaster.Content with CaptionHeader" descr="  ">
            <a:extLst>
              <a:ext uri="{FF2B5EF4-FFF2-40B4-BE49-F238E27FC236}">
                <a16:creationId xmlns:a16="http://schemas.microsoft.com/office/drawing/2014/main" id="{B630E5D0-9806-4D7B-98CB-AEB06B4D0496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9" name="flSlideMaster.Content with CaptionFooter" descr="  ">
            <a:extLst>
              <a:ext uri="{FF2B5EF4-FFF2-40B4-BE49-F238E27FC236}">
                <a16:creationId xmlns:a16="http://schemas.microsoft.com/office/drawing/2014/main" id="{4ACE69EB-EFFA-4D6E-8875-BEE1CEAF8B5E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7418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E1ACC-5173-4C6E-AE32-359657613E68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hlSlideMaster.Picture with CaptionHeader" descr="  ">
            <a:extLst>
              <a:ext uri="{FF2B5EF4-FFF2-40B4-BE49-F238E27FC236}">
                <a16:creationId xmlns:a16="http://schemas.microsoft.com/office/drawing/2014/main" id="{2987F2B9-E8CE-4302-A946-BB2120D4C2A0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9" name="flSlideMaster.Picture with CaptionFooter" descr="  ">
            <a:extLst>
              <a:ext uri="{FF2B5EF4-FFF2-40B4-BE49-F238E27FC236}">
                <a16:creationId xmlns:a16="http://schemas.microsoft.com/office/drawing/2014/main" id="{B229FC9C-EA31-4434-8563-BABA37DFB018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132615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2ADDB-E666-4AAA-A610-29EE9079F49C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hlSlideMaster.Title and Vertical TextHeader" descr="  ">
            <a:extLst>
              <a:ext uri="{FF2B5EF4-FFF2-40B4-BE49-F238E27FC236}">
                <a16:creationId xmlns:a16="http://schemas.microsoft.com/office/drawing/2014/main" id="{D7BD40E6-B648-4543-9FFD-A7220DEE1034}"/>
              </a:ext>
            </a:extLst>
          </p:cNvPr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  <p:sp>
        <p:nvSpPr>
          <p:cNvPr id="8" name="flSlideMaster.Title and Vertical TextFooter" descr="  ">
            <a:extLst>
              <a:ext uri="{FF2B5EF4-FFF2-40B4-BE49-F238E27FC236}">
                <a16:creationId xmlns:a16="http://schemas.microsoft.com/office/drawing/2014/main" id="{3A1C8563-4ABE-4C62-8765-3C0F5D78A2E0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61529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2FA17-B337-47A0-A1D2-D5895554C205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4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E00CA-0AEB-4435-99A4-3B77E7AAB435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6649" y="76260"/>
            <a:ext cx="488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2879D-650C-43D0-AC1D-4875F6408B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1ACFD-BB81-91C0-EE71-19FAB9EDBC4F}"/>
              </a:ext>
            </a:extLst>
          </p:cNvPr>
          <p:cNvSpPr txBox="1"/>
          <p:nvPr userDrawn="1"/>
        </p:nvSpPr>
        <p:spPr>
          <a:xfrm>
            <a:off x="126521" y="118219"/>
            <a:ext cx="106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Company</a:t>
            </a:r>
          </a:p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3208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6.xml"/><Relationship Id="rId3" Type="http://schemas.openxmlformats.org/officeDocument/2006/relationships/slide" Target="slide3.xml"/><Relationship Id="rId7" Type="http://schemas.openxmlformats.org/officeDocument/2006/relationships/slide" Target="slide6.xml"/><Relationship Id="rId12" Type="http://schemas.openxmlformats.org/officeDocument/2006/relationships/slide" Target="slide15.xml"/><Relationship Id="rId2" Type="http://schemas.openxmlformats.org/officeDocument/2006/relationships/notesSlide" Target="../notesSlides/notesSlide3.xml"/><Relationship Id="rId16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slide" Target="slide13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EECA0C3-8F50-4793-8164-06142841AD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46190" y="551653"/>
            <a:ext cx="80772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Management Review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5690" y="3361669"/>
            <a:ext cx="845819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Meeting #1, Year</a:t>
            </a:r>
          </a:p>
          <a:p>
            <a:pPr algn="ctr"/>
            <a:r>
              <a:rPr lang="en-US" sz="4400" b="1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Data Analysis</a:t>
            </a:r>
          </a:p>
          <a:p>
            <a:pPr algn="ctr"/>
            <a:r>
              <a:rPr lang="en-US" sz="4400" b="1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QMS Status Update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6521" y="5925463"/>
            <a:ext cx="2362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otype Corsiva" pitchFamily="66" charset="0"/>
              </a:rPr>
              <a:t>Kaizen</a:t>
            </a:r>
            <a:r>
              <a:rPr lang="en-US" sz="1000" dirty="0">
                <a:solidFill>
                  <a:schemeClr val="bg1"/>
                </a:solidFill>
                <a:latin typeface="Monotype Corsiva" pitchFamily="66" charset="0"/>
              </a:rPr>
              <a:t> (Japanese for "improvement" or "change for the better") refers to a philosophy or practices that focus upon continuous improvement of processes in manufacturing, engineering, supporting business processes, and management.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21038" y="5770017"/>
            <a:ext cx="29444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u="sng" dirty="0">
                <a:solidFill>
                  <a:schemeClr val="bg1"/>
                </a:solidFill>
              </a:rPr>
              <a:t>Vision</a:t>
            </a:r>
          </a:p>
          <a:p>
            <a:r>
              <a:rPr lang="en-US" sz="1000" dirty="0">
                <a:solidFill>
                  <a:schemeClr val="bg1"/>
                </a:solidFill>
              </a:rPr>
              <a:t>A culture that embraces quality in everything we do.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u="sng" dirty="0">
                <a:solidFill>
                  <a:schemeClr val="bg1"/>
                </a:solidFill>
              </a:rPr>
              <a:t>Mission </a:t>
            </a:r>
          </a:p>
          <a:p>
            <a:r>
              <a:rPr lang="en-US" sz="1000" dirty="0">
                <a:solidFill>
                  <a:schemeClr val="bg1"/>
                </a:solidFill>
              </a:rPr>
              <a:t>To provide leadership within the management team to promote quality culture.</a:t>
            </a:r>
          </a:p>
        </p:txBody>
      </p:sp>
    </p:spTree>
    <p:extLst>
      <p:ext uri="{BB962C8B-B14F-4D97-AF65-F5344CB8AC3E}">
        <p14:creationId xmlns:p14="http://schemas.microsoft.com/office/powerpoint/2010/main" val="3553887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/>
          <a:lstStyle/>
          <a:p>
            <a:r>
              <a:rPr lang="en-US" dirty="0"/>
              <a:t>Attendance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815244"/>
              </p:ext>
            </p:extLst>
          </p:nvPr>
        </p:nvGraphicFramePr>
        <p:xfrm>
          <a:off x="3297382" y="2654034"/>
          <a:ext cx="5597235" cy="18288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52330">
                  <a:extLst>
                    <a:ext uri="{9D8B030D-6E8A-4147-A177-3AD203B41FA5}">
                      <a16:colId xmlns:a16="http://schemas.microsoft.com/office/drawing/2014/main" val="1377853314"/>
                    </a:ext>
                  </a:extLst>
                </a:gridCol>
                <a:gridCol w="2580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/>
                        <a:t>Attendees Present</a:t>
                      </a: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Role</a:t>
                      </a: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Attendance</a:t>
                      </a: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Name 1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VP of Operations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Name 2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Quality Manager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Name 3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Director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Name 4</a:t>
                      </a:r>
                      <a:endParaRPr lang="en-US" sz="1400" baseline="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BLANK Manger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Name 5</a:t>
                      </a:r>
                      <a:endParaRPr lang="en-US" sz="14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BLANK Manger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/>
                        <a:t>Additional Attendees </a:t>
                      </a: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baseline="0" dirty="0"/>
                        <a:t>Name 6</a:t>
                      </a:r>
                      <a:endParaRPr lang="en-US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aseline="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119030"/>
              </p:ext>
            </p:extLst>
          </p:nvPr>
        </p:nvGraphicFramePr>
        <p:xfrm>
          <a:off x="3048000" y="1456509"/>
          <a:ext cx="609600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#1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2/12/25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17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Inputs, Outputs, and Purpose</a:t>
            </a:r>
            <a:endParaRPr lang="en-US" dirty="0"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440077" y="1157978"/>
            <a:ext cx="5625402" cy="60837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  <a:hlinkClick r:id="" action="ppaction://noaction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C231CB-A033-426A-98A0-290BAA872E8B}"/>
              </a:ext>
            </a:extLst>
          </p:cNvPr>
          <p:cNvSpPr txBox="1">
            <a:spLocks/>
          </p:cNvSpPr>
          <p:nvPr/>
        </p:nvSpPr>
        <p:spPr>
          <a:xfrm>
            <a:off x="6135189" y="2679351"/>
            <a:ext cx="5930084" cy="409007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review the QMS to ensure it is aligned with the strategic direction of the organization 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review the QMS to ensure its continuing: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Suitability –  that the QMS is appropriate to the organizations current processes (what we do)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Adequacy – that the QMS meets the requirements of the international standard and is implemented appropriately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Effectiveness – that the QMS is achieving the desired results such as objectives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address the inputs defined in the current ISO 9001 standard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58B2A5E-3B9A-4204-843D-0C6604A4CA2B}"/>
              </a:ext>
            </a:extLst>
          </p:cNvPr>
          <p:cNvSpPr txBox="1">
            <a:spLocks/>
          </p:cNvSpPr>
          <p:nvPr/>
        </p:nvSpPr>
        <p:spPr>
          <a:xfrm>
            <a:off x="6135189" y="1000664"/>
            <a:ext cx="5930084" cy="16786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make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decisions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determine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related to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Opportunities for improvement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Changes to the QMS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Resources needed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3F4DAD7-3DCA-44A5-C462-57530F63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90" y="1000664"/>
            <a:ext cx="6096000" cy="5768759"/>
          </a:xfrm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hlinkClick r:id="rId4" action="ppaction://hlinksldjump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Updates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Changes in External or Internal Issues (ISO 9.3.2 b)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hlinkClick r:id="rId6" action="ppaction://hlinksldjump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 action="ppaction://hlinksldjump"/>
              </a:rPr>
              <a:t>Risk and Opportunity (ISO 9.3.2 e)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 </a:t>
            </a: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9" action="ppaction://hlinksldjump"/>
              </a:rPr>
              <a:t>Opportunities for Improvements (ISO 9.3.2 f)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hlinkClick r:id="" action="ppaction://noaction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Resource Allocation (Adequacy of Resources ISO 9.3.2 d)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Action Items From Previous Meetings (ISO 9.3.2 a)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Customer satisfaction and feedback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(ISO 9.2.3 C1)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hlinkClick r:id="rId6" action="ppaction://hlinksldjump"/>
            </a:endParaRPr>
          </a:p>
          <a:p>
            <a:pPr marL="231775"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On Time Delivery (ISO 9.2.3 C2)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(Quality Objective)</a:t>
            </a:r>
          </a:p>
          <a:p>
            <a:pPr marL="231775"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/>
              </a:rPr>
              <a:t>Warranty Return Ratio (ISO 9.2.3 C2)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(Quality Objective)</a:t>
            </a:r>
          </a:p>
          <a:p>
            <a:pPr marL="231775"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5" action="ppaction://hlinksldjump"/>
              </a:rPr>
              <a:t>Yield (ISO 9.2.3 C3)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(Quality Objective)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hlinkClick r:id="rId6" action="ppaction://hlinksldjump"/>
            </a:endParaRPr>
          </a:p>
          <a:p>
            <a:pPr marL="231775"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6" action="ppaction://hlinksldjump"/>
              </a:rPr>
              <a:t>Nonconformities and Corrective Actions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(ISO 9.2.3 C4)</a:t>
            </a:r>
          </a:p>
          <a:p>
            <a:pPr marL="231775"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Audit Results (ISO 9.2.3 C6)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/>
              </a:rPr>
              <a:t>Supplier Performance (ISO 9.2.3 C7)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7EC05B-004B-524E-CD18-73569C38E75C}"/>
              </a:ext>
            </a:extLst>
          </p:cNvPr>
          <p:cNvSpPr txBox="1"/>
          <p:nvPr/>
        </p:nvSpPr>
        <p:spPr>
          <a:xfrm>
            <a:off x="126727" y="6400091"/>
            <a:ext cx="2190023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Note: Clauses based on ISO 9001:2015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F1646E-E1A9-FDBF-E934-2C2E62283BE3}"/>
              </a:ext>
            </a:extLst>
          </p:cNvPr>
          <p:cNvSpPr txBox="1"/>
          <p:nvPr/>
        </p:nvSpPr>
        <p:spPr>
          <a:xfrm>
            <a:off x="6440077" y="6454321"/>
            <a:ext cx="2223686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Note: Outputs based on ISO 9001:2015</a:t>
            </a:r>
          </a:p>
        </p:txBody>
      </p:sp>
    </p:spTree>
    <p:extLst>
      <p:ext uri="{BB962C8B-B14F-4D97-AF65-F5344CB8AC3E}">
        <p14:creationId xmlns:p14="http://schemas.microsoft.com/office/powerpoint/2010/main" val="466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453" y="1304542"/>
            <a:ext cx="9375783" cy="3789242"/>
          </a:xfrm>
        </p:spPr>
        <p:txBody>
          <a:bodyPr wrap="square">
            <a:spAutoFit/>
          </a:bodyPr>
          <a:lstStyle/>
          <a:p>
            <a:r>
              <a:rPr lang="en-US" sz="2000" dirty="0"/>
              <a:t>Management Review Topics</a:t>
            </a:r>
          </a:p>
          <a:p>
            <a:pPr lvl="1"/>
            <a:r>
              <a:rPr lang="en-US" sz="2000" dirty="0"/>
              <a:t>2024 Planned Improvements Status Update</a:t>
            </a:r>
          </a:p>
          <a:p>
            <a:pPr lvl="1"/>
            <a:r>
              <a:rPr lang="en-US" sz="2000" dirty="0"/>
              <a:t>2024 Q4 Data Analysis</a:t>
            </a:r>
          </a:p>
          <a:p>
            <a:pPr lvl="1"/>
            <a:r>
              <a:rPr lang="en-US" sz="2000" dirty="0"/>
              <a:t>2024 Year in Review</a:t>
            </a:r>
          </a:p>
          <a:p>
            <a:pPr lvl="2"/>
            <a:r>
              <a:rPr lang="en-US" sz="1600" dirty="0"/>
              <a:t>“Summary” highlights</a:t>
            </a:r>
          </a:p>
          <a:p>
            <a:pPr lvl="1"/>
            <a:r>
              <a:rPr lang="en-US" sz="2000" dirty="0"/>
              <a:t>2025 Planned Improvements</a:t>
            </a:r>
            <a:endParaRPr lang="en-US" sz="1600" dirty="0"/>
          </a:p>
          <a:p>
            <a:r>
              <a:rPr lang="en-US" sz="2000" dirty="0"/>
              <a:t>General</a:t>
            </a:r>
          </a:p>
          <a:p>
            <a:pPr lvl="1"/>
            <a:r>
              <a:rPr lang="en-US" sz="2000" dirty="0"/>
              <a:t>Topic</a:t>
            </a:r>
          </a:p>
          <a:p>
            <a:pPr lvl="2"/>
            <a:r>
              <a:rPr lang="en-US" dirty="0"/>
              <a:t>Sub-topic</a:t>
            </a:r>
          </a:p>
          <a:p>
            <a:pPr lvl="2"/>
            <a:r>
              <a:rPr lang="en-US" dirty="0"/>
              <a:t>Sub-topic</a:t>
            </a:r>
          </a:p>
          <a:p>
            <a:pPr lvl="2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8013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External or Internal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55423" y="1452226"/>
            <a:ext cx="96868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External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Internal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x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x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Any Other Changes (Internal or External) that could affect the QMS?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52776" y="1006954"/>
            <a:ext cx="5286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“Changes in external and internal issues that are relevant to the QMS”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20540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 Open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9332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 Closed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0480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5194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to Audits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69673" y="333663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B4237-9142-E5E6-1711-AB7293CD9914}"/>
              </a:ext>
            </a:extLst>
          </p:cNvPr>
          <p:cNvSpPr txBox="1"/>
          <p:nvPr/>
        </p:nvSpPr>
        <p:spPr>
          <a:xfrm>
            <a:off x="4835591" y="1828799"/>
            <a:ext cx="252081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Internal Audit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External Audit Results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Customer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Registrar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9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Opportunities for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98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10" y="315190"/>
            <a:ext cx="11045890" cy="972433"/>
          </a:xfrm>
        </p:spPr>
        <p:txBody>
          <a:bodyPr>
            <a:normAutofit/>
          </a:bodyPr>
          <a:lstStyle/>
          <a:p>
            <a:r>
              <a:rPr lang="en-US" dirty="0"/>
              <a:t>Planned Improvements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751201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85582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Planning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96987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/>
          <a:lstStyle/>
          <a:p>
            <a:r>
              <a:rPr lang="en-US"/>
              <a:t>Previous Actions Items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76649" y="76260"/>
            <a:ext cx="488830" cy="365125"/>
          </a:xfrm>
        </p:spPr>
        <p:txBody>
          <a:bodyPr/>
          <a:lstStyle/>
          <a:p>
            <a:fld id="{B97E6522-F7D7-4C60-8981-CBC671874F1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48753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4F55E-2676-5D00-A3BB-CE7C0A5F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 Survey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94622-AC75-B032-2D1C-C75E39B8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14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74D2A-8EC5-F415-D4CB-28DF25B9E418}"/>
              </a:ext>
            </a:extLst>
          </p:cNvPr>
          <p:cNvSpPr/>
          <p:nvPr/>
        </p:nvSpPr>
        <p:spPr>
          <a:xfrm>
            <a:off x="166573" y="5149937"/>
            <a:ext cx="11829269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1157602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Satisfaction/Feedback/Complaints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9DC538-AE76-40AC-BCB7-A2D21EE703D9}"/>
              </a:ext>
            </a:extLst>
          </p:cNvPr>
          <p:cNvSpPr txBox="1"/>
          <p:nvPr/>
        </p:nvSpPr>
        <p:spPr>
          <a:xfrm>
            <a:off x="4887271" y="1153064"/>
            <a:ext cx="241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Customer Feedback Log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3687C6-8385-4C85-77BD-D767C7FBFC54}"/>
              </a:ext>
            </a:extLst>
          </p:cNvPr>
          <p:cNvSpPr/>
          <p:nvPr/>
        </p:nvSpPr>
        <p:spPr>
          <a:xfrm>
            <a:off x="166573" y="5149937"/>
            <a:ext cx="11829269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362479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Time Delivery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B2A858-CA43-4491-AAA4-72BF682E36D2}"/>
              </a:ext>
            </a:extLst>
          </p:cNvPr>
          <p:cNvSpPr/>
          <p:nvPr/>
        </p:nvSpPr>
        <p:spPr>
          <a:xfrm>
            <a:off x="166573" y="5149937"/>
            <a:ext cx="11829269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718A3-42E6-2629-85BB-FC185DFD0714}"/>
              </a:ext>
            </a:extLst>
          </p:cNvPr>
          <p:cNvSpPr txBox="1"/>
          <p:nvPr/>
        </p:nvSpPr>
        <p:spPr>
          <a:xfrm>
            <a:off x="4767943" y="1632857"/>
            <a:ext cx="237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Charts, Graphs, </a:t>
            </a:r>
            <a:r>
              <a:rPr lang="en-US" dirty="0" err="1"/>
              <a:t>Paretos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9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Warranty Return Percentage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B2B905-7477-4A5D-ABC9-50B1B660E605}"/>
              </a:ext>
            </a:extLst>
          </p:cNvPr>
          <p:cNvSpPr txBox="1"/>
          <p:nvPr/>
        </p:nvSpPr>
        <p:spPr>
          <a:xfrm>
            <a:off x="157451" y="4503363"/>
            <a:ext cx="1051560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kern="0" dirty="0"/>
              <a:t>2024 Q1: No warranty returns</a:t>
            </a:r>
          </a:p>
          <a:p>
            <a:r>
              <a:rPr lang="en-US" sz="1600" kern="0" dirty="0"/>
              <a:t>2024 Q2: RMA ### from Customer, 15ea damaged… </a:t>
            </a:r>
          </a:p>
          <a:p>
            <a:r>
              <a:rPr lang="en-US" sz="1600" kern="0" dirty="0"/>
              <a:t>2024 Q3: No warranty returns</a:t>
            </a:r>
          </a:p>
          <a:p>
            <a:r>
              <a:rPr lang="en-US" sz="1600" kern="0" dirty="0"/>
              <a:t>2024 Q4: RMA ###, Customer, 6 damaged…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987EE-0D4A-8007-DD9C-A6F43316DFE6}"/>
              </a:ext>
            </a:extLst>
          </p:cNvPr>
          <p:cNvSpPr txBox="1"/>
          <p:nvPr/>
        </p:nvSpPr>
        <p:spPr>
          <a:xfrm>
            <a:off x="4672928" y="3132506"/>
            <a:ext cx="40104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kern="0" dirty="0"/>
              <a:t>Cost of Nonconformance</a:t>
            </a:r>
          </a:p>
          <a:p>
            <a:r>
              <a:rPr lang="en-US" sz="1400" kern="0" dirty="0"/>
              <a:t>Q2 $6,694.00 RMA ###</a:t>
            </a:r>
          </a:p>
          <a:p>
            <a:r>
              <a:rPr lang="en-US" sz="1400" kern="0" dirty="0"/>
              <a:t>Q4 $4,250.00 RMA ###, Still in process.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3A9990-536C-004B-A4FA-7520F1E88894}"/>
              </a:ext>
            </a:extLst>
          </p:cNvPr>
          <p:cNvSpPr txBox="1"/>
          <p:nvPr/>
        </p:nvSpPr>
        <p:spPr>
          <a:xfrm>
            <a:off x="4767943" y="1632857"/>
            <a:ext cx="237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Charts, Graphs, </a:t>
            </a:r>
            <a:r>
              <a:rPr lang="en-US" dirty="0" err="1"/>
              <a:t>Paretos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98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Pass Yield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B2B905-7477-4A5D-ABC9-50B1B660E605}"/>
              </a:ext>
            </a:extLst>
          </p:cNvPr>
          <p:cNvSpPr txBox="1"/>
          <p:nvPr/>
        </p:nvSpPr>
        <p:spPr>
          <a:xfrm>
            <a:off x="628073" y="4124686"/>
            <a:ext cx="10725727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kern="0" dirty="0"/>
              <a:t>Analysis</a:t>
            </a:r>
          </a:p>
          <a:p>
            <a:r>
              <a:rPr lang="en-US" sz="1600" kern="0" dirty="0"/>
              <a:t>2024 Q1: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/>
              <a:t>No rejects</a:t>
            </a:r>
          </a:p>
          <a:p>
            <a:r>
              <a:rPr lang="en-US" sz="1600" kern="0" dirty="0"/>
              <a:t>2024 Q2: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/>
              <a:t>2ea Units not flush</a:t>
            </a:r>
          </a:p>
          <a:p>
            <a:r>
              <a:rPr lang="en-US" sz="1600" kern="0" dirty="0"/>
              <a:t>2024 Q3: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/>
              <a:t>August: 2ea missing coating marker</a:t>
            </a:r>
          </a:p>
          <a:p>
            <a:r>
              <a:rPr lang="en-US" sz="1600" kern="0" dirty="0"/>
              <a:t>2024 Q4: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/>
              <a:t>1ea Failed energy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1973BC-81E6-5838-36BC-3AE9AAFC1F6A}"/>
              </a:ext>
            </a:extLst>
          </p:cNvPr>
          <p:cNvSpPr txBox="1"/>
          <p:nvPr/>
        </p:nvSpPr>
        <p:spPr>
          <a:xfrm>
            <a:off x="4767943" y="1632857"/>
            <a:ext cx="237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Charts, Graphs, </a:t>
            </a:r>
            <a:r>
              <a:rPr lang="en-US" dirty="0" err="1"/>
              <a:t>Paretos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64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639762"/>
          </a:xfrm>
        </p:spPr>
        <p:txBody>
          <a:bodyPr/>
          <a:lstStyle/>
          <a:p>
            <a:r>
              <a:rPr lang="en-US" sz="3200" dirty="0"/>
              <a:t>Status of Corrective Actions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0AF02-50D1-435C-610A-AA28A78E1A5E}"/>
              </a:ext>
            </a:extLst>
          </p:cNvPr>
          <p:cNvSpPr txBox="1"/>
          <p:nvPr/>
        </p:nvSpPr>
        <p:spPr>
          <a:xfrm>
            <a:off x="3153747" y="2146041"/>
            <a:ext cx="4787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 of Corrective Action with status for each one.</a:t>
            </a:r>
          </a:p>
          <a:p>
            <a:r>
              <a:rPr lang="en-US" dirty="0"/>
              <a:t>Identify old ones to be sure they are still active.</a:t>
            </a:r>
          </a:p>
        </p:txBody>
      </p:sp>
    </p:spTree>
    <p:extLst>
      <p:ext uri="{BB962C8B-B14F-4D97-AF65-F5344CB8AC3E}">
        <p14:creationId xmlns:p14="http://schemas.microsoft.com/office/powerpoint/2010/main" val="3908587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7A268-4F2C-42DC-87E6-9A79D13A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Performance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427626-FC35-4854-A60B-2E834AE3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879D-650C-43D0-AC1D-4875F6408B08}" type="slidenum">
              <a:rPr lang="en-US" smtClean="0"/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969A8C-CBB6-21D6-0397-86145A2656A3}"/>
              </a:ext>
            </a:extLst>
          </p:cNvPr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9F3A3-0BC1-81D1-A3C2-EB69AC263A69}"/>
              </a:ext>
            </a:extLst>
          </p:cNvPr>
          <p:cNvSpPr txBox="1"/>
          <p:nvPr/>
        </p:nvSpPr>
        <p:spPr>
          <a:xfrm>
            <a:off x="4767943" y="1632857"/>
            <a:ext cx="237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Charts, Graphs, </a:t>
            </a:r>
            <a:r>
              <a:rPr lang="en-US" dirty="0" err="1"/>
              <a:t>Paretos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5B1CFE-C311-D310-DCEE-EC4D221BA03B}"/>
              </a:ext>
            </a:extLst>
          </p:cNvPr>
          <p:cNvSpPr/>
          <p:nvPr/>
        </p:nvSpPr>
        <p:spPr>
          <a:xfrm>
            <a:off x="166573" y="5149937"/>
            <a:ext cx="11829269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1917026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8535" y="1643743"/>
            <a:ext cx="6714931" cy="2431435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Document Quality Policy here.</a:t>
            </a:r>
          </a:p>
          <a:p>
            <a:pPr>
              <a:buNone/>
            </a:pPr>
            <a:r>
              <a:rPr lang="en-US" sz="2000" dirty="0"/>
              <a:t>Is it still relevant?</a:t>
            </a:r>
          </a:p>
          <a:p>
            <a:pPr>
              <a:buNone/>
            </a:pPr>
            <a:r>
              <a:rPr lang="en-US" sz="2000" dirty="0"/>
              <a:t>Any changes?</a:t>
            </a:r>
            <a:endParaRPr lang="en-US" sz="1600" dirty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782489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Forum/Summary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6522-F7D7-4C60-8981-CBC671874F1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08704" y="1300432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  <a:p>
            <a:endParaRPr lang="en-US" dirty="0"/>
          </a:p>
          <a:p>
            <a:r>
              <a:rPr lang="en-US" dirty="0"/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11723493" y="315191"/>
            <a:ext cx="3561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dirty="0">
                <a:hlinkClick r:id="rId3" action="ppaction://hlinksldjump"/>
              </a:rPr>
              <a:t>TOC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2410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55982</TotalTime>
  <Words>871</Words>
  <Application>Microsoft Office PowerPoint</Application>
  <PresentationFormat>Widescreen</PresentationFormat>
  <Paragraphs>303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Microsoft Sans Serif</vt:lpstr>
      <vt:lpstr>Monotype Corsiva</vt:lpstr>
      <vt:lpstr>Times New Roman</vt:lpstr>
      <vt:lpstr>Office Theme</vt:lpstr>
      <vt:lpstr>PowerPoint Presentation</vt:lpstr>
      <vt:lpstr>Attendance</vt:lpstr>
      <vt:lpstr>Meeting Inputs, Outputs, and Purpose</vt:lpstr>
      <vt:lpstr>Updates</vt:lpstr>
      <vt:lpstr>Changes in External or Internal Issues</vt:lpstr>
      <vt:lpstr>Risks Open</vt:lpstr>
      <vt:lpstr>Risks Closed</vt:lpstr>
      <vt:lpstr>Opportunities</vt:lpstr>
      <vt:lpstr>Results to Audits</vt:lpstr>
      <vt:lpstr>New Opportunities for Improvement</vt:lpstr>
      <vt:lpstr>Planned Improvements</vt:lpstr>
      <vt:lpstr>Resource Allocation Planning</vt:lpstr>
      <vt:lpstr>Previous Actions Items</vt:lpstr>
      <vt:lpstr>Customer Satisfaction Survey</vt:lpstr>
      <vt:lpstr>Customer Satisfaction/Feedback/Complaints</vt:lpstr>
      <vt:lpstr>On Time Delivery</vt:lpstr>
      <vt:lpstr>Warranty Return Percentage</vt:lpstr>
      <vt:lpstr>First Pass Yield</vt:lpstr>
      <vt:lpstr>Status of Corrective Actions</vt:lpstr>
      <vt:lpstr>Supplier Performance Data</vt:lpstr>
      <vt:lpstr>Quality Policy</vt:lpstr>
      <vt:lpstr>Open Forum/Summary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Klein, Benjamin</dc:creator>
  <cp:lastModifiedBy>Klein, Ben (US)</cp:lastModifiedBy>
  <cp:revision>2155</cp:revision>
  <dcterms:created xsi:type="dcterms:W3CDTF">2017-01-14T00:12:01Z</dcterms:created>
  <dcterms:modified xsi:type="dcterms:W3CDTF">2025-03-05T17:27:23Z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406fd52b-8103-475d-98f4-3e7610d1bc2d</vt:lpwstr>
  </property>
  <property fmtid="{D5CDD505-2E9C-101B-9397-08002B2CF9AE}" pid="3" name="ECIData">
    <vt:lpwstr>NO</vt:lpwstr>
  </property>
  <property fmtid="{D5CDD505-2E9C-101B-9397-08002B2CF9AE}" pid="4" name="IncludeFooter">
    <vt:lpwstr>No</vt:lpwstr>
  </property>
</Properties>
</file>