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60" r:id="rId1"/>
  </p:sldMasterIdLst>
  <p:notesMasterIdLst>
    <p:notesMasterId r:id="rId30"/>
  </p:notesMasterIdLst>
  <p:handoutMasterIdLst>
    <p:handoutMasterId r:id="rId31"/>
  </p:handoutMasterIdLst>
  <p:sldIdLst>
    <p:sldId id="501" r:id="rId2"/>
    <p:sldId id="319" r:id="rId3"/>
    <p:sldId id="487" r:id="rId4"/>
    <p:sldId id="461" r:id="rId5"/>
    <p:sldId id="473" r:id="rId6"/>
    <p:sldId id="475" r:id="rId7"/>
    <p:sldId id="493" r:id="rId8"/>
    <p:sldId id="476" r:id="rId9"/>
    <p:sldId id="288" r:id="rId10"/>
    <p:sldId id="492" r:id="rId11"/>
    <p:sldId id="478" r:id="rId12"/>
    <p:sldId id="451" r:id="rId13"/>
    <p:sldId id="463" r:id="rId14"/>
    <p:sldId id="464" r:id="rId15"/>
    <p:sldId id="497" r:id="rId16"/>
    <p:sldId id="485" r:id="rId17"/>
    <p:sldId id="484" r:id="rId18"/>
    <p:sldId id="486" r:id="rId19"/>
    <p:sldId id="498" r:id="rId20"/>
    <p:sldId id="469" r:id="rId21"/>
    <p:sldId id="315" r:id="rId22"/>
    <p:sldId id="466" r:id="rId23"/>
    <p:sldId id="465" r:id="rId24"/>
    <p:sldId id="471" r:id="rId25"/>
    <p:sldId id="499" r:id="rId26"/>
    <p:sldId id="500" r:id="rId27"/>
    <p:sldId id="495" r:id="rId28"/>
    <p:sldId id="265" r:id="rId29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385" userDrawn="1">
          <p15:clr>
            <a:srgbClr val="A4A3A4"/>
          </p15:clr>
        </p15:guide>
        <p15:guide id="2" pos="6307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F100"/>
    <a:srgbClr val="FFFF00"/>
    <a:srgbClr val="73B3FF"/>
    <a:srgbClr val="0E44CC"/>
    <a:srgbClr val="0D50BD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413" autoAdjust="0"/>
    <p:restoredTop sz="94660"/>
  </p:normalViewPr>
  <p:slideViewPr>
    <p:cSldViewPr snapToGrid="0" snapToObjects="1" showGuides="1">
      <p:cViewPr varScale="1">
        <p:scale>
          <a:sx n="69" d="100"/>
          <a:sy n="69" d="100"/>
        </p:scale>
        <p:origin x="-544" y="-68"/>
      </p:cViewPr>
      <p:guideLst>
        <p:guide orient="horz" pos="2385"/>
        <p:guide pos="6307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85" d="100"/>
          <a:sy n="85" d="100"/>
        </p:scale>
        <p:origin x="3804" y="84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B6F83B0B-1A45-4BAE-AFEA-EA18750676BB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5B44BA35-23B0-42E4-81E5-3BBC36B29E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439731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05E68A34-2EED-2449-9608-8411F1506575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704850"/>
            <a:ext cx="6257925" cy="3519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2159BAE5-46DE-E047-AFDD-B00166002A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746968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* Big benefit.  Common for management not to understand what goes on in various departments.</a:t>
            </a:r>
          </a:p>
          <a:p>
            <a:r>
              <a:rPr lang="en-US" dirty="0">
                <a:solidFill>
                  <a:schemeClr val="tx1"/>
                </a:solidFill>
              </a:rPr>
              <a:t>Each company has unique processes.  This presentation shows examples of process flowcharting, which are not intended to be implemented as your own processes.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F541DE-DA45-4993-9F02-394B78505DF1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413705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Story about the plastic front panels painted black.  Insufficient specs.  Often, bad quality is the fault of your company, not the supplier.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F541DE-DA45-4993-9F02-394B78505DF1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1573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59BAE5-46DE-E047-AFDD-B00166002A63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58828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371601"/>
            <a:ext cx="104648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505200"/>
            <a:ext cx="8534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914400" y="3398520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362201"/>
            <a:ext cx="103632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626865"/>
            <a:ext cx="103632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975360" y="4599432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84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84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3741949" y="4045691"/>
            <a:ext cx="4709160" cy="1059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2080"/>
            <a:ext cx="2852928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792080"/>
            <a:ext cx="7620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2130553"/>
            <a:ext cx="2852928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912152" y="3579942"/>
            <a:ext cx="5577840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2480"/>
            <a:ext cx="2856907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11480" y="838201"/>
            <a:ext cx="787252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133600"/>
            <a:ext cx="2852928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609600"/>
            <a:ext cx="27432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80264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0" y="18288"/>
            <a:ext cx="54864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00" y="18288"/>
            <a:ext cx="14224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Montana Photonics High.jpg"/>
          <p:cNvPicPr>
            <a:picLocks noChangeAspect="1"/>
          </p:cNvPicPr>
          <p:nvPr userDrawn="1"/>
        </p:nvPicPr>
        <p:blipFill rotWithShape="1">
          <a:blip r:embed="rId1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51744" y="6233904"/>
            <a:ext cx="1689613" cy="597523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1806910" y="6573023"/>
            <a:ext cx="10207751" cy="45719"/>
          </a:xfrm>
          <a:prstGeom prst="rect">
            <a:avLst/>
          </a:prstGeom>
          <a:solidFill>
            <a:srgbClr val="0D50B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mailto:mary@teamwavelength.com" TargetMode="External"/><Relationship Id="rId3" Type="http://schemas.openxmlformats.org/officeDocument/2006/relationships/hyperlink" Target="https://www.montanaphotonics.org/" TargetMode="External"/><Relationship Id="rId7" Type="http://schemas.openxmlformats.org/officeDocument/2006/relationships/hyperlink" Target="mailto:john.malachowski@flir.com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daniel.juliano@montana.edu" TargetMode="External"/><Relationship Id="rId11" Type="http://schemas.openxmlformats.org/officeDocument/2006/relationships/hyperlink" Target="mailto:QualityTimeMontana@q.com" TargetMode="External"/><Relationship Id="rId5" Type="http://schemas.openxmlformats.org/officeDocument/2006/relationships/hyperlink" Target="mailto:benjamin.klein@flir.com" TargetMode="External"/><Relationship Id="rId10" Type="http://schemas.openxmlformats.org/officeDocument/2006/relationships/hyperlink" Target="mailto:conlin.ritter@gmail.com" TargetMode="External"/><Relationship Id="rId4" Type="http://schemas.openxmlformats.org/officeDocument/2006/relationships/hyperlink" Target="https://www.montanaphotonics.org/quality-alliance/" TargetMode="External"/><Relationship Id="rId9" Type="http://schemas.openxmlformats.org/officeDocument/2006/relationships/hyperlink" Target="mailto:sbirrell@quantumcomposers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884903"/>
            <a:ext cx="10464800" cy="2413923"/>
          </a:xfrm>
        </p:spPr>
        <p:txBody>
          <a:bodyPr/>
          <a:lstStyle/>
          <a:p>
            <a:pPr algn="ctr"/>
            <a:r>
              <a:rPr lang="en-US" dirty="0"/>
              <a:t>WHERE </a:t>
            </a:r>
            <a:r>
              <a:rPr lang="en-US" sz="5400" dirty="0"/>
              <a:t>TO START Your Quality Management System (QMS)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942734"/>
            <a:ext cx="10535920" cy="1795335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800" dirty="0"/>
              <a:t>Presented by Kurt Borge</a:t>
            </a:r>
          </a:p>
          <a:p>
            <a:pPr marL="0" indent="0" algn="ctr">
              <a:buNone/>
            </a:pPr>
            <a:r>
              <a:rPr lang="en-US" sz="2800" dirty="0"/>
              <a:t>Quality Time Montana, LLC</a:t>
            </a:r>
          </a:p>
          <a:p>
            <a:pPr marL="0" indent="0" algn="ctr">
              <a:buNone/>
            </a:pPr>
            <a:endParaRPr lang="en-US" sz="2800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US" sz="2800" dirty="0"/>
              <a:t>QTM@Q.COM </a:t>
            </a:r>
          </a:p>
        </p:txBody>
      </p:sp>
    </p:spTree>
    <p:extLst>
      <p:ext uri="{BB962C8B-B14F-4D97-AF65-F5344CB8AC3E}">
        <p14:creationId xmlns:p14="http://schemas.microsoft.com/office/powerpoint/2010/main" xmlns="" val="3829162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8EB7910-6F08-4DF3-9235-4603FF316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768" y="543232"/>
            <a:ext cx="10972800" cy="990600"/>
          </a:xfrm>
        </p:spPr>
        <p:txBody>
          <a:bodyPr>
            <a:normAutofit fontScale="90000"/>
          </a:bodyPr>
          <a:lstStyle/>
          <a:p>
            <a:r>
              <a:rPr lang="en-US" dirty="0"/>
              <a:t>In previous webinars, we looked at using ISO 9001 as a checklist for your QMS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F66EAE27-EA75-43EB-8244-EE2276C21754}"/>
              </a:ext>
            </a:extLst>
          </p:cNvPr>
          <p:cNvSpPr/>
          <p:nvPr/>
        </p:nvSpPr>
        <p:spPr>
          <a:xfrm>
            <a:off x="5427406" y="1799312"/>
            <a:ext cx="5476569" cy="39820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0188" indent="-230188">
              <a:spcAft>
                <a:spcPts val="900"/>
              </a:spcAft>
              <a:buFont typeface="Wingdings" panose="05000000000000000000" pitchFamily="2" charset="2"/>
              <a:buChar char="q"/>
            </a:pPr>
            <a:r>
              <a:rPr lang="en-US" sz="1600" dirty="0"/>
              <a:t>Design</a:t>
            </a:r>
          </a:p>
          <a:p>
            <a:pPr marL="230188" indent="-230188">
              <a:spcAft>
                <a:spcPts val="900"/>
              </a:spcAft>
              <a:buFont typeface="Wingdings" panose="05000000000000000000" pitchFamily="2" charset="2"/>
              <a:buChar char="q"/>
            </a:pPr>
            <a:r>
              <a:rPr lang="en-US" sz="1600" dirty="0"/>
              <a:t>Manufacturing</a:t>
            </a:r>
          </a:p>
          <a:p>
            <a:pPr marL="230188" indent="-230188">
              <a:spcAft>
                <a:spcPts val="900"/>
              </a:spcAft>
              <a:buFont typeface="Wingdings" panose="05000000000000000000" pitchFamily="2" charset="2"/>
              <a:buChar char="q"/>
            </a:pPr>
            <a:r>
              <a:rPr lang="en-US" sz="1600" dirty="0"/>
              <a:t>Document Control</a:t>
            </a:r>
          </a:p>
          <a:p>
            <a:pPr marL="230188" indent="-230188">
              <a:spcAft>
                <a:spcPts val="900"/>
              </a:spcAft>
              <a:buFont typeface="Wingdings" panose="05000000000000000000" pitchFamily="2" charset="2"/>
              <a:buChar char="q"/>
            </a:pPr>
            <a:r>
              <a:rPr lang="en-US" sz="1600" dirty="0"/>
              <a:t>Engineering Change </a:t>
            </a:r>
          </a:p>
          <a:p>
            <a:pPr marL="230188" indent="-230188">
              <a:spcAft>
                <a:spcPts val="900"/>
              </a:spcAft>
              <a:buFont typeface="Wingdings" panose="05000000000000000000" pitchFamily="2" charset="2"/>
              <a:buChar char="q"/>
            </a:pPr>
            <a:r>
              <a:rPr lang="en-US" sz="1600" dirty="0"/>
              <a:t>Equipment Management </a:t>
            </a:r>
          </a:p>
          <a:p>
            <a:pPr marL="230188" indent="-230188">
              <a:spcAft>
                <a:spcPts val="900"/>
              </a:spcAft>
              <a:buFont typeface="Wingdings" panose="05000000000000000000" pitchFamily="2" charset="2"/>
              <a:buChar char="q"/>
            </a:pPr>
            <a:r>
              <a:rPr lang="en-US" sz="1600" dirty="0"/>
              <a:t>Discrepant Material Control</a:t>
            </a:r>
          </a:p>
          <a:p>
            <a:pPr marL="230188" indent="-230188">
              <a:spcAft>
                <a:spcPts val="900"/>
              </a:spcAft>
              <a:buFont typeface="Wingdings" panose="05000000000000000000" pitchFamily="2" charset="2"/>
              <a:buChar char="q"/>
            </a:pPr>
            <a:r>
              <a:rPr lang="en-US" sz="1600" dirty="0"/>
              <a:t>Customer Services</a:t>
            </a:r>
          </a:p>
          <a:p>
            <a:pPr marL="230188" indent="-230188">
              <a:spcAft>
                <a:spcPts val="900"/>
              </a:spcAft>
              <a:buFont typeface="Wingdings" panose="05000000000000000000" pitchFamily="2" charset="2"/>
              <a:buChar char="q"/>
            </a:pPr>
            <a:r>
              <a:rPr lang="en-US" sz="1600" dirty="0"/>
              <a:t>Supplier Management</a:t>
            </a:r>
          </a:p>
          <a:p>
            <a:pPr marL="230188" indent="-230188">
              <a:spcAft>
                <a:spcPts val="900"/>
              </a:spcAft>
              <a:buFont typeface="Wingdings" panose="05000000000000000000" pitchFamily="2" charset="2"/>
              <a:buChar char="q"/>
            </a:pPr>
            <a:r>
              <a:rPr lang="en-US" sz="1600" dirty="0"/>
              <a:t>Training</a:t>
            </a:r>
          </a:p>
          <a:p>
            <a:pPr marL="230188" indent="-230188">
              <a:spcAft>
                <a:spcPts val="900"/>
              </a:spcAft>
              <a:buFont typeface="Wingdings" panose="05000000000000000000" pitchFamily="2" charset="2"/>
              <a:buChar char="q"/>
            </a:pPr>
            <a:r>
              <a:rPr lang="en-US" sz="1600" dirty="0"/>
              <a:t>Problem Solving</a:t>
            </a:r>
          </a:p>
          <a:p>
            <a:pPr marL="230188" indent="-230188">
              <a:spcAft>
                <a:spcPts val="900"/>
              </a:spcAft>
              <a:buFont typeface="Wingdings" panose="05000000000000000000" pitchFamily="2" charset="2"/>
              <a:buChar char="q"/>
            </a:pPr>
            <a:r>
              <a:rPr lang="en-US" sz="1600" dirty="0"/>
              <a:t>System Monitoring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5F7EF5D9-30DE-41D9-A7C9-56952A0225E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716109" y="6468971"/>
            <a:ext cx="47589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ctr"/>
            <a:fld id="{5A1BF499-CA43-3B45-B891-90D6BC9CD4F2}" type="slidenum">
              <a:rPr lang="en-US" smtClean="0"/>
              <a:pPr algn="ctr"/>
              <a:t>2</a:t>
            </a:fld>
            <a:endParaRPr lang="en-US"/>
          </a:p>
        </p:txBody>
      </p:sp>
      <p:pic>
        <p:nvPicPr>
          <p:cNvPr id="10" name="Picture 2">
            <a:extLst>
              <a:ext uri="{FF2B5EF4-FFF2-40B4-BE49-F238E27FC236}">
                <a16:creationId xmlns="" xmlns:a16="http://schemas.microsoft.com/office/drawing/2014/main" id="{E7FF0EE6-1A5C-4C38-AB25-577CBF86C4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44788" y="2410195"/>
            <a:ext cx="3499840" cy="27323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37012791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03F9DB0-AA0C-4B24-A783-4BB2438D7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471" y="533400"/>
            <a:ext cx="11779045" cy="990600"/>
          </a:xfrm>
        </p:spPr>
        <p:txBody>
          <a:bodyPr>
            <a:normAutofit/>
          </a:bodyPr>
          <a:lstStyle/>
          <a:p>
            <a:r>
              <a:rPr lang="en-US" dirty="0"/>
              <a:t>Where do you start?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D7DA5905-D9C2-4E82-A2A4-7E9C2A1E9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4A8A4A8F-5F93-4C94-B39E-4BF8C621E9A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3760" y="1917297"/>
            <a:ext cx="4540470" cy="4114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288973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2FA9D47-0223-404D-986E-01305FCD8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This is what you will learn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C32E6D1-8AE0-4B8B-9643-CA58E1ED52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How to use the “Bottom-Up” approach to define your QMS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How to use Flow Charts to </a:t>
            </a:r>
            <a:r>
              <a:rPr lang="en-US" sz="2800" i="1" dirty="0"/>
              <a:t>develop</a:t>
            </a:r>
            <a:r>
              <a:rPr lang="en-US" sz="2800" dirty="0"/>
              <a:t> and </a:t>
            </a:r>
            <a:r>
              <a:rPr lang="en-US" sz="2800" i="1" dirty="0"/>
              <a:t>improve</a:t>
            </a:r>
            <a:r>
              <a:rPr lang="en-US" sz="2800" dirty="0"/>
              <a:t> your QMS</a:t>
            </a:r>
          </a:p>
          <a:p>
            <a:endParaRPr lang="en-US" sz="2800" dirty="0"/>
          </a:p>
          <a:p>
            <a:r>
              <a:rPr lang="en-US" sz="2800" dirty="0"/>
              <a:t>How to compare your QMS against QMS requirements, such as ISO 9001</a:t>
            </a:r>
          </a:p>
          <a:p>
            <a:endParaRPr lang="en-US" sz="2800" dirty="0"/>
          </a:p>
          <a:p>
            <a:r>
              <a:rPr lang="en-US" sz="2800" dirty="0"/>
              <a:t>Additional tips for implementing a QMS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BDFF47C1-27B2-497E-B81D-CE80A85FB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42153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77E265C-B3A4-4E70-9B7B-E80BF04389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6E7F183B-DC2B-454C-9074-51A8FDD40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54DA58EA-ACF5-461B-9E02-7C9148F5CF9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640" y="1747520"/>
            <a:ext cx="2743200" cy="315976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="" xmlns:a16="http://schemas.microsoft.com/office/drawing/2014/main" id="{AE3CFE17-935F-4C40-9A66-A3DC6969D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</p:spPr>
        <p:txBody>
          <a:bodyPr>
            <a:normAutofit/>
          </a:bodyPr>
          <a:lstStyle/>
          <a:p>
            <a:r>
              <a:rPr lang="en-US" dirty="0"/>
              <a:t>Traditional approach:  Top-Down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6C7C9A9B-453B-4042-A701-E725D4B27003}"/>
              </a:ext>
            </a:extLst>
          </p:cNvPr>
          <p:cNvSpPr txBox="1"/>
          <p:nvPr/>
        </p:nvSpPr>
        <p:spPr>
          <a:xfrm>
            <a:off x="3789680" y="1768455"/>
            <a:ext cx="702056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Begins with a focus on </a:t>
            </a:r>
            <a:r>
              <a:rPr lang="en-US" sz="2800" i="1" dirty="0"/>
              <a:t>QMS requirements</a:t>
            </a:r>
            <a:r>
              <a:rPr lang="en-US" sz="2800" dirty="0"/>
              <a:t>, then writing procedures to address those requirements.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FD5F4417-F060-48B9-8426-BCC30EA807EC}"/>
              </a:ext>
            </a:extLst>
          </p:cNvPr>
          <p:cNvSpPr txBox="1"/>
          <p:nvPr/>
        </p:nvSpPr>
        <p:spPr>
          <a:xfrm>
            <a:off x="3789680" y="4050715"/>
            <a:ext cx="637032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However, the procedures tend to look like the QMS requirements, not actual work processes.</a:t>
            </a:r>
          </a:p>
        </p:txBody>
      </p:sp>
    </p:spTree>
    <p:extLst>
      <p:ext uri="{BB962C8B-B14F-4D97-AF65-F5344CB8AC3E}">
        <p14:creationId xmlns="" xmlns:p14="http://schemas.microsoft.com/office/powerpoint/2010/main" val="13905558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16932D2-C137-4251-93ED-C1C0107EA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13736"/>
            <a:ext cx="10972800" cy="990600"/>
          </a:xfrm>
        </p:spPr>
        <p:txBody>
          <a:bodyPr/>
          <a:lstStyle/>
          <a:p>
            <a:r>
              <a:rPr lang="en-US" dirty="0"/>
              <a:t>Instead, think:  “We already have a QMS…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="" xmlns:a16="http://schemas.microsoft.com/office/drawing/2014/main" id="{B54812A9-CBA9-4343-9929-89C165BBEA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986" y="1659186"/>
            <a:ext cx="1638433" cy="3733844"/>
          </a:xfrm>
        </p:spPr>
      </p:pic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40944493-627F-4DBB-BE1F-3E318367B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030CA2C8-EADE-4892-A540-866050853EFB}"/>
              </a:ext>
            </a:extLst>
          </p:cNvPr>
          <p:cNvSpPr txBox="1"/>
          <p:nvPr/>
        </p:nvSpPr>
        <p:spPr>
          <a:xfrm>
            <a:off x="2550160" y="1411609"/>
            <a:ext cx="92456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Since a QMS manages the flow of </a:t>
            </a:r>
            <a:r>
              <a:rPr lang="en-US" sz="2800" i="1" dirty="0"/>
              <a:t>work and information—</a:t>
            </a:r>
            <a:r>
              <a:rPr lang="en-US" sz="2800" dirty="0"/>
              <a:t>from customer order to shipping—start by defining your </a:t>
            </a:r>
            <a:r>
              <a:rPr lang="en-US" sz="2800" i="1" dirty="0"/>
              <a:t>existing</a:t>
            </a:r>
            <a:r>
              <a:rPr lang="en-US" sz="2800" dirty="0"/>
              <a:t> work flow.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10395" y="3192462"/>
            <a:ext cx="7443498" cy="232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8895666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F7D4EDE-0967-45AD-A3F1-1E3BC2EBF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“Bottom-Up”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48E8F66-30BE-42F3-A4D6-CAE186637A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20306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 Provides a QMS more relevant to your organization 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 Easier to implement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 People have ownership of the QMS and buy into it.</a:t>
            </a:r>
          </a:p>
          <a:p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9008C18C-9AAB-4664-BB5C-D689A7062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711558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6C3906E-7E79-4BD7-BCBD-C04597D38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Using Flow Charts to develop and improve your QMS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="" xmlns:a16="http://schemas.microsoft.com/office/drawing/2014/main" id="{5C777E52-A5EE-4147-8A0D-C5D3868AC2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268" y="1944333"/>
            <a:ext cx="3813048" cy="2742720"/>
          </a:xfrm>
        </p:spPr>
      </p:pic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2E022359-8E95-426E-A632-D73351205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="" xmlns:a16="http://schemas.microsoft.com/office/drawing/2014/main" id="{D95401BE-E6C9-4673-A199-526B50DCE5A1}"/>
              </a:ext>
            </a:extLst>
          </p:cNvPr>
          <p:cNvSpPr txBox="1">
            <a:spLocks/>
          </p:cNvSpPr>
          <p:nvPr/>
        </p:nvSpPr>
        <p:spPr>
          <a:xfrm>
            <a:off x="4336316" y="1858296"/>
            <a:ext cx="6931452" cy="43458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Flow charts show the flow of </a:t>
            </a:r>
            <a:r>
              <a:rPr lang="en-US" sz="2800" i="1" dirty="0"/>
              <a:t>work and information</a:t>
            </a:r>
            <a:r>
              <a:rPr lang="en-US" sz="2800" dirty="0"/>
              <a:t> at a management level.</a:t>
            </a:r>
          </a:p>
          <a:p>
            <a:endParaRPr lang="en-US" sz="2800" dirty="0"/>
          </a:p>
          <a:p>
            <a:r>
              <a:rPr lang="en-US" sz="2800" dirty="0"/>
              <a:t>Flow charts help identify </a:t>
            </a:r>
            <a:r>
              <a:rPr lang="en-US" sz="2800" i="1" dirty="0"/>
              <a:t>risks</a:t>
            </a:r>
            <a:r>
              <a:rPr lang="en-US" sz="2800" dirty="0"/>
              <a:t> and </a:t>
            </a:r>
            <a:r>
              <a:rPr lang="en-US" sz="2800" i="1" dirty="0"/>
              <a:t>opportunities for improvement.</a:t>
            </a:r>
          </a:p>
          <a:p>
            <a:endParaRPr lang="en-US" sz="2800" i="1" dirty="0"/>
          </a:p>
          <a:p>
            <a:r>
              <a:rPr lang="en-US" sz="2800" dirty="0"/>
              <a:t>Flow charts make it easier to identify </a:t>
            </a:r>
            <a:r>
              <a:rPr lang="en-US" sz="2800" i="1" dirty="0"/>
              <a:t>gaps</a:t>
            </a:r>
            <a:r>
              <a:rPr lang="en-US" sz="2800" dirty="0"/>
              <a:t> with the QMS requirements.</a:t>
            </a:r>
          </a:p>
        </p:txBody>
      </p:sp>
    </p:spTree>
    <p:extLst>
      <p:ext uri="{BB962C8B-B14F-4D97-AF65-F5344CB8AC3E}">
        <p14:creationId xmlns="" xmlns:p14="http://schemas.microsoft.com/office/powerpoint/2010/main" val="16326294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8528584-D8A9-4A5C-AD6B-A1A6CBC67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0877" y="365127"/>
            <a:ext cx="8918473" cy="827086"/>
          </a:xfrm>
        </p:spPr>
        <p:txBody>
          <a:bodyPr>
            <a:normAutofit/>
          </a:bodyPr>
          <a:lstStyle/>
          <a:p>
            <a:r>
              <a:rPr lang="en-US" dirty="0"/>
              <a:t>Other advantages of flow charts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1A48C3FC-36FF-418C-BCB0-89F79D0C6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A0D7C-1339-4532-8F7D-5A7B9C48B6D8}" type="slidenum">
              <a:rPr lang="en-US">
                <a:solidFill>
                  <a:schemeClr val="bg1"/>
                </a:solidFill>
              </a:rPr>
              <a:pPr/>
              <a:t>9</a:t>
            </a:fld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2" name="Content Placeholder 6">
            <a:extLst>
              <a:ext uri="{FF2B5EF4-FFF2-40B4-BE49-F238E27FC236}">
                <a16:creationId xmlns="" xmlns:a16="http://schemas.microsoft.com/office/drawing/2014/main" id="{E73242FE-9D13-452E-B24A-13AF1CDD50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4734" y="1488605"/>
            <a:ext cx="10510684" cy="4341924"/>
          </a:xfrm>
        </p:spPr>
        <p:txBody>
          <a:bodyPr>
            <a:noAutofit/>
          </a:bodyPr>
          <a:lstStyle/>
          <a:p>
            <a:r>
              <a:rPr lang="en-US" sz="2800" dirty="0"/>
              <a:t>Facilitate group understanding and consensus.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The flow-charting exercise may be more useful that the flow chart itself.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Useful for training and QMS audits.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ISO 9001 and other QMS standards </a:t>
            </a:r>
            <a:r>
              <a:rPr lang="en-US" sz="2800" i="1" dirty="0"/>
              <a:t>imply</a:t>
            </a:r>
            <a:r>
              <a:rPr lang="en-US" sz="2800" dirty="0"/>
              <a:t> using flow charts.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38763620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3BC8110-D07A-41E2-A937-4272020B6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271" y="533400"/>
            <a:ext cx="10972800" cy="990600"/>
          </a:xfrm>
        </p:spPr>
        <p:txBody>
          <a:bodyPr>
            <a:normAutofit/>
          </a:bodyPr>
          <a:lstStyle/>
          <a:p>
            <a:r>
              <a:rPr lang="en-US" dirty="0"/>
              <a:t>Identify your management 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B50FD63-9CFD-4DC2-9AC6-4B18FF43D7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0"/>
            <a:ext cx="11493910" cy="4876800"/>
          </a:xfrm>
        </p:spPr>
        <p:txBody>
          <a:bodyPr/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Written procedures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Forms, spreadsheets, checklists, reports, and web sites.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Software applications (e.g. Material Resource Planning)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Training programs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Other processes not defined.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56150456-648B-4808-88BA-99AF1210C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8F33B72-00E9-4887-9FCC-DAFF3883BAD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888" y="5123847"/>
            <a:ext cx="1524000" cy="9785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46EA5BDC-C041-40B2-B639-4A8B6A40530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6742" y="5017185"/>
            <a:ext cx="1662545" cy="1143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E08C4921-0C05-45D5-BA01-EC1C36E876C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9468" y="4262213"/>
            <a:ext cx="1270914" cy="153898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979BF4AC-87D5-4534-867D-15D735F2F1D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6951" y="4376595"/>
            <a:ext cx="1584960" cy="118872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847483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FEAEEE3-51BB-42A0-9487-6E8D5D3A4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a flow chart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F4B2291-3F3F-4178-9878-8B371A0B07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87011"/>
            <a:ext cx="5594555" cy="4808306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Boxes show process inputs, outputs, and basic work tasks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Responsibilities in </a:t>
            </a:r>
            <a:r>
              <a:rPr lang="en-US" sz="2800" b="1" dirty="0"/>
              <a:t>bold</a:t>
            </a:r>
          </a:p>
          <a:p>
            <a:pPr marL="0" indent="0">
              <a:buNone/>
            </a:pPr>
            <a:endParaRPr lang="en-US" sz="2800" b="1" dirty="0"/>
          </a:p>
          <a:p>
            <a:r>
              <a:rPr lang="en-US" sz="2800" dirty="0"/>
              <a:t>Arrows show the flow of work and information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Diamonds show decision points and process gates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901087E4-8D43-483B-9448-3E74F89F5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82296" y="1200740"/>
            <a:ext cx="5670176" cy="481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3704776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BE2059A-270E-4F0F-BE0D-C938B5AD6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2061"/>
            <a:ext cx="10515600" cy="1157682"/>
          </a:xfrm>
        </p:spPr>
        <p:txBody>
          <a:bodyPr>
            <a:normAutofit fontScale="90000"/>
          </a:bodyPr>
          <a:lstStyle/>
          <a:p>
            <a:r>
              <a:rPr lang="en-US" dirty="0"/>
              <a:t>Example 1:  white boarding a Concept Development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859998E-2E2E-488C-ADA8-7AA9FA57A7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0732"/>
            <a:ext cx="10515600" cy="3587345"/>
          </a:xfrm>
        </p:spPr>
        <p:txBody>
          <a:bodyPr>
            <a:normAutofit/>
          </a:bodyPr>
          <a:lstStyle/>
          <a:p>
            <a:r>
              <a:rPr lang="en-US" sz="2800" dirty="0"/>
              <a:t>ABC, Inc. is small company, but growing fast. </a:t>
            </a:r>
          </a:p>
          <a:p>
            <a:endParaRPr lang="en-US" sz="2800" dirty="0"/>
          </a:p>
          <a:p>
            <a:r>
              <a:rPr lang="en-US" sz="2800" dirty="0"/>
              <a:t>Recognized the need to get better organized, and decided that a QMS was the solution.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Managers gathered and white-boarded a successful project.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95D59021-254D-4099-BFFE-E95E573D3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766508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42D06918-DC18-48C3-9952-0E64F738FE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0" y="435932"/>
            <a:ext cx="5143500" cy="5911702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59BB625B-6F01-4106-B821-529AA6B2F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576944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3181A1BB-FC6F-4523-8A15-6DA8E1E40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00600" y="615954"/>
            <a:ext cx="2708564" cy="5669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3312123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96D7B57-1BEE-423A-9359-362CB27A0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Software was the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5E24CD5-601C-404A-9852-FF3EB1DC35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ABC selected Project Management Software (Jira) as their management tool.</a:t>
            </a:r>
          </a:p>
          <a:p>
            <a:r>
              <a:rPr lang="en-US" sz="2800" dirty="0"/>
              <a:t>Flow charts were used to configure Jira.</a:t>
            </a:r>
          </a:p>
          <a:p>
            <a:r>
              <a:rPr lang="en-US" sz="2800" dirty="0"/>
              <a:t>Jira was also used to manage: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800" dirty="0"/>
              <a:t> design process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800" dirty="0"/>
              <a:t> supplier qualification and monitoring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800" dirty="0"/>
              <a:t> resource and information management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800" dirty="0"/>
              <a:t> corrective action.</a:t>
            </a:r>
          </a:p>
          <a:p>
            <a:r>
              <a:rPr lang="en-US" sz="2800" dirty="0"/>
              <a:t>Excel was selected for document control.</a:t>
            </a:r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84B510C8-F5BD-4AE9-9A31-17DB523A9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2462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A62DD81-0250-4986-A778-97C1F9C7C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 2:  you don’t always have to start with a flow chart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A373C3B-EE38-40B1-BA2A-742684054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795406"/>
            <a:ext cx="10972800" cy="4876800"/>
          </a:xfrm>
        </p:spPr>
        <p:txBody>
          <a:bodyPr>
            <a:normAutofit/>
          </a:bodyPr>
          <a:lstStyle/>
          <a:p>
            <a:r>
              <a:rPr lang="en-US" sz="2800" dirty="0"/>
              <a:t>Machine shop’s processes were minimally documented.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Owner tired of being interrupted by many questions and re-training workers.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They started with detailed procedures.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Flow charting became second phase.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07760B4D-8BE8-4552-AD26-1B1937682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62484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76344672-AC89-43D8-948D-A40F69147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="" xmlns:a16="http://schemas.microsoft.com/office/drawing/2014/main" id="{21E4ACF0-A53F-4A7D-90F4-3567820954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1215" r="10753"/>
          <a:stretch/>
        </p:blipFill>
        <p:spPr>
          <a:xfrm>
            <a:off x="6425381" y="438029"/>
            <a:ext cx="5221224" cy="5984804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6E0811A0-D67A-4A0D-A8C8-2CDEED2BCE80}"/>
              </a:ext>
            </a:extLst>
          </p:cNvPr>
          <p:cNvSpPr txBox="1"/>
          <p:nvPr/>
        </p:nvSpPr>
        <p:spPr>
          <a:xfrm flipH="1">
            <a:off x="609600" y="1032387"/>
            <a:ext cx="573220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Procedures were written for using their Material Resource Program (JobBoss). </a:t>
            </a:r>
          </a:p>
          <a:p>
            <a:endParaRPr lang="en-US" sz="2800" dirty="0"/>
          </a:p>
          <a:p>
            <a:r>
              <a:rPr lang="en-US" sz="2800" dirty="0"/>
              <a:t>Screen shots were used to show which fields to use and which buttons to click.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25837300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C4D6D335-C491-4A01-AF8E-72577EBAC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8E5F1285-9C72-4FA5-BD6B-2DF18EA912CA}"/>
              </a:ext>
            </a:extLst>
          </p:cNvPr>
          <p:cNvSpPr txBox="1"/>
          <p:nvPr/>
        </p:nvSpPr>
        <p:spPr>
          <a:xfrm flipH="1">
            <a:off x="589936" y="1120879"/>
            <a:ext cx="38993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The procedures were then tied together.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85047" y="985980"/>
            <a:ext cx="6953250" cy="497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0326396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983B5D1-D19B-4309-8481-F4515ACAD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3:  Receiving Process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840A184C-5618-4907-A6C4-948C68FCD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12943" y="1524000"/>
            <a:ext cx="9555446" cy="458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4033684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AB9A28E-CF6B-4707-9D35-1D9719904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Receiving process was reviewed by: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56F961E-B510-4EE8-8678-D74D38352A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2800" dirty="0"/>
              <a:t>Process owner (Receiving)</a:t>
            </a:r>
          </a:p>
          <a:p>
            <a:pPr marL="274320" lvl="1" indent="0">
              <a:buNone/>
            </a:pPr>
            <a:endParaRPr lang="en-US" sz="2800" dirty="0"/>
          </a:p>
          <a:p>
            <a:pPr lvl="1"/>
            <a:r>
              <a:rPr lang="en-US" sz="2800" dirty="0"/>
              <a:t>Those providing </a:t>
            </a:r>
            <a:r>
              <a:rPr lang="en-US" sz="2800" i="1" dirty="0"/>
              <a:t>inputs</a:t>
            </a:r>
            <a:r>
              <a:rPr lang="en-US" sz="2800" dirty="0"/>
              <a:t>, (Engineering &amp; Purchasing)</a:t>
            </a:r>
          </a:p>
          <a:p>
            <a:pPr marL="274320" lvl="1" indent="0">
              <a:buNone/>
            </a:pPr>
            <a:endParaRPr lang="en-US" sz="2800" dirty="0"/>
          </a:p>
          <a:p>
            <a:pPr lvl="1"/>
            <a:r>
              <a:rPr lang="en-US" sz="2800" dirty="0"/>
              <a:t>Those receiving </a:t>
            </a:r>
            <a:r>
              <a:rPr lang="en-US" sz="2800" i="1" dirty="0"/>
              <a:t>outputs</a:t>
            </a:r>
            <a:r>
              <a:rPr lang="en-US" sz="2800" dirty="0"/>
              <a:t> (Manufacturing).</a:t>
            </a:r>
          </a:p>
          <a:p>
            <a:pPr lvl="1"/>
            <a:endParaRPr lang="en-US" sz="2800" dirty="0"/>
          </a:p>
          <a:p>
            <a:pPr marL="0" indent="0">
              <a:buNone/>
            </a:pPr>
            <a:r>
              <a:rPr lang="en-US" sz="2800" dirty="0"/>
              <a:t>The group looked for risks and improvements: where errors might occur, pain points, and inefficiencies.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12E19197-79B6-44DF-8D13-C4B131D05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776712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BF37BA01-A67F-4907-B2A5-5F77E0931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A0D7C-1339-4532-8F7D-5A7B9C48B6D8}" type="slidenum">
              <a:rPr lang="en-US">
                <a:solidFill>
                  <a:schemeClr val="bg1"/>
                </a:solidFill>
              </a:rPr>
              <a:pPr/>
              <a:t>21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92300" y="898525"/>
            <a:ext cx="8407400" cy="506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8706046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5E391A3-34E0-413B-9890-B8D8D1E9F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</p:spPr>
        <p:txBody>
          <a:bodyPr>
            <a:normAutofit/>
          </a:bodyPr>
          <a:lstStyle/>
          <a:p>
            <a:r>
              <a:rPr lang="en-US" dirty="0"/>
              <a:t>Finally, the Gap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F621328-105B-435D-9801-906B589DBD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944329"/>
            <a:ext cx="11115040" cy="3138948"/>
          </a:xfrm>
          <a:noFill/>
        </p:spPr>
        <p:txBody>
          <a:bodyPr>
            <a:normAutofit lnSpcReduction="10000"/>
          </a:bodyPr>
          <a:lstStyle/>
          <a:p>
            <a:r>
              <a:rPr lang="en-US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Receiving Process was compared to QMS requirements (e.g. ISO 9001)</a:t>
            </a:r>
          </a:p>
          <a:p>
            <a:endParaRPr lang="en-US" sz="2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QMS requirement:  </a:t>
            </a:r>
            <a:r>
              <a:rPr lang="en-US" sz="2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 organization shall monitor the performance of its suppliers.</a:t>
            </a:r>
            <a:endParaRPr lang="en-US" sz="2800" i="1" dirty="0"/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Supplier Monitoring was added to flow chart (red box):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1C49468E-7428-4C26-8672-0DD9E820D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977443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A98E58B8-39CC-4A41-AA7A-0F00D5C94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47469" y="771525"/>
            <a:ext cx="8032750" cy="531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1811474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CDD4C4C-C654-41AF-B231-9BF4763CA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Bonus Tips for developing your QMS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D6EBDA0-1B7C-424D-8CBE-4583813B01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78280"/>
            <a:ext cx="10972800" cy="4876800"/>
          </a:xfrm>
        </p:spPr>
        <p:txBody>
          <a:bodyPr>
            <a:normAutofit/>
          </a:bodyPr>
          <a:lstStyle/>
          <a:p>
            <a:r>
              <a:rPr lang="en-US" sz="2800" dirty="0"/>
              <a:t> 90% of the information that you need to document, is the information you need to do your work.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800" dirty="0"/>
              <a:t> We tend to over-document our QMS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800" dirty="0"/>
              <a:t> Think of your QMS as a collection of </a:t>
            </a:r>
            <a:r>
              <a:rPr lang="en-US" sz="2800" i="1" dirty="0"/>
              <a:t>processes</a:t>
            </a:r>
            <a:r>
              <a:rPr lang="en-US" sz="2800" dirty="0"/>
              <a:t>, not a collection of procedures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800" dirty="0"/>
              <a:t> Use other management tools, such as training, checklists, and software.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B43A5929-F628-497D-9271-F66AB501A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948134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5E31031-174C-4580-BC7D-4C80DED57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Bonus Tips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01C3A0D-8FCF-4F22-9CEE-292375F987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Visit other companies that have made the Quality journey, but…</a:t>
            </a:r>
          </a:p>
          <a:p>
            <a:r>
              <a:rPr lang="en-US" sz="2800" dirty="0"/>
              <a:t>Avoid copying “ISO procedures” from another company.  Your processes are unique to your organization.</a:t>
            </a:r>
          </a:p>
          <a:p>
            <a:r>
              <a:rPr lang="en-US" sz="2800" dirty="0"/>
              <a:t>Start with basic management tools that you have, such as spread sheets and word processors.</a:t>
            </a:r>
          </a:p>
          <a:p>
            <a:r>
              <a:rPr lang="en-US" sz="2800" dirty="0"/>
              <a:t>Use the right management tools for the </a:t>
            </a:r>
            <a:r>
              <a:rPr lang="en-US" sz="2800" i="1" dirty="0"/>
              <a:t>complexity</a:t>
            </a:r>
            <a:r>
              <a:rPr lang="en-US" sz="2800" dirty="0"/>
              <a:t> and </a:t>
            </a:r>
            <a:r>
              <a:rPr lang="en-US" sz="2800" i="1" dirty="0"/>
              <a:t>risk</a:t>
            </a:r>
            <a:r>
              <a:rPr lang="en-US" sz="2800" dirty="0"/>
              <a:t> of your processes and products.</a:t>
            </a:r>
          </a:p>
          <a:p>
            <a:r>
              <a:rPr lang="en-US" sz="2800" dirty="0"/>
              <a:t>If looking for a software solution, flow chart the process first.</a:t>
            </a:r>
          </a:p>
          <a:p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EA7C479E-E0A0-4007-8774-C8CBCB038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914485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2FA9D47-0223-404D-986E-01305FCD8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This what you learned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C32E6D1-8AE0-4B8B-9643-CA58E1ED52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How to use the “Bottom-Up” approach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How to use Flow Charts to </a:t>
            </a:r>
            <a:r>
              <a:rPr lang="en-US" sz="2800" i="1" dirty="0"/>
              <a:t>develop</a:t>
            </a:r>
            <a:r>
              <a:rPr lang="en-US" sz="2800" dirty="0"/>
              <a:t> and </a:t>
            </a:r>
            <a:r>
              <a:rPr lang="en-US" sz="2800" i="1" dirty="0"/>
              <a:t>improve</a:t>
            </a:r>
            <a:r>
              <a:rPr lang="en-US" sz="2800" dirty="0"/>
              <a:t> your QMS</a:t>
            </a:r>
          </a:p>
          <a:p>
            <a:endParaRPr lang="en-US" sz="2800" dirty="0"/>
          </a:p>
          <a:p>
            <a:r>
              <a:rPr lang="en-US" sz="2800" dirty="0"/>
              <a:t>How to compare your QMS against QMS requirements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BDFF47C1-27B2-497E-B81D-CE80A85FB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338488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408117B0-81FA-4153-BDA8-C35B4603B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AFB7F4D3-85A5-48E6-94FC-64B159951A7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1312" y="0"/>
            <a:ext cx="6429375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735500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439F0DE-FD18-454D-9568-0B26F766A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</p:spPr>
        <p:txBody>
          <a:bodyPr/>
          <a:lstStyle/>
          <a:p>
            <a:pPr algn="ctr"/>
            <a:r>
              <a:rPr lang="en-US" dirty="0" err="1" smtClean="0"/>
              <a:t>MPQA</a:t>
            </a:r>
            <a:r>
              <a:rPr lang="en-US" dirty="0" smtClean="0"/>
              <a:t> </a:t>
            </a:r>
            <a:r>
              <a:rPr lang="en-US" dirty="0"/>
              <a:t>Quality Alliance Contact Information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="" xmlns:a16="http://schemas.microsoft.com/office/drawing/2014/main" id="{E2DB54FF-974D-49B1-B4A4-295E762E7E75}"/>
              </a:ext>
            </a:extLst>
          </p:cNvPr>
          <p:cNvSpPr txBox="1">
            <a:spLocks/>
          </p:cNvSpPr>
          <p:nvPr/>
        </p:nvSpPr>
        <p:spPr>
          <a:xfrm>
            <a:off x="2941008" y="1939202"/>
            <a:ext cx="5931292" cy="1433513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1600" dirty="0"/>
              <a:t>MPIA Website</a:t>
            </a:r>
          </a:p>
          <a:p>
            <a:pPr marL="0" indent="0">
              <a:buNone/>
            </a:pPr>
            <a:r>
              <a:rPr lang="en-US" sz="1600" dirty="0">
                <a:hlinkClick r:id="rId3"/>
              </a:rPr>
              <a:t>https://www.montanaphotonics.org/</a:t>
            </a: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/>
              <a:t>MPIA Quality Alliance</a:t>
            </a:r>
          </a:p>
          <a:p>
            <a:pPr marL="0" indent="0">
              <a:buNone/>
            </a:pPr>
            <a:r>
              <a:rPr lang="en-US" sz="1600" dirty="0">
                <a:hlinkClick r:id="rId4"/>
              </a:rPr>
              <a:t>https://www.montanaphotonics.org/quality-alliance/</a:t>
            </a:r>
            <a:endParaRPr lang="en-US" sz="1600" dirty="0"/>
          </a:p>
          <a:p>
            <a:pPr marL="0" indent="0">
              <a:buNone/>
            </a:pPr>
            <a:endParaRPr lang="en-US" sz="1600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CB5C2655-4ED8-4434-95D4-4A1B50D6D492}"/>
              </a:ext>
            </a:extLst>
          </p:cNvPr>
          <p:cNvGraphicFramePr>
            <a:graphicFrameLocks noGrp="1"/>
          </p:cNvGraphicFramePr>
          <p:nvPr/>
        </p:nvGraphicFramePr>
        <p:xfrm>
          <a:off x="609600" y="3851563"/>
          <a:ext cx="10594109" cy="20218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10327">
                  <a:extLst>
                    <a:ext uri="{9D8B030D-6E8A-4147-A177-3AD203B41FA5}">
                      <a16:colId xmlns="" xmlns:a16="http://schemas.microsoft.com/office/drawing/2014/main" val="1437576949"/>
                    </a:ext>
                  </a:extLst>
                </a:gridCol>
                <a:gridCol w="3074774">
                  <a:extLst>
                    <a:ext uri="{9D8B030D-6E8A-4147-A177-3AD203B41FA5}">
                      <a16:colId xmlns="" xmlns:a16="http://schemas.microsoft.com/office/drawing/2014/main" val="1915951958"/>
                    </a:ext>
                  </a:extLst>
                </a:gridCol>
                <a:gridCol w="2649653">
                  <a:extLst>
                    <a:ext uri="{9D8B030D-6E8A-4147-A177-3AD203B41FA5}">
                      <a16:colId xmlns="" xmlns:a16="http://schemas.microsoft.com/office/drawing/2014/main" val="2408978140"/>
                    </a:ext>
                  </a:extLst>
                </a:gridCol>
                <a:gridCol w="3059355">
                  <a:extLst>
                    <a:ext uri="{9D8B030D-6E8A-4147-A177-3AD203B41FA5}">
                      <a16:colId xmlns="" xmlns:a16="http://schemas.microsoft.com/office/drawing/2014/main" val="1333796139"/>
                    </a:ext>
                  </a:extLst>
                </a:gridCol>
              </a:tblGrid>
              <a:tr h="1867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Trainers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Company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Role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Email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06770965"/>
                  </a:ext>
                </a:extLst>
              </a:tr>
              <a:tr h="1867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Ben Klein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FLIR Systems Inc.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Quality Manager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sng" strike="noStrike">
                          <a:effectLst/>
                          <a:hlinkClick r:id="rId5"/>
                        </a:rPr>
                        <a:t>benjamin.klein@flir.com</a:t>
                      </a:r>
                      <a:endParaRPr lang="en-US" sz="16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639611712"/>
                  </a:ext>
                </a:extLst>
              </a:tr>
              <a:tr h="1867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Daniel Juliano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MSU Technology Transfer Office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Director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sng" strike="noStrike">
                          <a:effectLst/>
                          <a:hlinkClick r:id="rId6"/>
                        </a:rPr>
                        <a:t>daniel.juliano@montana.edu</a:t>
                      </a:r>
                      <a:endParaRPr lang="en-US" sz="16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88157385"/>
                  </a:ext>
                </a:extLst>
              </a:tr>
              <a:tr h="1867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John Malachowski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FLIR Systems Inc.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Manufacturing Manager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sng" strike="noStrike">
                          <a:effectLst/>
                          <a:hlinkClick r:id="rId7"/>
                        </a:rPr>
                        <a:t>john.malachowski@flir.com</a:t>
                      </a:r>
                      <a:endParaRPr lang="en-US" sz="16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181631092"/>
                  </a:ext>
                </a:extLst>
              </a:tr>
              <a:tr h="1867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Mary Johnson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Wavelength Electronics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CEO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sng" strike="noStrike">
                          <a:effectLst/>
                          <a:hlinkClick r:id="rId8"/>
                        </a:rPr>
                        <a:t>mary@teamwavelength.com</a:t>
                      </a:r>
                      <a:endParaRPr lang="en-US" sz="16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443021132"/>
                  </a:ext>
                </a:extLst>
              </a:tr>
              <a:tr h="1867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Steve Birrell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Quantum Composers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CEO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sng" strike="noStrike">
                          <a:effectLst/>
                          <a:hlinkClick r:id="rId9"/>
                        </a:rPr>
                        <a:t>sbirrell@quantumcomposers.com</a:t>
                      </a:r>
                      <a:endParaRPr lang="en-US" sz="16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577752914"/>
                  </a:ext>
                </a:extLst>
              </a:tr>
              <a:tr h="1867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Conlin Ritter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Quantel/Lumibird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Quality Manager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sng" strike="noStrike" dirty="0">
                          <a:effectLst/>
                          <a:hlinkClick r:id="rId10"/>
                        </a:rPr>
                        <a:t>conlin.ritter@gmail.com</a:t>
                      </a:r>
                      <a:endParaRPr lang="en-US" sz="1600" b="0" i="0" u="sng" strike="noStrike" dirty="0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65002981"/>
                  </a:ext>
                </a:extLst>
              </a:tr>
              <a:tr h="1867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Kurt Borge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Quality Time Montana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Quality Consultant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sng" strike="noStrike" dirty="0" smtClean="0">
                          <a:effectLst/>
                          <a:hlinkClick r:id="rId11"/>
                        </a:rPr>
                        <a:t>QualityTimeMontana@gmail.com</a:t>
                      </a:r>
                      <a:endParaRPr lang="en-US" sz="1600" b="0" i="0" u="sng" strike="noStrike" dirty="0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4" marR="8894" marT="88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9922853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9854918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Clarity.thmx</Template>
  <TotalTime>61376</TotalTime>
  <Words>988</Words>
  <Application>Microsoft Office PowerPoint</Application>
  <PresentationFormat>Custom</PresentationFormat>
  <Paragraphs>195</Paragraphs>
  <Slides>28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Clarity</vt:lpstr>
      <vt:lpstr>WHERE TO START Your Quality Management System (QMS)</vt:lpstr>
      <vt:lpstr>In previous webinars, we looked at using ISO 9001 as a checklist for your QMS</vt:lpstr>
      <vt:lpstr>Where do you start?</vt:lpstr>
      <vt:lpstr>This is what you will learn</vt:lpstr>
      <vt:lpstr>Traditional approach:  Top-Down</vt:lpstr>
      <vt:lpstr>Instead, think:  “We already have a QMS…</vt:lpstr>
      <vt:lpstr>The “Bottom-Up” approach</vt:lpstr>
      <vt:lpstr>Using Flow Charts to develop and improve your QMS</vt:lpstr>
      <vt:lpstr>Other advantages of flow charts</vt:lpstr>
      <vt:lpstr>Identify your management tools</vt:lpstr>
      <vt:lpstr>Building a flow chart </vt:lpstr>
      <vt:lpstr>Example 1:  white boarding a Concept Development process</vt:lpstr>
      <vt:lpstr>Slide 13</vt:lpstr>
      <vt:lpstr>Slide 14</vt:lpstr>
      <vt:lpstr>Software was the solution</vt:lpstr>
      <vt:lpstr>Example 2:  you don’t always have to start with a flow chart</vt:lpstr>
      <vt:lpstr>Slide 17</vt:lpstr>
      <vt:lpstr>Slide 18</vt:lpstr>
      <vt:lpstr>Example 3:  Receiving Process</vt:lpstr>
      <vt:lpstr>Receiving process was reviewed by:</vt:lpstr>
      <vt:lpstr>Slide 21</vt:lpstr>
      <vt:lpstr>Finally, the Gap Analysis</vt:lpstr>
      <vt:lpstr>Slide 23</vt:lpstr>
      <vt:lpstr>Bonus Tips for developing your QMS</vt:lpstr>
      <vt:lpstr>Bonus Tips (cont.)</vt:lpstr>
      <vt:lpstr>This what you learned</vt:lpstr>
      <vt:lpstr>Slide 27</vt:lpstr>
      <vt:lpstr>MPQA Quality Alliance Contact Information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Montana’s Emerging Photonics Industry and the MPIA</dc:title>
  <dc:creator>Larry Johnson</dc:creator>
  <cp:lastModifiedBy>Owner</cp:lastModifiedBy>
  <cp:revision>374</cp:revision>
  <cp:lastPrinted>2021-04-16T16:01:23Z</cp:lastPrinted>
  <dcterms:created xsi:type="dcterms:W3CDTF">2014-09-09T20:56:39Z</dcterms:created>
  <dcterms:modified xsi:type="dcterms:W3CDTF">2024-06-11T00:29:43Z</dcterms:modified>
</cp:coreProperties>
</file>