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61" r:id="rId5"/>
    <p:sldMasterId id="214748367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y="6858000" cx="91440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2" roundtripDataSignature="AMtx7mhhBdqaOieAMWdlctx375vlgO9y6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C46B296-7614-4163-97C3-E2BD7F8E8D10}">
  <a:tblStyle styleId="{1C46B296-7614-4163-97C3-E2BD7F8E8D1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11" Type="http://schemas.openxmlformats.org/officeDocument/2006/relationships/slide" Target="slides/slide4.xml"/><Relationship Id="rId22" Type="http://customschemas.google.com/relationships/presentationmetadata" Target="metadata"/><Relationship Id="rId10" Type="http://schemas.openxmlformats.org/officeDocument/2006/relationships/slide" Target="slides/slide3.xml"/><Relationship Id="rId21" Type="http://schemas.openxmlformats.org/officeDocument/2006/relationships/slide" Target="slides/slide14.xml"/><Relationship Id="rId13" Type="http://schemas.openxmlformats.org/officeDocument/2006/relationships/slide" Target="slides/slide6.xml"/><Relationship Id="rId12" Type="http://schemas.openxmlformats.org/officeDocument/2006/relationships/slide" Target="slides/slide5.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5" Type="http://schemas.openxmlformats.org/officeDocument/2006/relationships/slideMaster" Target="slideMasters/slideMaster2.xml"/><Relationship Id="rId19" Type="http://schemas.openxmlformats.org/officeDocument/2006/relationships/slide" Target="slides/slide12.xml"/><Relationship Id="rId6" Type="http://schemas.openxmlformats.org/officeDocument/2006/relationships/slideMaster" Target="slideMasters/slideMaster3.xml"/><Relationship Id="rId18" Type="http://schemas.openxmlformats.org/officeDocument/2006/relationships/slide" Target="slides/slide1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533520" y="764280"/>
            <a:ext cx="6704640" cy="377136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777240" y="4777560"/>
            <a:ext cx="6217560" cy="4525920"/>
          </a:xfrm>
          <a:prstGeom prst="rect">
            <a:avLst/>
          </a:prstGeom>
          <a:noFill/>
          <a:ln>
            <a:noFill/>
          </a:ln>
        </p:spPr>
        <p:txBody>
          <a:bodyPr anchorCtr="0" anchor="t" bIns="0" lIns="0" spcFirstLastPara="1" rIns="0" wrap="square" tIns="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5" name="Google Shape;5;n"/>
          <p:cNvSpPr txBox="1"/>
          <p:nvPr>
            <p:ph idx="3" type="hdr"/>
          </p:nvPr>
        </p:nvSpPr>
        <p:spPr>
          <a:xfrm>
            <a:off x="0" y="0"/>
            <a:ext cx="3372840" cy="50256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6" name="Google Shape;6;n"/>
          <p:cNvSpPr txBox="1"/>
          <p:nvPr>
            <p:ph idx="10" type="dt"/>
          </p:nvPr>
        </p:nvSpPr>
        <p:spPr>
          <a:xfrm>
            <a:off x="4399200" y="0"/>
            <a:ext cx="3372840" cy="50256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9555480"/>
            <a:ext cx="3372840" cy="502560"/>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4399200" y="9555480"/>
            <a:ext cx="3372840" cy="502560"/>
          </a:xfrm>
          <a:prstGeom prst="rect">
            <a:avLst/>
          </a:prstGeom>
          <a:noFill/>
          <a:ln>
            <a:noFill/>
          </a:ln>
        </p:spPr>
        <p:txBody>
          <a:bodyPr anchorCtr="0" anchor="b" bIns="0" lIns="0" spcFirstLastPara="1" rIns="0" wrap="square" tIns="0">
            <a:noAutofit/>
          </a:bodyPr>
          <a:lstStyle/>
          <a:p>
            <a:pPr indent="0" lvl="0" marL="0" marR="0" rtl="0" algn="r">
              <a:spcBef>
                <a:spcPts val="0"/>
              </a:spcBef>
              <a:spcAft>
                <a:spcPts val="0"/>
              </a:spcAft>
              <a:buNone/>
            </a:pPr>
            <a:fld id="{00000000-1234-1234-1234-123412341234}" type="slidenum">
              <a:rPr b="0" i="0" lang="en-US" sz="1400" u="none" cap="none" strike="noStrike">
                <a:latin typeface="Times New Roman"/>
                <a:ea typeface="Times New Roman"/>
                <a:cs typeface="Times New Roman"/>
                <a:sym typeface="Times New Roman"/>
              </a:rPr>
              <a:t>‹#›</a:t>
            </a:fld>
            <a:endParaRPr b="0" i="0" sz="1400" u="none" cap="none" strike="noStrike">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notes"/>
          <p:cNvSpPr txBox="1"/>
          <p:nvPr>
            <p:ph idx="1" type="body"/>
          </p:nvPr>
        </p:nvSpPr>
        <p:spPr>
          <a:xfrm>
            <a:off x="777240" y="4777560"/>
            <a:ext cx="6217560" cy="452592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86" name="Google Shape;186;p1:notes"/>
          <p:cNvSpPr/>
          <p:nvPr>
            <p:ph idx="2" type="sldImg"/>
          </p:nvPr>
        </p:nvSpPr>
        <p:spPr>
          <a:xfrm>
            <a:off x="533520" y="764280"/>
            <a:ext cx="6704640" cy="377136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2:notes"/>
          <p:cNvSpPr/>
          <p:nvPr>
            <p:ph idx="2" type="sldImg"/>
          </p:nvPr>
        </p:nvSpPr>
        <p:spPr>
          <a:xfrm>
            <a:off x="1181160" y="696960"/>
            <a:ext cx="4647960" cy="3485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3" name="Google Shape;193;p2:notes"/>
          <p:cNvSpPr txBox="1"/>
          <p:nvPr>
            <p:ph idx="1" type="body"/>
          </p:nvPr>
        </p:nvSpPr>
        <p:spPr>
          <a:xfrm>
            <a:off x="700920" y="4415760"/>
            <a:ext cx="5608080" cy="4183200"/>
          </a:xfrm>
          <a:prstGeom prst="rect">
            <a:avLst/>
          </a:prstGeom>
          <a:noFill/>
          <a:ln>
            <a:noFill/>
          </a:ln>
        </p:spPr>
        <p:txBody>
          <a:bodyPr anchorCtr="0" anchor="t" bIns="46425" lIns="93225" spcFirstLastPara="1" rIns="93225" wrap="square" tIns="46425">
            <a:noAutofit/>
          </a:bodyPr>
          <a:lstStyle/>
          <a:p>
            <a:pPr indent="-216000" lvl="0" marL="216000" rtl="0" algn="l">
              <a:lnSpc>
                <a:spcPct val="100000"/>
              </a:lnSpc>
              <a:spcBef>
                <a:spcPts val="0"/>
              </a:spcBef>
              <a:spcAft>
                <a:spcPts val="0"/>
              </a:spcAft>
              <a:buNone/>
            </a:pPr>
            <a:r>
              <a:rPr b="0" lang="en-US" sz="2000" strike="noStrike">
                <a:latin typeface="Arial"/>
                <a:ea typeface="Arial"/>
                <a:cs typeface="Arial"/>
                <a:sym typeface="Arial"/>
              </a:rPr>
              <a:t>Spent my career developing technology, processes, and hardware in some very high tech industries with all sorts of engineering problems to solve.  The tool in the left photo would go in a semiconductor fab cleanroom, and costs $5M to $7M.  For scale reference, floor tiles are 2’ x 2’.</a:t>
            </a:r>
            <a:endParaRPr b="0" sz="2000" strike="noStrike">
              <a:latin typeface="Arial"/>
              <a:ea typeface="Arial"/>
              <a:cs typeface="Arial"/>
              <a:sym typeface="Arial"/>
            </a:endParaRPr>
          </a:p>
          <a:p>
            <a:pPr indent="-216000" lvl="0" marL="216000" rtl="0" algn="l">
              <a:lnSpc>
                <a:spcPct val="100000"/>
              </a:lnSpc>
              <a:spcBef>
                <a:spcPts val="0"/>
              </a:spcBef>
              <a:spcAft>
                <a:spcPts val="0"/>
              </a:spcAft>
              <a:buNone/>
            </a:pPr>
            <a:r>
              <a:t/>
            </a:r>
            <a:endParaRPr b="0" sz="2000" strike="noStrike">
              <a:latin typeface="Arial"/>
              <a:ea typeface="Arial"/>
              <a:cs typeface="Arial"/>
              <a:sym typeface="Arial"/>
            </a:endParaRPr>
          </a:p>
          <a:p>
            <a:pPr indent="-216000" lvl="0" marL="216000" rtl="0" algn="l">
              <a:lnSpc>
                <a:spcPct val="100000"/>
              </a:lnSpc>
              <a:spcBef>
                <a:spcPts val="0"/>
              </a:spcBef>
              <a:spcAft>
                <a:spcPts val="0"/>
              </a:spcAft>
              <a:buNone/>
            </a:pPr>
            <a:r>
              <a:rPr b="0" lang="en-US" sz="2000" strike="noStrike">
                <a:latin typeface="Arial"/>
                <a:ea typeface="Arial"/>
                <a:cs typeface="Arial"/>
                <a:sym typeface="Arial"/>
              </a:rPr>
              <a:t>The last company I worked for was a solar startup, where we developed thin film solar panels (i.e. not containing silicon), including designing and building our own custom equipment for the manufacturing line. For reference, these panels are 1m wide, and around 1.5m long.</a:t>
            </a:r>
            <a:endParaRPr b="0" sz="2000" strike="noStrike">
              <a:latin typeface="Arial"/>
              <a:ea typeface="Arial"/>
              <a:cs typeface="Arial"/>
              <a:sym typeface="Arial"/>
            </a:endParaRPr>
          </a:p>
          <a:p>
            <a:pPr indent="-216000" lvl="0" marL="216000" rtl="0" algn="l">
              <a:lnSpc>
                <a:spcPct val="100000"/>
              </a:lnSpc>
              <a:spcBef>
                <a:spcPts val="0"/>
              </a:spcBef>
              <a:spcAft>
                <a:spcPts val="0"/>
              </a:spcAft>
              <a:buNone/>
            </a:pPr>
            <a:r>
              <a:t/>
            </a:r>
            <a:endParaRPr b="0" sz="2000" strike="noStrike">
              <a:latin typeface="Arial"/>
              <a:ea typeface="Arial"/>
              <a:cs typeface="Arial"/>
              <a:sym typeface="Arial"/>
            </a:endParaRPr>
          </a:p>
          <a:p>
            <a:pPr indent="-216000" lvl="0" marL="216000" rtl="0" algn="l">
              <a:lnSpc>
                <a:spcPct val="100000"/>
              </a:lnSpc>
              <a:spcBef>
                <a:spcPts val="0"/>
              </a:spcBef>
              <a:spcAft>
                <a:spcPts val="0"/>
              </a:spcAft>
              <a:buNone/>
            </a:pPr>
            <a:r>
              <a:rPr b="0" lang="en-US" sz="2000" strike="noStrike">
                <a:latin typeface="Arial"/>
                <a:ea typeface="Arial"/>
                <a:cs typeface="Arial"/>
                <a:sym typeface="Arial"/>
              </a:rPr>
              <a:t>So, again, we had lots of engineering problems to address.  It was essential to take an efficient and structured approach to these problems.  We had a few tools that we frequently used, because they were so useful.  One of the most important and most useful was the RCCA process.</a:t>
            </a:r>
            <a:endParaRPr b="0" sz="2000" strike="noStrike">
              <a:latin typeface="Arial"/>
              <a:ea typeface="Arial"/>
              <a:cs typeface="Arial"/>
              <a:sym typeface="Arial"/>
            </a:endParaRPr>
          </a:p>
          <a:p>
            <a:pPr indent="-216000" lvl="0" marL="216000" rtl="0" algn="l">
              <a:lnSpc>
                <a:spcPct val="100000"/>
              </a:lnSpc>
              <a:spcBef>
                <a:spcPts val="0"/>
              </a:spcBef>
              <a:spcAft>
                <a:spcPts val="0"/>
              </a:spcAft>
              <a:buNone/>
            </a:pPr>
            <a:r>
              <a:t/>
            </a:r>
            <a:endParaRPr b="0" sz="2000" strike="noStrike">
              <a:latin typeface="Arial"/>
              <a:ea typeface="Arial"/>
              <a:cs typeface="Arial"/>
              <a:sym typeface="Arial"/>
            </a:endParaRPr>
          </a:p>
        </p:txBody>
      </p:sp>
      <p:sp>
        <p:nvSpPr>
          <p:cNvPr id="194" name="Google Shape;194;p2:notes"/>
          <p:cNvSpPr txBox="1"/>
          <p:nvPr/>
        </p:nvSpPr>
        <p:spPr>
          <a:xfrm>
            <a:off x="3970800" y="8830080"/>
            <a:ext cx="3037320" cy="464400"/>
          </a:xfrm>
          <a:prstGeom prst="rect">
            <a:avLst/>
          </a:prstGeom>
          <a:noFill/>
          <a:ln>
            <a:noFill/>
          </a:ln>
        </p:spPr>
        <p:txBody>
          <a:bodyPr anchorCtr="0" anchor="b" bIns="46425" lIns="93225" spcFirstLastPara="1" rIns="93225" wrap="square" tIns="46425">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3:notes"/>
          <p:cNvSpPr/>
          <p:nvPr>
            <p:ph idx="2" type="sldImg"/>
          </p:nvPr>
        </p:nvSpPr>
        <p:spPr>
          <a:xfrm>
            <a:off x="1181160" y="696960"/>
            <a:ext cx="4647960" cy="3485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4" name="Google Shape;204;p3:notes"/>
          <p:cNvSpPr txBox="1"/>
          <p:nvPr>
            <p:ph idx="1" type="body"/>
          </p:nvPr>
        </p:nvSpPr>
        <p:spPr>
          <a:xfrm>
            <a:off x="700920" y="4415760"/>
            <a:ext cx="5608080" cy="4183200"/>
          </a:xfrm>
          <a:prstGeom prst="rect">
            <a:avLst/>
          </a:prstGeom>
          <a:noFill/>
          <a:ln>
            <a:noFill/>
          </a:ln>
        </p:spPr>
        <p:txBody>
          <a:bodyPr anchorCtr="0" anchor="t" bIns="46425" lIns="93225" spcFirstLastPara="1" rIns="93225" wrap="square" tIns="46425">
            <a:noAutofit/>
          </a:bodyPr>
          <a:lstStyle/>
          <a:p>
            <a:pPr indent="-216000" lvl="0" marL="216000" rtl="0" algn="l">
              <a:lnSpc>
                <a:spcPct val="100000"/>
              </a:lnSpc>
              <a:spcBef>
                <a:spcPts val="0"/>
              </a:spcBef>
              <a:spcAft>
                <a:spcPts val="0"/>
              </a:spcAft>
              <a:buNone/>
            </a:pPr>
            <a:r>
              <a:rPr b="0" lang="en-US" sz="2000" strike="noStrike">
                <a:latin typeface="Arial"/>
                <a:ea typeface="Arial"/>
                <a:cs typeface="Arial"/>
                <a:sym typeface="Arial"/>
              </a:rPr>
              <a:t>Let’s start with a motivational example problem.</a:t>
            </a:r>
            <a:endParaRPr b="0" sz="2000" strike="noStrike">
              <a:latin typeface="Arial"/>
              <a:ea typeface="Arial"/>
              <a:cs typeface="Arial"/>
              <a:sym typeface="Arial"/>
            </a:endParaRPr>
          </a:p>
          <a:p>
            <a:pPr indent="-216000" lvl="0" marL="216000" rtl="0" algn="l">
              <a:lnSpc>
                <a:spcPct val="100000"/>
              </a:lnSpc>
              <a:spcBef>
                <a:spcPts val="0"/>
              </a:spcBef>
              <a:spcAft>
                <a:spcPts val="0"/>
              </a:spcAft>
              <a:buNone/>
            </a:pPr>
            <a:r>
              <a:rPr b="0" lang="en-US" sz="2000" strike="noStrike">
                <a:latin typeface="Arial"/>
                <a:ea typeface="Arial"/>
                <a:cs typeface="Arial"/>
                <a:sym typeface="Arial"/>
              </a:rPr>
              <a:t>To some extent, the way to fix or avoid this problem is to do all the things we are talking about today.</a:t>
            </a:r>
            <a:endParaRPr b="0" sz="2000" strike="noStrike">
              <a:latin typeface="Arial"/>
              <a:ea typeface="Arial"/>
              <a:cs typeface="Arial"/>
              <a:sym typeface="Arial"/>
            </a:endParaRPr>
          </a:p>
          <a:p>
            <a:pPr indent="-216000" lvl="0" marL="216000" rtl="0" algn="l">
              <a:lnSpc>
                <a:spcPct val="100000"/>
              </a:lnSpc>
              <a:spcBef>
                <a:spcPts val="0"/>
              </a:spcBef>
              <a:spcAft>
                <a:spcPts val="0"/>
              </a:spcAft>
              <a:buNone/>
            </a:pPr>
            <a:r>
              <a:rPr b="0" lang="en-US" sz="2000" strike="noStrike">
                <a:latin typeface="Arial"/>
                <a:ea typeface="Arial"/>
                <a:cs typeface="Arial"/>
                <a:sym typeface="Arial"/>
              </a:rPr>
              <a:t>But one big thing you must do is to only solve problems once, and to do so in a way that keeps your products and processes as simple as possible.  That can be done with a structured problem solving technique that is relatively easy to understand and use but very powerful.</a:t>
            </a:r>
            <a:endParaRPr b="0" sz="2000" strike="noStrike">
              <a:latin typeface="Arial"/>
              <a:ea typeface="Arial"/>
              <a:cs typeface="Arial"/>
              <a:sym typeface="Arial"/>
            </a:endParaRPr>
          </a:p>
          <a:p>
            <a:pPr indent="-216000" lvl="0" marL="216000" rtl="0" algn="l">
              <a:lnSpc>
                <a:spcPct val="100000"/>
              </a:lnSpc>
              <a:spcBef>
                <a:spcPts val="0"/>
              </a:spcBef>
              <a:spcAft>
                <a:spcPts val="0"/>
              </a:spcAft>
              <a:buNone/>
            </a:pPr>
            <a:r>
              <a:t/>
            </a:r>
            <a:endParaRPr b="0" sz="2000" strike="noStrike">
              <a:latin typeface="Arial"/>
              <a:ea typeface="Arial"/>
              <a:cs typeface="Arial"/>
              <a:sym typeface="Arial"/>
            </a:endParaRPr>
          </a:p>
        </p:txBody>
      </p:sp>
      <p:sp>
        <p:nvSpPr>
          <p:cNvPr id="205" name="Google Shape;205;p3:notes"/>
          <p:cNvSpPr txBox="1"/>
          <p:nvPr/>
        </p:nvSpPr>
        <p:spPr>
          <a:xfrm>
            <a:off x="3970800" y="8830080"/>
            <a:ext cx="3037320" cy="464400"/>
          </a:xfrm>
          <a:prstGeom prst="rect">
            <a:avLst/>
          </a:prstGeom>
          <a:noFill/>
          <a:ln>
            <a:noFill/>
          </a:ln>
        </p:spPr>
        <p:txBody>
          <a:bodyPr anchorCtr="0" anchor="b" bIns="46425" lIns="93225" spcFirstLastPara="1" rIns="93225" wrap="square" tIns="46425">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latin typeface="Times New Roman"/>
              <a:ea typeface="Times New Roman"/>
              <a:cs typeface="Times New Roman"/>
              <a:sym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4:notes"/>
          <p:cNvSpPr/>
          <p:nvPr>
            <p:ph idx="2" type="sldImg"/>
          </p:nvPr>
        </p:nvSpPr>
        <p:spPr>
          <a:xfrm>
            <a:off x="1181160" y="696960"/>
            <a:ext cx="4647960" cy="3485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2" name="Google Shape;212;p4:notes"/>
          <p:cNvSpPr txBox="1"/>
          <p:nvPr>
            <p:ph idx="1" type="body"/>
          </p:nvPr>
        </p:nvSpPr>
        <p:spPr>
          <a:xfrm>
            <a:off x="700920" y="4415760"/>
            <a:ext cx="5608080" cy="4183200"/>
          </a:xfrm>
          <a:prstGeom prst="rect">
            <a:avLst/>
          </a:prstGeom>
          <a:noFill/>
          <a:ln>
            <a:noFill/>
          </a:ln>
        </p:spPr>
        <p:txBody>
          <a:bodyPr anchorCtr="0" anchor="t" bIns="46425" lIns="93225" spcFirstLastPara="1" rIns="93225" wrap="square" tIns="46425">
            <a:noAutofit/>
          </a:bodyPr>
          <a:lstStyle/>
          <a:p>
            <a:pPr indent="-216000" lvl="0" marL="216000" rtl="0" algn="l">
              <a:lnSpc>
                <a:spcPct val="100000"/>
              </a:lnSpc>
              <a:spcBef>
                <a:spcPts val="0"/>
              </a:spcBef>
              <a:spcAft>
                <a:spcPts val="0"/>
              </a:spcAft>
              <a:buNone/>
            </a:pPr>
            <a:r>
              <a:rPr b="0" lang="en-US" sz="2000" strike="noStrike">
                <a:latin typeface="Arial"/>
                <a:ea typeface="Arial"/>
                <a:cs typeface="Arial"/>
                <a:sym typeface="Arial"/>
              </a:rPr>
              <a:t>The process we used we called RCCA – Root Cause and Corrective Action.  I want to be clear that it is not specific to engineering or technical problems.  It can be applied to just about anything, including issues you might encounter at home!  We didn’t invent RCCA but did simplify and customize it in order to make it as efficient as possible for technical problem solvers, with minimum jargon and maximum impact.  The 7 slides I am about to show you can act as a template you can use to implement this process yourself.</a:t>
            </a:r>
            <a:endParaRPr b="0" sz="2000" strike="noStrike">
              <a:latin typeface="Arial"/>
              <a:ea typeface="Arial"/>
              <a:cs typeface="Arial"/>
              <a:sym typeface="Arial"/>
            </a:endParaRPr>
          </a:p>
          <a:p>
            <a:pPr indent="-216000" lvl="0" marL="216000" rtl="0" algn="l">
              <a:lnSpc>
                <a:spcPct val="100000"/>
              </a:lnSpc>
              <a:spcBef>
                <a:spcPts val="0"/>
              </a:spcBef>
              <a:spcAft>
                <a:spcPts val="0"/>
              </a:spcAft>
              <a:buNone/>
            </a:pPr>
            <a:r>
              <a:t/>
            </a:r>
            <a:endParaRPr b="0" sz="2000" strike="noStrike">
              <a:latin typeface="Arial"/>
              <a:ea typeface="Arial"/>
              <a:cs typeface="Arial"/>
              <a:sym typeface="Arial"/>
            </a:endParaRPr>
          </a:p>
        </p:txBody>
      </p:sp>
      <p:sp>
        <p:nvSpPr>
          <p:cNvPr id="213" name="Google Shape;213;p4:notes"/>
          <p:cNvSpPr txBox="1"/>
          <p:nvPr/>
        </p:nvSpPr>
        <p:spPr>
          <a:xfrm>
            <a:off x="3970800" y="8830080"/>
            <a:ext cx="3037320" cy="464400"/>
          </a:xfrm>
          <a:prstGeom prst="rect">
            <a:avLst/>
          </a:prstGeom>
          <a:noFill/>
          <a:ln>
            <a:noFill/>
          </a:ln>
        </p:spPr>
        <p:txBody>
          <a:bodyPr anchorCtr="0" anchor="b" bIns="46425" lIns="93225" spcFirstLastPara="1" rIns="93225" wrap="square" tIns="46425">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5:notes"/>
          <p:cNvSpPr/>
          <p:nvPr>
            <p:ph idx="2" type="sldImg"/>
          </p:nvPr>
        </p:nvSpPr>
        <p:spPr>
          <a:xfrm>
            <a:off x="1181160" y="696960"/>
            <a:ext cx="4647960" cy="3485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0" name="Google Shape;220;p5:notes"/>
          <p:cNvSpPr txBox="1"/>
          <p:nvPr>
            <p:ph idx="1" type="body"/>
          </p:nvPr>
        </p:nvSpPr>
        <p:spPr>
          <a:xfrm>
            <a:off x="700920" y="4415760"/>
            <a:ext cx="5608080" cy="4183200"/>
          </a:xfrm>
          <a:prstGeom prst="rect">
            <a:avLst/>
          </a:prstGeom>
          <a:noFill/>
          <a:ln>
            <a:noFill/>
          </a:ln>
        </p:spPr>
        <p:txBody>
          <a:bodyPr anchorCtr="0" anchor="t" bIns="46425" lIns="93225" spcFirstLastPara="1" rIns="93225" wrap="square" tIns="46425">
            <a:noAutofit/>
          </a:bodyPr>
          <a:lstStyle/>
          <a:p>
            <a:pPr indent="-174240" lvl="0" marL="174600" rtl="0" algn="l">
              <a:lnSpc>
                <a:spcPct val="100000"/>
              </a:lnSpc>
              <a:spcBef>
                <a:spcPts val="0"/>
              </a:spcBef>
              <a:spcAft>
                <a:spcPts val="0"/>
              </a:spcAft>
              <a:buClr>
                <a:srgbClr val="000000"/>
              </a:buClr>
              <a:buSzPts val="2000"/>
              <a:buFont typeface="Arial"/>
              <a:buChar char="•"/>
            </a:pPr>
            <a:r>
              <a:rPr b="0" lang="en-US" sz="2000" strike="noStrike">
                <a:latin typeface="Arial"/>
                <a:ea typeface="Arial"/>
                <a:cs typeface="Arial"/>
                <a:sym typeface="Arial"/>
              </a:rPr>
              <a:t>RCCA # because all RCCA’s tracked somewhere—spreadsheet, database, Sharepoint, etc. to ensure they are driven to closure and for future reference.  This is a form of traceability.</a:t>
            </a:r>
            <a:endParaRPr b="0" sz="2000" strike="noStrike">
              <a:latin typeface="Arial"/>
              <a:ea typeface="Arial"/>
              <a:cs typeface="Arial"/>
              <a:sym typeface="Arial"/>
            </a:endParaRPr>
          </a:p>
          <a:p>
            <a:pPr indent="0" lvl="0" marL="0" rtl="0" algn="l">
              <a:lnSpc>
                <a:spcPct val="100000"/>
              </a:lnSpc>
              <a:spcBef>
                <a:spcPts val="0"/>
              </a:spcBef>
              <a:spcAft>
                <a:spcPts val="0"/>
              </a:spcAft>
              <a:buNone/>
            </a:pPr>
            <a:r>
              <a:t/>
            </a:r>
            <a:endParaRPr b="0" sz="2000" strike="noStrike">
              <a:latin typeface="Arial"/>
              <a:ea typeface="Arial"/>
              <a:cs typeface="Arial"/>
              <a:sym typeface="Arial"/>
            </a:endParaRPr>
          </a:p>
          <a:p>
            <a:pPr indent="-174240" lvl="0" marL="174600" rtl="0" algn="l">
              <a:lnSpc>
                <a:spcPct val="100000"/>
              </a:lnSpc>
              <a:spcBef>
                <a:spcPts val="0"/>
              </a:spcBef>
              <a:spcAft>
                <a:spcPts val="0"/>
              </a:spcAft>
              <a:buClr>
                <a:srgbClr val="000000"/>
              </a:buClr>
              <a:buSzPts val="2000"/>
              <a:buFont typeface="Arial"/>
              <a:buChar char="•"/>
            </a:pPr>
            <a:r>
              <a:rPr b="0" lang="en-US" sz="2000" strike="noStrike">
                <a:latin typeface="Arial"/>
                <a:ea typeface="Arial"/>
                <a:cs typeface="Arial"/>
                <a:sym typeface="Arial"/>
              </a:rPr>
              <a:t>Owner is key for accountability.</a:t>
            </a:r>
            <a:endParaRPr b="0" sz="2000" strike="noStrike">
              <a:latin typeface="Arial"/>
              <a:ea typeface="Arial"/>
              <a:cs typeface="Arial"/>
              <a:sym typeface="Arial"/>
            </a:endParaRPr>
          </a:p>
          <a:p>
            <a:pPr indent="0" lvl="0" marL="0" rtl="0" algn="l">
              <a:lnSpc>
                <a:spcPct val="100000"/>
              </a:lnSpc>
              <a:spcBef>
                <a:spcPts val="0"/>
              </a:spcBef>
              <a:spcAft>
                <a:spcPts val="0"/>
              </a:spcAft>
              <a:buNone/>
            </a:pPr>
            <a:r>
              <a:t/>
            </a:r>
            <a:endParaRPr b="0" sz="2000" strike="noStrike">
              <a:latin typeface="Arial"/>
              <a:ea typeface="Arial"/>
              <a:cs typeface="Arial"/>
              <a:sym typeface="Arial"/>
            </a:endParaRPr>
          </a:p>
        </p:txBody>
      </p:sp>
      <p:sp>
        <p:nvSpPr>
          <p:cNvPr id="221" name="Google Shape;221;p5:notes"/>
          <p:cNvSpPr txBox="1"/>
          <p:nvPr/>
        </p:nvSpPr>
        <p:spPr>
          <a:xfrm>
            <a:off x="3970800" y="8830080"/>
            <a:ext cx="3037320" cy="464400"/>
          </a:xfrm>
          <a:prstGeom prst="rect">
            <a:avLst/>
          </a:prstGeom>
          <a:noFill/>
          <a:ln>
            <a:noFill/>
          </a:ln>
        </p:spPr>
        <p:txBody>
          <a:bodyPr anchorCtr="0" anchor="b" bIns="46425" lIns="93225" spcFirstLastPara="1" rIns="93225" wrap="square" tIns="46425">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6:notes"/>
          <p:cNvSpPr/>
          <p:nvPr>
            <p:ph idx="2" type="sldImg"/>
          </p:nvPr>
        </p:nvSpPr>
        <p:spPr>
          <a:xfrm>
            <a:off x="1181160" y="696960"/>
            <a:ext cx="4647960" cy="3485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7" name="Google Shape;227;p6:notes"/>
          <p:cNvSpPr txBox="1"/>
          <p:nvPr>
            <p:ph idx="1" type="body"/>
          </p:nvPr>
        </p:nvSpPr>
        <p:spPr>
          <a:xfrm>
            <a:off x="700920" y="4415760"/>
            <a:ext cx="5608080" cy="4183200"/>
          </a:xfrm>
          <a:prstGeom prst="rect">
            <a:avLst/>
          </a:prstGeom>
          <a:noFill/>
          <a:ln>
            <a:noFill/>
          </a:ln>
        </p:spPr>
        <p:txBody>
          <a:bodyPr anchorCtr="0" anchor="t" bIns="46425" lIns="93225" spcFirstLastPara="1" rIns="93225" wrap="square" tIns="46425">
            <a:noAutofit/>
          </a:bodyPr>
          <a:lstStyle/>
          <a:p>
            <a:pPr indent="-174240" lvl="0" marL="174600" rtl="0" algn="l">
              <a:lnSpc>
                <a:spcPct val="100000"/>
              </a:lnSpc>
              <a:spcBef>
                <a:spcPts val="0"/>
              </a:spcBef>
              <a:spcAft>
                <a:spcPts val="0"/>
              </a:spcAft>
              <a:buClr>
                <a:srgbClr val="000000"/>
              </a:buClr>
              <a:buSzPts val="2000"/>
              <a:buFont typeface="Arial"/>
              <a:buChar char="•"/>
            </a:pPr>
            <a:r>
              <a:rPr b="0" lang="en-US" sz="2000" strike="noStrike">
                <a:latin typeface="Arial"/>
                <a:ea typeface="Arial"/>
                <a:cs typeface="Arial"/>
                <a:sym typeface="Arial"/>
              </a:rPr>
              <a:t>Problem Statement is key.  Easy to go wrong here.  Don’t express problem in terms of the solution.  Problem is NOT “we need to….”</a:t>
            </a:r>
            <a:endParaRPr b="0" sz="2000" strike="noStrike">
              <a:latin typeface="Arial"/>
              <a:ea typeface="Arial"/>
              <a:cs typeface="Arial"/>
              <a:sym typeface="Arial"/>
            </a:endParaRPr>
          </a:p>
          <a:p>
            <a:pPr indent="-174240" lvl="0" marL="174600" rtl="0" algn="l">
              <a:lnSpc>
                <a:spcPct val="100000"/>
              </a:lnSpc>
              <a:spcBef>
                <a:spcPts val="0"/>
              </a:spcBef>
              <a:spcAft>
                <a:spcPts val="0"/>
              </a:spcAft>
              <a:buClr>
                <a:srgbClr val="000000"/>
              </a:buClr>
              <a:buSzPts val="2000"/>
              <a:buFont typeface="Arial"/>
              <a:buChar char="•"/>
            </a:pPr>
            <a:r>
              <a:rPr b="0" lang="en-US" sz="2000" strike="noStrike">
                <a:latin typeface="Arial"/>
                <a:ea typeface="Arial"/>
                <a:cs typeface="Arial"/>
                <a:sym typeface="Arial"/>
              </a:rPr>
              <a:t>The question makes the problem easier for people to relate to, and keeps them focused and motivated.</a:t>
            </a:r>
            <a:endParaRPr b="0" sz="2000" strike="noStrike">
              <a:latin typeface="Arial"/>
              <a:ea typeface="Arial"/>
              <a:cs typeface="Arial"/>
              <a:sym typeface="Arial"/>
            </a:endParaRPr>
          </a:p>
          <a:p>
            <a:pPr indent="-174240" lvl="0" marL="174600" rtl="0" algn="l">
              <a:lnSpc>
                <a:spcPct val="100000"/>
              </a:lnSpc>
              <a:spcBef>
                <a:spcPts val="0"/>
              </a:spcBef>
              <a:spcAft>
                <a:spcPts val="0"/>
              </a:spcAft>
              <a:buClr>
                <a:srgbClr val="000000"/>
              </a:buClr>
              <a:buSzPts val="2000"/>
              <a:buFont typeface="Arial"/>
              <a:buChar char="•"/>
            </a:pPr>
            <a:r>
              <a:rPr b="0" lang="en-US" sz="2000" strike="noStrike">
                <a:latin typeface="Arial"/>
                <a:ea typeface="Arial"/>
                <a:cs typeface="Arial"/>
                <a:sym typeface="Arial"/>
              </a:rPr>
              <a:t>With Current Status, this slide serves as a 1 page summary of the issue; evolves with time.  An executive, or a new team member, should be able to look at this slide and get oriented to the project in &lt;10 seconds.</a:t>
            </a:r>
            <a:endParaRPr b="0" sz="2000" strike="noStrike">
              <a:latin typeface="Arial"/>
              <a:ea typeface="Arial"/>
              <a:cs typeface="Arial"/>
              <a:sym typeface="Arial"/>
            </a:endParaRPr>
          </a:p>
          <a:p>
            <a:pPr indent="0" lvl="0" marL="0" rtl="0" algn="l">
              <a:lnSpc>
                <a:spcPct val="100000"/>
              </a:lnSpc>
              <a:spcBef>
                <a:spcPts val="0"/>
              </a:spcBef>
              <a:spcAft>
                <a:spcPts val="0"/>
              </a:spcAft>
              <a:buNone/>
            </a:pPr>
            <a:r>
              <a:t/>
            </a:r>
            <a:endParaRPr b="0" sz="2000" strike="noStrike">
              <a:latin typeface="Arial"/>
              <a:ea typeface="Arial"/>
              <a:cs typeface="Arial"/>
              <a:sym typeface="Arial"/>
            </a:endParaRPr>
          </a:p>
        </p:txBody>
      </p:sp>
      <p:sp>
        <p:nvSpPr>
          <p:cNvPr id="228" name="Google Shape;228;p6:notes"/>
          <p:cNvSpPr txBox="1"/>
          <p:nvPr/>
        </p:nvSpPr>
        <p:spPr>
          <a:xfrm>
            <a:off x="3970800" y="8830080"/>
            <a:ext cx="3037320" cy="464400"/>
          </a:xfrm>
          <a:prstGeom prst="rect">
            <a:avLst/>
          </a:prstGeom>
          <a:noFill/>
          <a:ln>
            <a:noFill/>
          </a:ln>
        </p:spPr>
        <p:txBody>
          <a:bodyPr anchorCtr="0" anchor="b" bIns="46425" lIns="93225" spcFirstLastPara="1" rIns="93225" wrap="square" tIns="46425">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7:notes"/>
          <p:cNvSpPr/>
          <p:nvPr>
            <p:ph idx="2" type="sldImg"/>
          </p:nvPr>
        </p:nvSpPr>
        <p:spPr>
          <a:xfrm>
            <a:off x="1181160" y="696960"/>
            <a:ext cx="4647960" cy="3485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4" name="Google Shape;234;p7:notes"/>
          <p:cNvSpPr txBox="1"/>
          <p:nvPr>
            <p:ph idx="1" type="body"/>
          </p:nvPr>
        </p:nvSpPr>
        <p:spPr>
          <a:xfrm>
            <a:off x="700920" y="4415760"/>
            <a:ext cx="5608080" cy="4183200"/>
          </a:xfrm>
          <a:prstGeom prst="rect">
            <a:avLst/>
          </a:prstGeom>
          <a:noFill/>
          <a:ln>
            <a:noFill/>
          </a:ln>
        </p:spPr>
        <p:txBody>
          <a:bodyPr anchorCtr="0" anchor="t" bIns="46425" lIns="93225" spcFirstLastPara="1" rIns="93225" wrap="square" tIns="46425">
            <a:noAutofit/>
          </a:bodyPr>
          <a:lstStyle/>
          <a:p>
            <a:pPr indent="-174240" lvl="0" marL="174600" rtl="0" algn="l">
              <a:lnSpc>
                <a:spcPct val="100000"/>
              </a:lnSpc>
              <a:spcBef>
                <a:spcPts val="0"/>
              </a:spcBef>
              <a:spcAft>
                <a:spcPts val="0"/>
              </a:spcAft>
              <a:buClr>
                <a:srgbClr val="000000"/>
              </a:buClr>
              <a:buSzPts val="2000"/>
              <a:buFont typeface="Arial"/>
              <a:buChar char="•"/>
            </a:pPr>
            <a:r>
              <a:rPr b="0" lang="en-US" sz="2000" strike="noStrike">
                <a:latin typeface="Arial"/>
                <a:ea typeface="Arial"/>
                <a:cs typeface="Arial"/>
                <a:sym typeface="Arial"/>
              </a:rPr>
              <a:t>Containment is a Band-Aid, put in place to manage the problem in the short term.  Organizations tend to put in place a containment and then forget about the problem, which doesn’t really SOLVE anything.  There are also big risks of causing new issues with the containment, and/or having the containment eventually fail.</a:t>
            </a:r>
            <a:endParaRPr b="0" sz="2000" strike="noStrike">
              <a:latin typeface="Arial"/>
              <a:ea typeface="Arial"/>
              <a:cs typeface="Arial"/>
              <a:sym typeface="Arial"/>
            </a:endParaRPr>
          </a:p>
          <a:p>
            <a:pPr indent="-174240" lvl="0" marL="174600" rtl="0" algn="l">
              <a:lnSpc>
                <a:spcPct val="100000"/>
              </a:lnSpc>
              <a:spcBef>
                <a:spcPts val="0"/>
              </a:spcBef>
              <a:spcAft>
                <a:spcPts val="0"/>
              </a:spcAft>
              <a:buClr>
                <a:srgbClr val="000000"/>
              </a:buClr>
              <a:buSzPts val="2000"/>
              <a:buFont typeface="Arial"/>
              <a:buChar char="•"/>
            </a:pPr>
            <a:r>
              <a:rPr b="0" lang="en-US" sz="2000" strike="noStrike">
                <a:latin typeface="Arial"/>
                <a:ea typeface="Arial"/>
                <a:cs typeface="Arial"/>
                <a:sym typeface="Arial"/>
              </a:rPr>
              <a:t>Questions on this slide help mitigate risk, while emphasizing the temporary nature of the Containment.</a:t>
            </a:r>
            <a:endParaRPr b="0" sz="2000" strike="noStrike">
              <a:latin typeface="Arial"/>
              <a:ea typeface="Arial"/>
              <a:cs typeface="Arial"/>
              <a:sym typeface="Arial"/>
            </a:endParaRPr>
          </a:p>
          <a:p>
            <a:pPr indent="-174240" lvl="0" marL="174600" rtl="0" algn="l">
              <a:lnSpc>
                <a:spcPct val="100000"/>
              </a:lnSpc>
              <a:spcBef>
                <a:spcPts val="0"/>
              </a:spcBef>
              <a:spcAft>
                <a:spcPts val="0"/>
              </a:spcAft>
              <a:buClr>
                <a:srgbClr val="000000"/>
              </a:buClr>
              <a:buSzPts val="2000"/>
              <a:buFont typeface="Arial"/>
              <a:buChar char="•"/>
            </a:pPr>
            <a:r>
              <a:rPr b="0" lang="en-US" sz="2000" strike="noStrike">
                <a:latin typeface="Arial"/>
                <a:ea typeface="Arial"/>
                <a:cs typeface="Arial"/>
                <a:sym typeface="Arial"/>
              </a:rPr>
              <a:t>Narrative format of the questions helps step the team through the process, together.</a:t>
            </a:r>
            <a:endParaRPr b="0" sz="2000" strike="noStrike">
              <a:latin typeface="Arial"/>
              <a:ea typeface="Arial"/>
              <a:cs typeface="Arial"/>
              <a:sym typeface="Arial"/>
            </a:endParaRPr>
          </a:p>
          <a:p>
            <a:pPr indent="0" lvl="0" marL="0" rtl="0" algn="l">
              <a:lnSpc>
                <a:spcPct val="100000"/>
              </a:lnSpc>
              <a:spcBef>
                <a:spcPts val="0"/>
              </a:spcBef>
              <a:spcAft>
                <a:spcPts val="0"/>
              </a:spcAft>
              <a:buNone/>
            </a:pPr>
            <a:r>
              <a:t/>
            </a:r>
            <a:endParaRPr b="0" sz="2000" strike="noStrike">
              <a:latin typeface="Arial"/>
              <a:ea typeface="Arial"/>
              <a:cs typeface="Arial"/>
              <a:sym typeface="Arial"/>
            </a:endParaRPr>
          </a:p>
        </p:txBody>
      </p:sp>
      <p:sp>
        <p:nvSpPr>
          <p:cNvPr id="235" name="Google Shape;235;p7:notes"/>
          <p:cNvSpPr txBox="1"/>
          <p:nvPr/>
        </p:nvSpPr>
        <p:spPr>
          <a:xfrm>
            <a:off x="3970800" y="8830080"/>
            <a:ext cx="3037320" cy="464400"/>
          </a:xfrm>
          <a:prstGeom prst="rect">
            <a:avLst/>
          </a:prstGeom>
          <a:noFill/>
          <a:ln>
            <a:noFill/>
          </a:ln>
        </p:spPr>
        <p:txBody>
          <a:bodyPr anchorCtr="0" anchor="b" bIns="46425" lIns="93225" spcFirstLastPara="1" rIns="93225" wrap="square" tIns="46425">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8:notes"/>
          <p:cNvSpPr/>
          <p:nvPr>
            <p:ph idx="2" type="sldImg"/>
          </p:nvPr>
        </p:nvSpPr>
        <p:spPr>
          <a:xfrm>
            <a:off x="1181160" y="696960"/>
            <a:ext cx="4647960" cy="3485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1" name="Google Shape;241;p8:notes"/>
          <p:cNvSpPr txBox="1"/>
          <p:nvPr>
            <p:ph idx="1" type="body"/>
          </p:nvPr>
        </p:nvSpPr>
        <p:spPr>
          <a:xfrm>
            <a:off x="700920" y="4415760"/>
            <a:ext cx="5608080" cy="4183200"/>
          </a:xfrm>
          <a:prstGeom prst="rect">
            <a:avLst/>
          </a:prstGeom>
          <a:noFill/>
          <a:ln>
            <a:noFill/>
          </a:ln>
        </p:spPr>
        <p:txBody>
          <a:bodyPr anchorCtr="0" anchor="t" bIns="46425" lIns="93225" spcFirstLastPara="1" rIns="93225" wrap="square" tIns="46425">
            <a:noAutofit/>
          </a:bodyPr>
          <a:lstStyle/>
          <a:p>
            <a:pPr indent="-174240" lvl="0" marL="174600" rtl="0" algn="l">
              <a:lnSpc>
                <a:spcPct val="100000"/>
              </a:lnSpc>
              <a:spcBef>
                <a:spcPts val="0"/>
              </a:spcBef>
              <a:spcAft>
                <a:spcPts val="0"/>
              </a:spcAft>
              <a:buClr>
                <a:srgbClr val="000000"/>
              </a:buClr>
              <a:buSzPts val="2000"/>
              <a:buFont typeface="Arial"/>
              <a:buChar char="•"/>
            </a:pPr>
            <a:r>
              <a:rPr b="0" lang="en-US" sz="2000" strike="noStrike">
                <a:latin typeface="Arial"/>
                <a:ea typeface="Arial"/>
                <a:cs typeface="Arial"/>
                <a:sym typeface="Arial"/>
              </a:rPr>
              <a:t>This is the core of the process, and where most of the work will be done.  Can and should use tools such as Pareto Charts, Fishbone Diagram, 5 Why’s, etc. to find root cause. Need to address the root cause in order to systematically fix the problem and prevent recurrence. (Hint: root cause is almost never “operator error” or similar blame that can be placed on a person.  Instead look at procedures, policies, practices, equipment, training, and the like which can be changed to SYSTEMATICALLY address the problem.)</a:t>
            </a:r>
            <a:endParaRPr b="0" sz="2000" strike="noStrike">
              <a:latin typeface="Arial"/>
              <a:ea typeface="Arial"/>
              <a:cs typeface="Arial"/>
              <a:sym typeface="Arial"/>
            </a:endParaRPr>
          </a:p>
          <a:p>
            <a:pPr indent="-174240" lvl="1" marL="640440" rtl="0" algn="l">
              <a:lnSpc>
                <a:spcPct val="100000"/>
              </a:lnSpc>
              <a:spcBef>
                <a:spcPts val="0"/>
              </a:spcBef>
              <a:spcAft>
                <a:spcPts val="0"/>
              </a:spcAft>
              <a:buClr>
                <a:srgbClr val="000000"/>
              </a:buClr>
              <a:buSzPts val="2000"/>
              <a:buFont typeface="Arial"/>
              <a:buChar char="•"/>
            </a:pPr>
            <a:r>
              <a:rPr b="0" lang="en-US" sz="2000" strike="noStrike">
                <a:latin typeface="Arial"/>
                <a:ea typeface="Arial"/>
                <a:cs typeface="Arial"/>
                <a:sym typeface="Arial"/>
              </a:rPr>
              <a:t>Cannot overstate the importance of looking for SYSTEM causes rather than people to blame—without this forward looking approach, you will breed a dysfunctional CYA culture, and will never have an honest and objective RCCA investigation.  Everyone will be too busy trying to avoid blame.</a:t>
            </a:r>
            <a:endParaRPr b="0" sz="2000" strike="noStrike">
              <a:latin typeface="Arial"/>
              <a:ea typeface="Arial"/>
              <a:cs typeface="Arial"/>
              <a:sym typeface="Arial"/>
            </a:endParaRPr>
          </a:p>
          <a:p>
            <a:pPr indent="-174240" lvl="0" marL="174600" rtl="0" algn="l">
              <a:lnSpc>
                <a:spcPct val="100000"/>
              </a:lnSpc>
              <a:spcBef>
                <a:spcPts val="0"/>
              </a:spcBef>
              <a:spcAft>
                <a:spcPts val="0"/>
              </a:spcAft>
              <a:buClr>
                <a:srgbClr val="000000"/>
              </a:buClr>
              <a:buSzPts val="2000"/>
              <a:buFont typeface="Arial"/>
              <a:buChar char="•"/>
            </a:pPr>
            <a:r>
              <a:rPr b="0" lang="en-US" sz="2000" strike="noStrike">
                <a:latin typeface="Arial"/>
                <a:ea typeface="Arial"/>
                <a:cs typeface="Arial"/>
                <a:sym typeface="Arial"/>
              </a:rPr>
              <a:t>This step is the easiest to mess up—people are in a rush, the root cause may seem obvious…but if you get it wrong, you will pay for it later.  So the second question is a pre-emptive challenge, reminds the team that there will be a critical public review of their work.  They need to be data-driven, and truly demonstrate that they’ve found the root cause.</a:t>
            </a:r>
            <a:endParaRPr b="0" sz="2000" strike="noStrike">
              <a:latin typeface="Arial"/>
              <a:ea typeface="Arial"/>
              <a:cs typeface="Arial"/>
              <a:sym typeface="Arial"/>
            </a:endParaRPr>
          </a:p>
          <a:p>
            <a:pPr indent="0" lvl="0" marL="0" rtl="0" algn="l">
              <a:lnSpc>
                <a:spcPct val="100000"/>
              </a:lnSpc>
              <a:spcBef>
                <a:spcPts val="0"/>
              </a:spcBef>
              <a:spcAft>
                <a:spcPts val="0"/>
              </a:spcAft>
              <a:buNone/>
            </a:pPr>
            <a:r>
              <a:t/>
            </a:r>
            <a:endParaRPr b="0" sz="2000" strike="noStrike">
              <a:latin typeface="Arial"/>
              <a:ea typeface="Arial"/>
              <a:cs typeface="Arial"/>
              <a:sym typeface="Arial"/>
            </a:endParaRPr>
          </a:p>
        </p:txBody>
      </p:sp>
      <p:sp>
        <p:nvSpPr>
          <p:cNvPr id="242" name="Google Shape;242;p8:notes"/>
          <p:cNvSpPr txBox="1"/>
          <p:nvPr/>
        </p:nvSpPr>
        <p:spPr>
          <a:xfrm>
            <a:off x="3970800" y="8830080"/>
            <a:ext cx="3037320" cy="464400"/>
          </a:xfrm>
          <a:prstGeom prst="rect">
            <a:avLst/>
          </a:prstGeom>
          <a:noFill/>
          <a:ln>
            <a:noFill/>
          </a:ln>
        </p:spPr>
        <p:txBody>
          <a:bodyPr anchorCtr="0" anchor="b" bIns="46425" lIns="93225" spcFirstLastPara="1" rIns="93225" wrap="square" tIns="46425">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9:notes"/>
          <p:cNvSpPr/>
          <p:nvPr>
            <p:ph idx="2" type="sldImg"/>
          </p:nvPr>
        </p:nvSpPr>
        <p:spPr>
          <a:xfrm>
            <a:off x="1181160" y="696960"/>
            <a:ext cx="4647960" cy="3485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8" name="Google Shape;248;p9:notes"/>
          <p:cNvSpPr txBox="1"/>
          <p:nvPr>
            <p:ph idx="1" type="body"/>
          </p:nvPr>
        </p:nvSpPr>
        <p:spPr>
          <a:xfrm>
            <a:off x="700920" y="4415760"/>
            <a:ext cx="5608080" cy="4183200"/>
          </a:xfrm>
          <a:prstGeom prst="rect">
            <a:avLst/>
          </a:prstGeom>
          <a:noFill/>
          <a:ln>
            <a:noFill/>
          </a:ln>
        </p:spPr>
        <p:txBody>
          <a:bodyPr anchorCtr="0" anchor="t" bIns="46425" lIns="93225" spcFirstLastPara="1" rIns="93225" wrap="square" tIns="46425">
            <a:noAutofit/>
          </a:bodyPr>
          <a:lstStyle/>
          <a:p>
            <a:pPr indent="-174240" lvl="0" marL="174600" rtl="0" algn="l">
              <a:lnSpc>
                <a:spcPct val="100000"/>
              </a:lnSpc>
              <a:spcBef>
                <a:spcPts val="0"/>
              </a:spcBef>
              <a:spcAft>
                <a:spcPts val="0"/>
              </a:spcAft>
              <a:buClr>
                <a:srgbClr val="000000"/>
              </a:buClr>
              <a:buSzPts val="2000"/>
              <a:buFont typeface="Arial"/>
              <a:buChar char="•"/>
            </a:pPr>
            <a:r>
              <a:rPr b="0" lang="en-US" sz="2000" strike="noStrike">
                <a:latin typeface="Arial"/>
                <a:ea typeface="Arial"/>
                <a:cs typeface="Arial"/>
                <a:sym typeface="Arial"/>
              </a:rPr>
              <a:t>Corrective action methodically and systematically addressed the root cause. R C C A</a:t>
            </a:r>
            <a:endParaRPr b="0" sz="2000" strike="noStrike">
              <a:latin typeface="Arial"/>
              <a:ea typeface="Arial"/>
              <a:cs typeface="Arial"/>
              <a:sym typeface="Arial"/>
            </a:endParaRPr>
          </a:p>
          <a:p>
            <a:pPr indent="-174240" lvl="0" marL="174600" rtl="0" algn="l">
              <a:lnSpc>
                <a:spcPct val="100000"/>
              </a:lnSpc>
              <a:spcBef>
                <a:spcPts val="0"/>
              </a:spcBef>
              <a:spcAft>
                <a:spcPts val="0"/>
              </a:spcAft>
              <a:buClr>
                <a:srgbClr val="000000"/>
              </a:buClr>
              <a:buSzPts val="2000"/>
              <a:buFont typeface="Arial"/>
              <a:buChar char="•"/>
            </a:pPr>
            <a:r>
              <a:rPr b="0" lang="en-US" sz="2000" strike="noStrike">
                <a:latin typeface="Arial"/>
                <a:ea typeface="Arial"/>
                <a:cs typeface="Arial"/>
                <a:sym typeface="Arial"/>
              </a:rPr>
              <a:t>Second question </a:t>
            </a:r>
            <a:r>
              <a:rPr b="0" lang="en-US" sz="2000" strike="noStrike">
                <a:latin typeface="Noto Sans Symbols"/>
                <a:ea typeface="Noto Sans Symbols"/>
                <a:cs typeface="Noto Sans Symbols"/>
                <a:sym typeface="Noto Sans Symbols"/>
              </a:rPr>
              <a:t>🡪 ♑♏⧫⬧ ⧫□ ⬥♒♋⧫ ♓⬧ ⬧□🔾♏⧫♓🔾♏⬧ ♍♋●●♏♎ ⧫♒♏ 🏱❒♏❖♏■⧫♋⧫♓❖♏ ✌♍⧫♓□■📬  🕈♒♋⧫ ♍♋■ ⬥♏ ♎□ 🞐❒□♋♍⧫♓❖♏●⮹ ⧫□ ♋❖□♓♎ ♋ ❒♏🞐♏♋⧫✍  ☠♏⧫ ❒♏⬧◆●⧫ ♓⬧ ⧫♒♋⧫ ♏❖♏❒⮹ ☼👍👍✌ ♍□🔾🞐●♏⧫♏♎ 🔾♋🙵♏⬧ ⧫♒♏ □❒♑♋■♓⌘♋⧫♓□■ ⬧⧫❒□■♑♏❒📪 🔾□❒♏ ♍♋🞐♋♌●♏📪 🔾□❒♏ ❒□♌◆⬧⧫📬  🖐⧫’⬧ ♋ 🔾♏♍♒♋■♓⬧🔾 □♐ ♍□■⧫♓■◆□◆⬧ ♓🔾🞐❒□❖♏🔾♏■⧫ ♐□❒ ⧫♒♏ □❒♑♋■♓⌘♋⧫♓□■📬</a:t>
            </a:r>
            <a:endParaRPr b="0" sz="2000" strike="noStrike">
              <a:latin typeface="Arial"/>
              <a:ea typeface="Arial"/>
              <a:cs typeface="Arial"/>
              <a:sym typeface="Arial"/>
            </a:endParaRPr>
          </a:p>
          <a:p>
            <a:pPr indent="0" lvl="0" marL="0" rtl="0" algn="l">
              <a:lnSpc>
                <a:spcPct val="100000"/>
              </a:lnSpc>
              <a:spcBef>
                <a:spcPts val="0"/>
              </a:spcBef>
              <a:spcAft>
                <a:spcPts val="0"/>
              </a:spcAft>
              <a:buNone/>
            </a:pPr>
            <a:r>
              <a:t/>
            </a:r>
            <a:endParaRPr b="0" sz="2000" strike="noStrike">
              <a:latin typeface="Arial"/>
              <a:ea typeface="Arial"/>
              <a:cs typeface="Arial"/>
              <a:sym typeface="Arial"/>
            </a:endParaRPr>
          </a:p>
        </p:txBody>
      </p:sp>
      <p:sp>
        <p:nvSpPr>
          <p:cNvPr id="249" name="Google Shape;249;p9:notes"/>
          <p:cNvSpPr txBox="1"/>
          <p:nvPr/>
        </p:nvSpPr>
        <p:spPr>
          <a:xfrm>
            <a:off x="3970800" y="8830080"/>
            <a:ext cx="3037320" cy="464400"/>
          </a:xfrm>
          <a:prstGeom prst="rect">
            <a:avLst/>
          </a:prstGeom>
          <a:noFill/>
          <a:ln>
            <a:noFill/>
          </a:ln>
        </p:spPr>
        <p:txBody>
          <a:bodyPr anchorCtr="0" anchor="b" bIns="46425" lIns="93225" spcFirstLastPara="1" rIns="93225" wrap="square" tIns="46425">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0:notes"/>
          <p:cNvSpPr/>
          <p:nvPr>
            <p:ph idx="2" type="sldImg"/>
          </p:nvPr>
        </p:nvSpPr>
        <p:spPr>
          <a:xfrm>
            <a:off x="1181160" y="696960"/>
            <a:ext cx="4647960" cy="3485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5" name="Google Shape;255;p10:notes"/>
          <p:cNvSpPr txBox="1"/>
          <p:nvPr>
            <p:ph idx="1" type="body"/>
          </p:nvPr>
        </p:nvSpPr>
        <p:spPr>
          <a:xfrm>
            <a:off x="700920" y="4415760"/>
            <a:ext cx="5608080" cy="4183200"/>
          </a:xfrm>
          <a:prstGeom prst="rect">
            <a:avLst/>
          </a:prstGeom>
          <a:noFill/>
          <a:ln>
            <a:noFill/>
          </a:ln>
        </p:spPr>
        <p:txBody>
          <a:bodyPr anchorCtr="0" anchor="t" bIns="46425" lIns="93225" spcFirstLastPara="1" rIns="93225" wrap="square" tIns="46425">
            <a:noAutofit/>
          </a:bodyPr>
          <a:lstStyle/>
          <a:p>
            <a:pPr indent="-174240" lvl="0" marL="174600" rtl="0" algn="l">
              <a:lnSpc>
                <a:spcPct val="100000"/>
              </a:lnSpc>
              <a:spcBef>
                <a:spcPts val="0"/>
              </a:spcBef>
              <a:spcAft>
                <a:spcPts val="0"/>
              </a:spcAft>
              <a:buClr>
                <a:srgbClr val="000000"/>
              </a:buClr>
              <a:buSzPts val="2000"/>
              <a:buFont typeface="Arial"/>
              <a:buChar char="•"/>
            </a:pPr>
            <a:r>
              <a:rPr b="0" lang="en-US" sz="2000" strike="noStrike">
                <a:latin typeface="Arial"/>
                <a:ea typeface="Arial"/>
                <a:cs typeface="Arial"/>
                <a:sym typeface="Arial"/>
              </a:rPr>
              <a:t>This action list is likely to be a subset of a larger list kept in Excel format.</a:t>
            </a:r>
            <a:endParaRPr b="0" sz="2000" strike="noStrike">
              <a:latin typeface="Arial"/>
              <a:ea typeface="Arial"/>
              <a:cs typeface="Arial"/>
              <a:sym typeface="Arial"/>
            </a:endParaRPr>
          </a:p>
          <a:p>
            <a:pPr indent="-174240" lvl="0" marL="174600" rtl="0" algn="l">
              <a:lnSpc>
                <a:spcPct val="100000"/>
              </a:lnSpc>
              <a:spcBef>
                <a:spcPts val="0"/>
              </a:spcBef>
              <a:spcAft>
                <a:spcPts val="0"/>
              </a:spcAft>
              <a:buClr>
                <a:srgbClr val="000000"/>
              </a:buClr>
              <a:buSzPts val="2000"/>
              <a:buFont typeface="Arial"/>
              <a:buChar char="•"/>
            </a:pPr>
            <a:r>
              <a:rPr b="0" lang="en-US" sz="2000" strike="noStrike">
                <a:latin typeface="Arial"/>
                <a:ea typeface="Arial"/>
                <a:cs typeface="Arial"/>
                <a:sym typeface="Arial"/>
              </a:rPr>
              <a:t>If you have a way to reliably track and close action items, you can close the RCCA as soon as you have identified all necessary actions.  If not, leave the RCCA open until all related actions are closed.</a:t>
            </a:r>
            <a:endParaRPr b="0" sz="2000" strike="noStrike">
              <a:latin typeface="Arial"/>
              <a:ea typeface="Arial"/>
              <a:cs typeface="Arial"/>
              <a:sym typeface="Arial"/>
            </a:endParaRPr>
          </a:p>
        </p:txBody>
      </p:sp>
      <p:sp>
        <p:nvSpPr>
          <p:cNvPr id="256" name="Google Shape;256;p10:notes"/>
          <p:cNvSpPr txBox="1"/>
          <p:nvPr/>
        </p:nvSpPr>
        <p:spPr>
          <a:xfrm>
            <a:off x="3970800" y="8830080"/>
            <a:ext cx="3037320" cy="464400"/>
          </a:xfrm>
          <a:prstGeom prst="rect">
            <a:avLst/>
          </a:prstGeom>
          <a:noFill/>
          <a:ln>
            <a:noFill/>
          </a:ln>
        </p:spPr>
        <p:txBody>
          <a:bodyPr anchorCtr="0" anchor="b" bIns="46425" lIns="93225" spcFirstLastPara="1" rIns="93225" wrap="square" tIns="46425">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latin typeface="Times New Roman"/>
              <a:ea typeface="Times New Roman"/>
              <a:cs typeface="Times New Roman"/>
              <a:sym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1:notes"/>
          <p:cNvSpPr/>
          <p:nvPr>
            <p:ph idx="2" type="sldImg"/>
          </p:nvPr>
        </p:nvSpPr>
        <p:spPr>
          <a:xfrm>
            <a:off x="1181160" y="696960"/>
            <a:ext cx="4647960" cy="3485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2" name="Google Shape;262;p11:notes"/>
          <p:cNvSpPr txBox="1"/>
          <p:nvPr>
            <p:ph idx="1" type="body"/>
          </p:nvPr>
        </p:nvSpPr>
        <p:spPr>
          <a:xfrm>
            <a:off x="700920" y="4415760"/>
            <a:ext cx="5608080" cy="4183200"/>
          </a:xfrm>
          <a:prstGeom prst="rect">
            <a:avLst/>
          </a:prstGeom>
          <a:noFill/>
          <a:ln>
            <a:noFill/>
          </a:ln>
        </p:spPr>
        <p:txBody>
          <a:bodyPr anchorCtr="0" anchor="t" bIns="46425" lIns="93225" spcFirstLastPara="1" rIns="93225" wrap="square" tIns="46425">
            <a:noAutofit/>
          </a:bodyPr>
          <a:lstStyle/>
          <a:p>
            <a:pPr indent="0" lvl="0" marL="0" rtl="0" algn="l">
              <a:lnSpc>
                <a:spcPct val="100000"/>
              </a:lnSpc>
              <a:spcBef>
                <a:spcPts val="0"/>
              </a:spcBef>
              <a:spcAft>
                <a:spcPts val="0"/>
              </a:spcAft>
              <a:buNone/>
            </a:pPr>
            <a:r>
              <a:rPr b="0" lang="en-US" sz="2000" strike="noStrike">
                <a:latin typeface="Arial"/>
                <a:ea typeface="Arial"/>
                <a:cs typeface="Arial"/>
                <a:sym typeface="Arial"/>
              </a:rPr>
              <a:t>Each company will want to customize the signoff list, which should be as short as is prudent—recommend 3 to 5 key people.  After completion, the RCCA PPT should be archived, along with the associated data and other project files, for future reference.</a:t>
            </a:r>
            <a:endParaRPr b="0" sz="2000" strike="noStrike">
              <a:latin typeface="Arial"/>
              <a:ea typeface="Arial"/>
              <a:cs typeface="Arial"/>
              <a:sym typeface="Arial"/>
            </a:endParaRPr>
          </a:p>
        </p:txBody>
      </p:sp>
      <p:sp>
        <p:nvSpPr>
          <p:cNvPr id="263" name="Google Shape;263;p11:notes"/>
          <p:cNvSpPr txBox="1"/>
          <p:nvPr/>
        </p:nvSpPr>
        <p:spPr>
          <a:xfrm>
            <a:off x="3970800" y="8830080"/>
            <a:ext cx="3037320" cy="464400"/>
          </a:xfrm>
          <a:prstGeom prst="rect">
            <a:avLst/>
          </a:prstGeom>
          <a:noFill/>
          <a:ln>
            <a:noFill/>
          </a:ln>
        </p:spPr>
        <p:txBody>
          <a:bodyPr anchorCtr="0" anchor="b" bIns="46425" lIns="93225" spcFirstLastPara="1" rIns="93225" wrap="square" tIns="46425">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latin typeface="Times New Roman"/>
              <a:ea typeface="Times New Roman"/>
              <a:cs typeface="Times New Roman"/>
              <a:sym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2:notes"/>
          <p:cNvSpPr/>
          <p:nvPr>
            <p:ph idx="2" type="sldImg"/>
          </p:nvPr>
        </p:nvSpPr>
        <p:spPr>
          <a:xfrm>
            <a:off x="1181160" y="696960"/>
            <a:ext cx="4647960" cy="3485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9" name="Google Shape;269;p12:notes"/>
          <p:cNvSpPr txBox="1"/>
          <p:nvPr>
            <p:ph idx="1" type="body"/>
          </p:nvPr>
        </p:nvSpPr>
        <p:spPr>
          <a:xfrm>
            <a:off x="700920" y="4415760"/>
            <a:ext cx="5608080" cy="4183200"/>
          </a:xfrm>
          <a:prstGeom prst="rect">
            <a:avLst/>
          </a:prstGeom>
          <a:noFill/>
          <a:ln>
            <a:noFill/>
          </a:ln>
        </p:spPr>
        <p:txBody>
          <a:bodyPr anchorCtr="0" anchor="t" bIns="46425" lIns="93225" spcFirstLastPara="1" rIns="93225" wrap="square" tIns="46425">
            <a:noAutofit/>
          </a:bodyPr>
          <a:lstStyle/>
          <a:p>
            <a:pPr indent="0" lvl="0" marL="0" rtl="0" algn="l">
              <a:spcBef>
                <a:spcPts val="0"/>
              </a:spcBef>
              <a:spcAft>
                <a:spcPts val="0"/>
              </a:spcAft>
              <a:buNone/>
            </a:pPr>
            <a:r>
              <a:t/>
            </a:r>
            <a:endParaRPr b="0" sz="2000" strike="noStrike">
              <a:latin typeface="Arial"/>
              <a:ea typeface="Arial"/>
              <a:cs typeface="Arial"/>
              <a:sym typeface="Arial"/>
            </a:endParaRPr>
          </a:p>
        </p:txBody>
      </p:sp>
      <p:sp>
        <p:nvSpPr>
          <p:cNvPr id="270" name="Google Shape;270;p12:notes"/>
          <p:cNvSpPr txBox="1"/>
          <p:nvPr/>
        </p:nvSpPr>
        <p:spPr>
          <a:xfrm>
            <a:off x="3970800" y="8830080"/>
            <a:ext cx="3037320" cy="464400"/>
          </a:xfrm>
          <a:prstGeom prst="rect">
            <a:avLst/>
          </a:prstGeom>
          <a:noFill/>
          <a:ln>
            <a:noFill/>
          </a:ln>
        </p:spPr>
        <p:txBody>
          <a:bodyPr anchorCtr="0" anchor="b" bIns="46425" lIns="93225" spcFirstLastPara="1" rIns="93225" wrap="square" tIns="46425">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3:notes"/>
          <p:cNvSpPr/>
          <p:nvPr>
            <p:ph idx="2" type="sldImg"/>
          </p:nvPr>
        </p:nvSpPr>
        <p:spPr>
          <a:xfrm>
            <a:off x="1181160" y="696960"/>
            <a:ext cx="4647960" cy="3485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6" name="Google Shape;276;p13:notes"/>
          <p:cNvSpPr txBox="1"/>
          <p:nvPr>
            <p:ph idx="1" type="body"/>
          </p:nvPr>
        </p:nvSpPr>
        <p:spPr>
          <a:xfrm>
            <a:off x="700920" y="4415760"/>
            <a:ext cx="5608080" cy="4183200"/>
          </a:xfrm>
          <a:prstGeom prst="rect">
            <a:avLst/>
          </a:prstGeom>
          <a:noFill/>
          <a:ln>
            <a:noFill/>
          </a:ln>
        </p:spPr>
        <p:txBody>
          <a:bodyPr anchorCtr="0" anchor="t" bIns="46425" lIns="93225" spcFirstLastPara="1" rIns="93225" wrap="square" tIns="46425">
            <a:noAutofit/>
          </a:bodyPr>
          <a:lstStyle/>
          <a:p>
            <a:pPr indent="0" lvl="0" marL="0" rtl="0" algn="l">
              <a:lnSpc>
                <a:spcPct val="100000"/>
              </a:lnSpc>
              <a:spcBef>
                <a:spcPts val="0"/>
              </a:spcBef>
              <a:spcAft>
                <a:spcPts val="0"/>
              </a:spcAft>
              <a:buNone/>
            </a:pPr>
            <a:r>
              <a:rPr b="0" lang="en-US" sz="2000" strike="noStrike">
                <a:latin typeface="Arial"/>
                <a:ea typeface="Arial"/>
                <a:cs typeface="Arial"/>
                <a:sym typeface="Arial"/>
              </a:rPr>
              <a:t>* Benefits of following this sort of formalized process is not only more efficient and effective problem solving, but building a culture where people think about problems the right way.  Eventually they will instinctively run through the RCCA process even for minor problems that they can solve themselves without opening a formal RCCA.</a:t>
            </a:r>
            <a:endParaRPr b="0" sz="2000" strike="noStrike">
              <a:latin typeface="Arial"/>
              <a:ea typeface="Arial"/>
              <a:cs typeface="Arial"/>
              <a:sym typeface="Arial"/>
            </a:endParaRPr>
          </a:p>
          <a:p>
            <a:pPr indent="0" lvl="0" marL="0" rtl="0" algn="l">
              <a:lnSpc>
                <a:spcPct val="100000"/>
              </a:lnSpc>
              <a:spcBef>
                <a:spcPts val="0"/>
              </a:spcBef>
              <a:spcAft>
                <a:spcPts val="0"/>
              </a:spcAft>
              <a:buNone/>
            </a:pPr>
            <a:r>
              <a:t/>
            </a:r>
            <a:endParaRPr b="0" sz="2000" strike="noStrike">
              <a:latin typeface="Arial"/>
              <a:ea typeface="Arial"/>
              <a:cs typeface="Arial"/>
              <a:sym typeface="Arial"/>
            </a:endParaRPr>
          </a:p>
          <a:p>
            <a:pPr indent="0" lvl="0" marL="0" rtl="0" algn="l">
              <a:lnSpc>
                <a:spcPct val="100000"/>
              </a:lnSpc>
              <a:spcBef>
                <a:spcPts val="0"/>
              </a:spcBef>
              <a:spcAft>
                <a:spcPts val="0"/>
              </a:spcAft>
              <a:buNone/>
            </a:pPr>
            <a:r>
              <a:rPr b="0" lang="en-US" sz="2000" strike="noStrike">
                <a:latin typeface="Arial"/>
                <a:ea typeface="Arial"/>
                <a:cs typeface="Arial"/>
                <a:sym typeface="Arial"/>
              </a:rPr>
              <a:t>* You want your company to become more capable and more effective over time, with fewer problems, rather than progressively more chaotic and difficult to manage.</a:t>
            </a:r>
            <a:endParaRPr b="0" sz="2000" strike="noStrike">
              <a:latin typeface="Arial"/>
              <a:ea typeface="Arial"/>
              <a:cs typeface="Arial"/>
              <a:sym typeface="Arial"/>
            </a:endParaRPr>
          </a:p>
        </p:txBody>
      </p:sp>
      <p:sp>
        <p:nvSpPr>
          <p:cNvPr id="277" name="Google Shape;277;p13:notes"/>
          <p:cNvSpPr txBox="1"/>
          <p:nvPr/>
        </p:nvSpPr>
        <p:spPr>
          <a:xfrm>
            <a:off x="3970800" y="8830080"/>
            <a:ext cx="3037320" cy="464400"/>
          </a:xfrm>
          <a:prstGeom prst="rect">
            <a:avLst/>
          </a:prstGeom>
          <a:noFill/>
          <a:ln>
            <a:noFill/>
          </a:ln>
        </p:spPr>
        <p:txBody>
          <a:bodyPr anchorCtr="0" anchor="b" bIns="46425" lIns="93225" spcFirstLastPara="1" rIns="93225" wrap="square" tIns="46425">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4:notes"/>
          <p:cNvSpPr/>
          <p:nvPr>
            <p:ph idx="2" type="sldImg"/>
          </p:nvPr>
        </p:nvSpPr>
        <p:spPr>
          <a:xfrm>
            <a:off x="1181160" y="696960"/>
            <a:ext cx="4647960" cy="3485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3" name="Google Shape;283;p14:notes"/>
          <p:cNvSpPr txBox="1"/>
          <p:nvPr>
            <p:ph idx="1" type="body"/>
          </p:nvPr>
        </p:nvSpPr>
        <p:spPr>
          <a:xfrm>
            <a:off x="700920" y="4415760"/>
            <a:ext cx="5608080" cy="4183200"/>
          </a:xfrm>
          <a:prstGeom prst="rect">
            <a:avLst/>
          </a:prstGeom>
          <a:noFill/>
          <a:ln>
            <a:noFill/>
          </a:ln>
        </p:spPr>
        <p:txBody>
          <a:bodyPr anchorCtr="0" anchor="t" bIns="46425" lIns="93225" spcFirstLastPara="1" rIns="93225" wrap="square" tIns="46425">
            <a:noAutofit/>
          </a:bodyPr>
          <a:lstStyle/>
          <a:p>
            <a:pPr indent="-216000" lvl="0" marL="216000" rtl="0" algn="l">
              <a:lnSpc>
                <a:spcPct val="100000"/>
              </a:lnSpc>
              <a:spcBef>
                <a:spcPts val="0"/>
              </a:spcBef>
              <a:spcAft>
                <a:spcPts val="0"/>
              </a:spcAft>
              <a:buNone/>
            </a:pPr>
            <a:r>
              <a:rPr b="0" lang="en-US" sz="2000" strike="noStrike">
                <a:latin typeface="Arial"/>
                <a:ea typeface="Arial"/>
                <a:cs typeface="Arial"/>
                <a:sym typeface="Arial"/>
              </a:rPr>
              <a:t>If the answer to one or more of these problem is YES, then the RCCA process is likely to be helpful at your company.</a:t>
            </a:r>
            <a:endParaRPr b="0" sz="2000" strike="noStrike">
              <a:latin typeface="Arial"/>
              <a:ea typeface="Arial"/>
              <a:cs typeface="Arial"/>
              <a:sym typeface="Arial"/>
            </a:endParaRPr>
          </a:p>
        </p:txBody>
      </p:sp>
      <p:sp>
        <p:nvSpPr>
          <p:cNvPr id="284" name="Google Shape;284;p14:notes"/>
          <p:cNvSpPr txBox="1"/>
          <p:nvPr/>
        </p:nvSpPr>
        <p:spPr>
          <a:xfrm>
            <a:off x="3970800" y="8830080"/>
            <a:ext cx="3037320" cy="464400"/>
          </a:xfrm>
          <a:prstGeom prst="rect">
            <a:avLst/>
          </a:prstGeom>
          <a:noFill/>
          <a:ln>
            <a:noFill/>
          </a:ln>
        </p:spPr>
        <p:txBody>
          <a:bodyPr anchorCtr="0" anchor="b" bIns="46425" lIns="93225" spcFirstLastPara="1" rIns="93225" wrap="square" tIns="46425">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latin typeface="Times New Roman"/>
              <a:ea typeface="Times New Roman"/>
              <a:cs typeface="Times New Roman"/>
              <a:sym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9" name="Shape 19"/>
        <p:cNvGrpSpPr/>
        <p:nvPr/>
      </p:nvGrpSpPr>
      <p:grpSpPr>
        <a:xfrm>
          <a:off x="0" y="0"/>
          <a:ext cx="0" cy="0"/>
          <a:chOff x="0" y="0"/>
          <a:chExt cx="0" cy="0"/>
        </a:xfrm>
      </p:grpSpPr>
      <p:sp>
        <p:nvSpPr>
          <p:cNvPr id="20" name="Google Shape;20;p16"/>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6"/>
          <p:cNvSpPr txBox="1"/>
          <p:nvPr>
            <p:ph idx="1" type="subTitle"/>
          </p:nvPr>
        </p:nvSpPr>
        <p:spPr>
          <a:xfrm>
            <a:off x="457200" y="1600200"/>
            <a:ext cx="8229240" cy="487656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22" name="Shape 22"/>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23" name="Shape 23"/>
        <p:cNvGrpSpPr/>
        <p:nvPr/>
      </p:nvGrpSpPr>
      <p:grpSpPr>
        <a:xfrm>
          <a:off x="0" y="0"/>
          <a:ext cx="0" cy="0"/>
          <a:chOff x="0" y="0"/>
          <a:chExt cx="0" cy="0"/>
        </a:xfrm>
      </p:grpSpPr>
      <p:sp>
        <p:nvSpPr>
          <p:cNvPr id="24" name="Google Shape;24;p20"/>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0"/>
          <p:cNvSpPr txBox="1"/>
          <p:nvPr>
            <p:ph idx="1" type="body"/>
          </p:nvPr>
        </p:nvSpPr>
        <p:spPr>
          <a:xfrm>
            <a:off x="457200" y="1600200"/>
            <a:ext cx="8229240" cy="48765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26" name="Shape 26"/>
        <p:cNvGrpSpPr/>
        <p:nvPr/>
      </p:nvGrpSpPr>
      <p:grpSpPr>
        <a:xfrm>
          <a:off x="0" y="0"/>
          <a:ext cx="0" cy="0"/>
          <a:chOff x="0" y="0"/>
          <a:chExt cx="0" cy="0"/>
        </a:xfrm>
      </p:grpSpPr>
      <p:sp>
        <p:nvSpPr>
          <p:cNvPr id="27" name="Google Shape;27;p21"/>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1"/>
          <p:cNvSpPr txBox="1"/>
          <p:nvPr>
            <p:ph idx="1" type="body"/>
          </p:nvPr>
        </p:nvSpPr>
        <p:spPr>
          <a:xfrm>
            <a:off x="457200" y="1600200"/>
            <a:ext cx="4015800" cy="48765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 name="Google Shape;29;p21"/>
          <p:cNvSpPr txBox="1"/>
          <p:nvPr>
            <p:ph idx="2" type="body"/>
          </p:nvPr>
        </p:nvSpPr>
        <p:spPr>
          <a:xfrm>
            <a:off x="4674240" y="1600200"/>
            <a:ext cx="4015800" cy="48765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22"/>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32" name="Shape 32"/>
        <p:cNvGrpSpPr/>
        <p:nvPr/>
      </p:nvGrpSpPr>
      <p:grpSpPr>
        <a:xfrm>
          <a:off x="0" y="0"/>
          <a:ext cx="0" cy="0"/>
          <a:chOff x="0" y="0"/>
          <a:chExt cx="0" cy="0"/>
        </a:xfrm>
      </p:grpSpPr>
      <p:sp>
        <p:nvSpPr>
          <p:cNvPr id="33" name="Google Shape;33;p23"/>
          <p:cNvSpPr txBox="1"/>
          <p:nvPr>
            <p:ph idx="1" type="subTitle"/>
          </p:nvPr>
        </p:nvSpPr>
        <p:spPr>
          <a:xfrm>
            <a:off x="457200" y="533520"/>
            <a:ext cx="8229240" cy="459216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34" name="Shape 34"/>
        <p:cNvGrpSpPr/>
        <p:nvPr/>
      </p:nvGrpSpPr>
      <p:grpSpPr>
        <a:xfrm>
          <a:off x="0" y="0"/>
          <a:ext cx="0" cy="0"/>
          <a:chOff x="0" y="0"/>
          <a:chExt cx="0" cy="0"/>
        </a:xfrm>
      </p:grpSpPr>
      <p:sp>
        <p:nvSpPr>
          <p:cNvPr id="35" name="Google Shape;35;p24"/>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4"/>
          <p:cNvSpPr txBox="1"/>
          <p:nvPr>
            <p:ph idx="1" type="body"/>
          </p:nvPr>
        </p:nvSpPr>
        <p:spPr>
          <a:xfrm>
            <a:off x="45720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7" name="Google Shape;37;p24"/>
          <p:cNvSpPr txBox="1"/>
          <p:nvPr>
            <p:ph idx="2" type="body"/>
          </p:nvPr>
        </p:nvSpPr>
        <p:spPr>
          <a:xfrm>
            <a:off x="4674240" y="1600200"/>
            <a:ext cx="4015800" cy="48765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8" name="Google Shape;38;p24"/>
          <p:cNvSpPr txBox="1"/>
          <p:nvPr>
            <p:ph idx="3" type="body"/>
          </p:nvPr>
        </p:nvSpPr>
        <p:spPr>
          <a:xfrm>
            <a:off x="457200" y="414756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39" name="Shape 39"/>
        <p:cNvGrpSpPr/>
        <p:nvPr/>
      </p:nvGrpSpPr>
      <p:grpSpPr>
        <a:xfrm>
          <a:off x="0" y="0"/>
          <a:ext cx="0" cy="0"/>
          <a:chOff x="0" y="0"/>
          <a:chExt cx="0" cy="0"/>
        </a:xfrm>
      </p:grpSpPr>
      <p:sp>
        <p:nvSpPr>
          <p:cNvPr id="40" name="Google Shape;40;p25"/>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5"/>
          <p:cNvSpPr txBox="1"/>
          <p:nvPr>
            <p:ph idx="1" type="body"/>
          </p:nvPr>
        </p:nvSpPr>
        <p:spPr>
          <a:xfrm>
            <a:off x="457200" y="1600200"/>
            <a:ext cx="4015800" cy="48765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2" name="Google Shape;42;p25"/>
          <p:cNvSpPr txBox="1"/>
          <p:nvPr>
            <p:ph idx="2" type="body"/>
          </p:nvPr>
        </p:nvSpPr>
        <p:spPr>
          <a:xfrm>
            <a:off x="467424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3" name="Google Shape;43;p25"/>
          <p:cNvSpPr txBox="1"/>
          <p:nvPr>
            <p:ph idx="3" type="body"/>
          </p:nvPr>
        </p:nvSpPr>
        <p:spPr>
          <a:xfrm>
            <a:off x="4674240" y="414756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44" name="Shape 44"/>
        <p:cNvGrpSpPr/>
        <p:nvPr/>
      </p:nvGrpSpPr>
      <p:grpSpPr>
        <a:xfrm>
          <a:off x="0" y="0"/>
          <a:ext cx="0" cy="0"/>
          <a:chOff x="0" y="0"/>
          <a:chExt cx="0" cy="0"/>
        </a:xfrm>
      </p:grpSpPr>
      <p:sp>
        <p:nvSpPr>
          <p:cNvPr id="45" name="Google Shape;45;p26"/>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6"/>
          <p:cNvSpPr txBox="1"/>
          <p:nvPr>
            <p:ph idx="1" type="body"/>
          </p:nvPr>
        </p:nvSpPr>
        <p:spPr>
          <a:xfrm>
            <a:off x="45720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7" name="Google Shape;47;p26"/>
          <p:cNvSpPr txBox="1"/>
          <p:nvPr>
            <p:ph idx="2" type="body"/>
          </p:nvPr>
        </p:nvSpPr>
        <p:spPr>
          <a:xfrm>
            <a:off x="467424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8" name="Google Shape;48;p26"/>
          <p:cNvSpPr txBox="1"/>
          <p:nvPr>
            <p:ph idx="3" type="body"/>
          </p:nvPr>
        </p:nvSpPr>
        <p:spPr>
          <a:xfrm>
            <a:off x="457200" y="4147560"/>
            <a:ext cx="822924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49" name="Shape 49"/>
        <p:cNvGrpSpPr/>
        <p:nvPr/>
      </p:nvGrpSpPr>
      <p:grpSpPr>
        <a:xfrm>
          <a:off x="0" y="0"/>
          <a:ext cx="0" cy="0"/>
          <a:chOff x="0" y="0"/>
          <a:chExt cx="0" cy="0"/>
        </a:xfrm>
      </p:grpSpPr>
      <p:sp>
        <p:nvSpPr>
          <p:cNvPr id="50" name="Google Shape;50;p27"/>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7"/>
          <p:cNvSpPr txBox="1"/>
          <p:nvPr>
            <p:ph idx="1" type="body"/>
          </p:nvPr>
        </p:nvSpPr>
        <p:spPr>
          <a:xfrm>
            <a:off x="457200" y="1600200"/>
            <a:ext cx="822924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2" name="Google Shape;52;p27"/>
          <p:cNvSpPr txBox="1"/>
          <p:nvPr>
            <p:ph idx="2" type="body"/>
          </p:nvPr>
        </p:nvSpPr>
        <p:spPr>
          <a:xfrm>
            <a:off x="457200" y="4147560"/>
            <a:ext cx="822924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53" name="Shape 53"/>
        <p:cNvGrpSpPr/>
        <p:nvPr/>
      </p:nvGrpSpPr>
      <p:grpSpPr>
        <a:xfrm>
          <a:off x="0" y="0"/>
          <a:ext cx="0" cy="0"/>
          <a:chOff x="0" y="0"/>
          <a:chExt cx="0" cy="0"/>
        </a:xfrm>
      </p:grpSpPr>
      <p:sp>
        <p:nvSpPr>
          <p:cNvPr id="54" name="Google Shape;54;p28"/>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8"/>
          <p:cNvSpPr txBox="1"/>
          <p:nvPr>
            <p:ph idx="1" type="body"/>
          </p:nvPr>
        </p:nvSpPr>
        <p:spPr>
          <a:xfrm>
            <a:off x="45720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6" name="Google Shape;56;p28"/>
          <p:cNvSpPr txBox="1"/>
          <p:nvPr>
            <p:ph idx="2" type="body"/>
          </p:nvPr>
        </p:nvSpPr>
        <p:spPr>
          <a:xfrm>
            <a:off x="467424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7" name="Google Shape;57;p28"/>
          <p:cNvSpPr txBox="1"/>
          <p:nvPr>
            <p:ph idx="3" type="body"/>
          </p:nvPr>
        </p:nvSpPr>
        <p:spPr>
          <a:xfrm>
            <a:off x="457200" y="414756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8" name="Google Shape;58;p28"/>
          <p:cNvSpPr txBox="1"/>
          <p:nvPr>
            <p:ph idx="4" type="body"/>
          </p:nvPr>
        </p:nvSpPr>
        <p:spPr>
          <a:xfrm>
            <a:off x="4674240" y="414756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59" name="Shape 59"/>
        <p:cNvGrpSpPr/>
        <p:nvPr/>
      </p:nvGrpSpPr>
      <p:grpSpPr>
        <a:xfrm>
          <a:off x="0" y="0"/>
          <a:ext cx="0" cy="0"/>
          <a:chOff x="0" y="0"/>
          <a:chExt cx="0" cy="0"/>
        </a:xfrm>
      </p:grpSpPr>
      <p:sp>
        <p:nvSpPr>
          <p:cNvPr id="60" name="Google Shape;60;p29"/>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9"/>
          <p:cNvSpPr txBox="1"/>
          <p:nvPr>
            <p:ph idx="1" type="body"/>
          </p:nvPr>
        </p:nvSpPr>
        <p:spPr>
          <a:xfrm>
            <a:off x="457200" y="160020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2" name="Google Shape;62;p29"/>
          <p:cNvSpPr txBox="1"/>
          <p:nvPr>
            <p:ph idx="2" type="body"/>
          </p:nvPr>
        </p:nvSpPr>
        <p:spPr>
          <a:xfrm>
            <a:off x="3239640" y="160020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3" name="Google Shape;63;p29"/>
          <p:cNvSpPr txBox="1"/>
          <p:nvPr>
            <p:ph idx="3" type="body"/>
          </p:nvPr>
        </p:nvSpPr>
        <p:spPr>
          <a:xfrm>
            <a:off x="6022080" y="160020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4" name="Google Shape;64;p29"/>
          <p:cNvSpPr txBox="1"/>
          <p:nvPr>
            <p:ph idx="4" type="body"/>
          </p:nvPr>
        </p:nvSpPr>
        <p:spPr>
          <a:xfrm>
            <a:off x="457200" y="414756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5" name="Google Shape;65;p29"/>
          <p:cNvSpPr txBox="1"/>
          <p:nvPr>
            <p:ph idx="5" type="body"/>
          </p:nvPr>
        </p:nvSpPr>
        <p:spPr>
          <a:xfrm>
            <a:off x="3239640" y="414756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6" name="Google Shape;66;p29"/>
          <p:cNvSpPr txBox="1"/>
          <p:nvPr>
            <p:ph idx="6" type="body"/>
          </p:nvPr>
        </p:nvSpPr>
        <p:spPr>
          <a:xfrm>
            <a:off x="6022080" y="414756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77" name="Shape 77"/>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78" name="Shape 78"/>
        <p:cNvGrpSpPr/>
        <p:nvPr/>
      </p:nvGrpSpPr>
      <p:grpSpPr>
        <a:xfrm>
          <a:off x="0" y="0"/>
          <a:ext cx="0" cy="0"/>
          <a:chOff x="0" y="0"/>
          <a:chExt cx="0" cy="0"/>
        </a:xfrm>
      </p:grpSpPr>
      <p:sp>
        <p:nvSpPr>
          <p:cNvPr id="79" name="Google Shape;79;p30"/>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30"/>
          <p:cNvSpPr txBox="1"/>
          <p:nvPr>
            <p:ph idx="1" type="subTitle"/>
          </p:nvPr>
        </p:nvSpPr>
        <p:spPr>
          <a:xfrm>
            <a:off x="457200" y="1600200"/>
            <a:ext cx="8229240" cy="48765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81" name="Shape 81"/>
        <p:cNvGrpSpPr/>
        <p:nvPr/>
      </p:nvGrpSpPr>
      <p:grpSpPr>
        <a:xfrm>
          <a:off x="0" y="0"/>
          <a:ext cx="0" cy="0"/>
          <a:chOff x="0" y="0"/>
          <a:chExt cx="0" cy="0"/>
        </a:xfrm>
      </p:grpSpPr>
      <p:sp>
        <p:nvSpPr>
          <p:cNvPr id="82" name="Google Shape;82;p31"/>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1"/>
          <p:cNvSpPr txBox="1"/>
          <p:nvPr>
            <p:ph idx="1" type="body"/>
          </p:nvPr>
        </p:nvSpPr>
        <p:spPr>
          <a:xfrm>
            <a:off x="457200" y="1600200"/>
            <a:ext cx="8229240" cy="48765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84" name="Shape 84"/>
        <p:cNvGrpSpPr/>
        <p:nvPr/>
      </p:nvGrpSpPr>
      <p:grpSpPr>
        <a:xfrm>
          <a:off x="0" y="0"/>
          <a:ext cx="0" cy="0"/>
          <a:chOff x="0" y="0"/>
          <a:chExt cx="0" cy="0"/>
        </a:xfrm>
      </p:grpSpPr>
      <p:sp>
        <p:nvSpPr>
          <p:cNvPr id="85" name="Google Shape;85;p32"/>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32"/>
          <p:cNvSpPr txBox="1"/>
          <p:nvPr>
            <p:ph idx="1" type="body"/>
          </p:nvPr>
        </p:nvSpPr>
        <p:spPr>
          <a:xfrm>
            <a:off x="457200" y="1600200"/>
            <a:ext cx="4015800" cy="48765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7" name="Google Shape;87;p32"/>
          <p:cNvSpPr txBox="1"/>
          <p:nvPr>
            <p:ph idx="2" type="body"/>
          </p:nvPr>
        </p:nvSpPr>
        <p:spPr>
          <a:xfrm>
            <a:off x="4674240" y="1600200"/>
            <a:ext cx="4015800" cy="48765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8" name="Shape 88"/>
        <p:cNvGrpSpPr/>
        <p:nvPr/>
      </p:nvGrpSpPr>
      <p:grpSpPr>
        <a:xfrm>
          <a:off x="0" y="0"/>
          <a:ext cx="0" cy="0"/>
          <a:chOff x="0" y="0"/>
          <a:chExt cx="0" cy="0"/>
        </a:xfrm>
      </p:grpSpPr>
      <p:sp>
        <p:nvSpPr>
          <p:cNvPr id="89" name="Google Shape;89;p33"/>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90" name="Shape 90"/>
        <p:cNvGrpSpPr/>
        <p:nvPr/>
      </p:nvGrpSpPr>
      <p:grpSpPr>
        <a:xfrm>
          <a:off x="0" y="0"/>
          <a:ext cx="0" cy="0"/>
          <a:chOff x="0" y="0"/>
          <a:chExt cx="0" cy="0"/>
        </a:xfrm>
      </p:grpSpPr>
      <p:sp>
        <p:nvSpPr>
          <p:cNvPr id="91" name="Google Shape;91;p34"/>
          <p:cNvSpPr txBox="1"/>
          <p:nvPr>
            <p:ph idx="1" type="subTitle"/>
          </p:nvPr>
        </p:nvSpPr>
        <p:spPr>
          <a:xfrm>
            <a:off x="457200" y="533520"/>
            <a:ext cx="8229240" cy="45921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92" name="Shape 92"/>
        <p:cNvGrpSpPr/>
        <p:nvPr/>
      </p:nvGrpSpPr>
      <p:grpSpPr>
        <a:xfrm>
          <a:off x="0" y="0"/>
          <a:ext cx="0" cy="0"/>
          <a:chOff x="0" y="0"/>
          <a:chExt cx="0" cy="0"/>
        </a:xfrm>
      </p:grpSpPr>
      <p:sp>
        <p:nvSpPr>
          <p:cNvPr id="93" name="Google Shape;93;p35"/>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35"/>
          <p:cNvSpPr txBox="1"/>
          <p:nvPr>
            <p:ph idx="1" type="body"/>
          </p:nvPr>
        </p:nvSpPr>
        <p:spPr>
          <a:xfrm>
            <a:off x="45720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5" name="Google Shape;95;p35"/>
          <p:cNvSpPr txBox="1"/>
          <p:nvPr>
            <p:ph idx="2" type="body"/>
          </p:nvPr>
        </p:nvSpPr>
        <p:spPr>
          <a:xfrm>
            <a:off x="4674240" y="1600200"/>
            <a:ext cx="4015800" cy="48765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6" name="Google Shape;96;p35"/>
          <p:cNvSpPr txBox="1"/>
          <p:nvPr>
            <p:ph idx="3" type="body"/>
          </p:nvPr>
        </p:nvSpPr>
        <p:spPr>
          <a:xfrm>
            <a:off x="457200" y="414756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97" name="Shape 97"/>
        <p:cNvGrpSpPr/>
        <p:nvPr/>
      </p:nvGrpSpPr>
      <p:grpSpPr>
        <a:xfrm>
          <a:off x="0" y="0"/>
          <a:ext cx="0" cy="0"/>
          <a:chOff x="0" y="0"/>
          <a:chExt cx="0" cy="0"/>
        </a:xfrm>
      </p:grpSpPr>
      <p:sp>
        <p:nvSpPr>
          <p:cNvPr id="98" name="Google Shape;98;p36"/>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36"/>
          <p:cNvSpPr txBox="1"/>
          <p:nvPr>
            <p:ph idx="1" type="body"/>
          </p:nvPr>
        </p:nvSpPr>
        <p:spPr>
          <a:xfrm>
            <a:off x="457200" y="1600200"/>
            <a:ext cx="4015800" cy="48765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0" name="Google Shape;100;p36"/>
          <p:cNvSpPr txBox="1"/>
          <p:nvPr>
            <p:ph idx="2" type="body"/>
          </p:nvPr>
        </p:nvSpPr>
        <p:spPr>
          <a:xfrm>
            <a:off x="467424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1" name="Google Shape;101;p36"/>
          <p:cNvSpPr txBox="1"/>
          <p:nvPr>
            <p:ph idx="3" type="body"/>
          </p:nvPr>
        </p:nvSpPr>
        <p:spPr>
          <a:xfrm>
            <a:off x="4674240" y="414756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102" name="Shape 102"/>
        <p:cNvGrpSpPr/>
        <p:nvPr/>
      </p:nvGrpSpPr>
      <p:grpSpPr>
        <a:xfrm>
          <a:off x="0" y="0"/>
          <a:ext cx="0" cy="0"/>
          <a:chOff x="0" y="0"/>
          <a:chExt cx="0" cy="0"/>
        </a:xfrm>
      </p:grpSpPr>
      <p:sp>
        <p:nvSpPr>
          <p:cNvPr id="103" name="Google Shape;103;p37"/>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37"/>
          <p:cNvSpPr txBox="1"/>
          <p:nvPr>
            <p:ph idx="1" type="body"/>
          </p:nvPr>
        </p:nvSpPr>
        <p:spPr>
          <a:xfrm>
            <a:off x="45720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5" name="Google Shape;105;p37"/>
          <p:cNvSpPr txBox="1"/>
          <p:nvPr>
            <p:ph idx="2" type="body"/>
          </p:nvPr>
        </p:nvSpPr>
        <p:spPr>
          <a:xfrm>
            <a:off x="467424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6" name="Google Shape;106;p37"/>
          <p:cNvSpPr txBox="1"/>
          <p:nvPr>
            <p:ph idx="3" type="body"/>
          </p:nvPr>
        </p:nvSpPr>
        <p:spPr>
          <a:xfrm>
            <a:off x="457200" y="4147560"/>
            <a:ext cx="822924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07" name="Shape 107"/>
        <p:cNvGrpSpPr/>
        <p:nvPr/>
      </p:nvGrpSpPr>
      <p:grpSpPr>
        <a:xfrm>
          <a:off x="0" y="0"/>
          <a:ext cx="0" cy="0"/>
          <a:chOff x="0" y="0"/>
          <a:chExt cx="0" cy="0"/>
        </a:xfrm>
      </p:grpSpPr>
      <p:sp>
        <p:nvSpPr>
          <p:cNvPr id="108" name="Google Shape;108;p38"/>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38"/>
          <p:cNvSpPr txBox="1"/>
          <p:nvPr>
            <p:ph idx="1" type="body"/>
          </p:nvPr>
        </p:nvSpPr>
        <p:spPr>
          <a:xfrm>
            <a:off x="457200" y="1600200"/>
            <a:ext cx="822924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10" name="Google Shape;110;p38"/>
          <p:cNvSpPr txBox="1"/>
          <p:nvPr>
            <p:ph idx="2" type="body"/>
          </p:nvPr>
        </p:nvSpPr>
        <p:spPr>
          <a:xfrm>
            <a:off x="457200" y="4147560"/>
            <a:ext cx="822924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11" name="Shape 111"/>
        <p:cNvGrpSpPr/>
        <p:nvPr/>
      </p:nvGrpSpPr>
      <p:grpSpPr>
        <a:xfrm>
          <a:off x="0" y="0"/>
          <a:ext cx="0" cy="0"/>
          <a:chOff x="0" y="0"/>
          <a:chExt cx="0" cy="0"/>
        </a:xfrm>
      </p:grpSpPr>
      <p:sp>
        <p:nvSpPr>
          <p:cNvPr id="112" name="Google Shape;112;p39"/>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39"/>
          <p:cNvSpPr txBox="1"/>
          <p:nvPr>
            <p:ph idx="1" type="body"/>
          </p:nvPr>
        </p:nvSpPr>
        <p:spPr>
          <a:xfrm>
            <a:off x="45720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14" name="Google Shape;114;p39"/>
          <p:cNvSpPr txBox="1"/>
          <p:nvPr>
            <p:ph idx="2" type="body"/>
          </p:nvPr>
        </p:nvSpPr>
        <p:spPr>
          <a:xfrm>
            <a:off x="467424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15" name="Google Shape;115;p39"/>
          <p:cNvSpPr txBox="1"/>
          <p:nvPr>
            <p:ph idx="3" type="body"/>
          </p:nvPr>
        </p:nvSpPr>
        <p:spPr>
          <a:xfrm>
            <a:off x="457200" y="414756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16" name="Google Shape;116;p39"/>
          <p:cNvSpPr txBox="1"/>
          <p:nvPr>
            <p:ph idx="4" type="body"/>
          </p:nvPr>
        </p:nvSpPr>
        <p:spPr>
          <a:xfrm>
            <a:off x="4674240" y="414756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17" name="Shape 117"/>
        <p:cNvGrpSpPr/>
        <p:nvPr/>
      </p:nvGrpSpPr>
      <p:grpSpPr>
        <a:xfrm>
          <a:off x="0" y="0"/>
          <a:ext cx="0" cy="0"/>
          <a:chOff x="0" y="0"/>
          <a:chExt cx="0" cy="0"/>
        </a:xfrm>
      </p:grpSpPr>
      <p:sp>
        <p:nvSpPr>
          <p:cNvPr id="118" name="Google Shape;118;p40"/>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40"/>
          <p:cNvSpPr txBox="1"/>
          <p:nvPr>
            <p:ph idx="1" type="body"/>
          </p:nvPr>
        </p:nvSpPr>
        <p:spPr>
          <a:xfrm>
            <a:off x="457200" y="160020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20" name="Google Shape;120;p40"/>
          <p:cNvSpPr txBox="1"/>
          <p:nvPr>
            <p:ph idx="2" type="body"/>
          </p:nvPr>
        </p:nvSpPr>
        <p:spPr>
          <a:xfrm>
            <a:off x="3239640" y="160020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21" name="Google Shape;121;p40"/>
          <p:cNvSpPr txBox="1"/>
          <p:nvPr>
            <p:ph idx="3" type="body"/>
          </p:nvPr>
        </p:nvSpPr>
        <p:spPr>
          <a:xfrm>
            <a:off x="6022080" y="160020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22" name="Google Shape;122;p40"/>
          <p:cNvSpPr txBox="1"/>
          <p:nvPr>
            <p:ph idx="4" type="body"/>
          </p:nvPr>
        </p:nvSpPr>
        <p:spPr>
          <a:xfrm>
            <a:off x="457200" y="414756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23" name="Google Shape;123;p40"/>
          <p:cNvSpPr txBox="1"/>
          <p:nvPr>
            <p:ph idx="5" type="body"/>
          </p:nvPr>
        </p:nvSpPr>
        <p:spPr>
          <a:xfrm>
            <a:off x="3239640" y="414756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24" name="Google Shape;124;p40"/>
          <p:cNvSpPr txBox="1"/>
          <p:nvPr>
            <p:ph idx="6" type="body"/>
          </p:nvPr>
        </p:nvSpPr>
        <p:spPr>
          <a:xfrm>
            <a:off x="6022080" y="414756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36" name="Shape 136"/>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37" name="Shape 137"/>
        <p:cNvGrpSpPr/>
        <p:nvPr/>
      </p:nvGrpSpPr>
      <p:grpSpPr>
        <a:xfrm>
          <a:off x="0" y="0"/>
          <a:ext cx="0" cy="0"/>
          <a:chOff x="0" y="0"/>
          <a:chExt cx="0" cy="0"/>
        </a:xfrm>
      </p:grpSpPr>
      <p:sp>
        <p:nvSpPr>
          <p:cNvPr id="138" name="Google Shape;138;p43"/>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43"/>
          <p:cNvSpPr txBox="1"/>
          <p:nvPr>
            <p:ph idx="1" type="subTitle"/>
          </p:nvPr>
        </p:nvSpPr>
        <p:spPr>
          <a:xfrm>
            <a:off x="457200" y="1600200"/>
            <a:ext cx="8229240" cy="487656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40" name="Shape 140"/>
        <p:cNvGrpSpPr/>
        <p:nvPr/>
      </p:nvGrpSpPr>
      <p:grpSpPr>
        <a:xfrm>
          <a:off x="0" y="0"/>
          <a:ext cx="0" cy="0"/>
          <a:chOff x="0" y="0"/>
          <a:chExt cx="0" cy="0"/>
        </a:xfrm>
      </p:grpSpPr>
      <p:sp>
        <p:nvSpPr>
          <p:cNvPr id="141" name="Google Shape;141;p44"/>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44"/>
          <p:cNvSpPr txBox="1"/>
          <p:nvPr>
            <p:ph idx="1" type="body"/>
          </p:nvPr>
        </p:nvSpPr>
        <p:spPr>
          <a:xfrm>
            <a:off x="457200" y="1600200"/>
            <a:ext cx="8229240" cy="48765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43" name="Shape 143"/>
        <p:cNvGrpSpPr/>
        <p:nvPr/>
      </p:nvGrpSpPr>
      <p:grpSpPr>
        <a:xfrm>
          <a:off x="0" y="0"/>
          <a:ext cx="0" cy="0"/>
          <a:chOff x="0" y="0"/>
          <a:chExt cx="0" cy="0"/>
        </a:xfrm>
      </p:grpSpPr>
      <p:sp>
        <p:nvSpPr>
          <p:cNvPr id="144" name="Google Shape;144;p45"/>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45"/>
          <p:cNvSpPr txBox="1"/>
          <p:nvPr>
            <p:ph idx="1" type="body"/>
          </p:nvPr>
        </p:nvSpPr>
        <p:spPr>
          <a:xfrm>
            <a:off x="457200" y="1600200"/>
            <a:ext cx="4015800" cy="48765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6" name="Google Shape;146;p45"/>
          <p:cNvSpPr txBox="1"/>
          <p:nvPr>
            <p:ph idx="2" type="body"/>
          </p:nvPr>
        </p:nvSpPr>
        <p:spPr>
          <a:xfrm>
            <a:off x="4674240" y="1600200"/>
            <a:ext cx="4015800" cy="48765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7" name="Shape 147"/>
        <p:cNvGrpSpPr/>
        <p:nvPr/>
      </p:nvGrpSpPr>
      <p:grpSpPr>
        <a:xfrm>
          <a:off x="0" y="0"/>
          <a:ext cx="0" cy="0"/>
          <a:chOff x="0" y="0"/>
          <a:chExt cx="0" cy="0"/>
        </a:xfrm>
      </p:grpSpPr>
      <p:sp>
        <p:nvSpPr>
          <p:cNvPr id="148" name="Google Shape;148;p46"/>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149" name="Shape 149"/>
        <p:cNvGrpSpPr/>
        <p:nvPr/>
      </p:nvGrpSpPr>
      <p:grpSpPr>
        <a:xfrm>
          <a:off x="0" y="0"/>
          <a:ext cx="0" cy="0"/>
          <a:chOff x="0" y="0"/>
          <a:chExt cx="0" cy="0"/>
        </a:xfrm>
      </p:grpSpPr>
      <p:sp>
        <p:nvSpPr>
          <p:cNvPr id="150" name="Google Shape;150;p47"/>
          <p:cNvSpPr txBox="1"/>
          <p:nvPr>
            <p:ph idx="1" type="subTitle"/>
          </p:nvPr>
        </p:nvSpPr>
        <p:spPr>
          <a:xfrm>
            <a:off x="457200" y="533520"/>
            <a:ext cx="8229240" cy="459216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151" name="Shape 151"/>
        <p:cNvGrpSpPr/>
        <p:nvPr/>
      </p:nvGrpSpPr>
      <p:grpSpPr>
        <a:xfrm>
          <a:off x="0" y="0"/>
          <a:ext cx="0" cy="0"/>
          <a:chOff x="0" y="0"/>
          <a:chExt cx="0" cy="0"/>
        </a:xfrm>
      </p:grpSpPr>
      <p:sp>
        <p:nvSpPr>
          <p:cNvPr id="152" name="Google Shape;152;p48"/>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48"/>
          <p:cNvSpPr txBox="1"/>
          <p:nvPr>
            <p:ph idx="1" type="body"/>
          </p:nvPr>
        </p:nvSpPr>
        <p:spPr>
          <a:xfrm>
            <a:off x="45720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54" name="Google Shape;154;p48"/>
          <p:cNvSpPr txBox="1"/>
          <p:nvPr>
            <p:ph idx="2" type="body"/>
          </p:nvPr>
        </p:nvSpPr>
        <p:spPr>
          <a:xfrm>
            <a:off x="4674240" y="1600200"/>
            <a:ext cx="4015800" cy="48765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55" name="Google Shape;155;p48"/>
          <p:cNvSpPr txBox="1"/>
          <p:nvPr>
            <p:ph idx="3" type="body"/>
          </p:nvPr>
        </p:nvSpPr>
        <p:spPr>
          <a:xfrm>
            <a:off x="457200" y="414756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56" name="Shape 156"/>
        <p:cNvGrpSpPr/>
        <p:nvPr/>
      </p:nvGrpSpPr>
      <p:grpSpPr>
        <a:xfrm>
          <a:off x="0" y="0"/>
          <a:ext cx="0" cy="0"/>
          <a:chOff x="0" y="0"/>
          <a:chExt cx="0" cy="0"/>
        </a:xfrm>
      </p:grpSpPr>
      <p:sp>
        <p:nvSpPr>
          <p:cNvPr id="157" name="Google Shape;157;p49"/>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49"/>
          <p:cNvSpPr txBox="1"/>
          <p:nvPr>
            <p:ph idx="1" type="body"/>
          </p:nvPr>
        </p:nvSpPr>
        <p:spPr>
          <a:xfrm>
            <a:off x="457200" y="1600200"/>
            <a:ext cx="4015800" cy="48765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59" name="Google Shape;159;p49"/>
          <p:cNvSpPr txBox="1"/>
          <p:nvPr>
            <p:ph idx="2" type="body"/>
          </p:nvPr>
        </p:nvSpPr>
        <p:spPr>
          <a:xfrm>
            <a:off x="467424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0" name="Google Shape;160;p49"/>
          <p:cNvSpPr txBox="1"/>
          <p:nvPr>
            <p:ph idx="3" type="body"/>
          </p:nvPr>
        </p:nvSpPr>
        <p:spPr>
          <a:xfrm>
            <a:off x="4674240" y="414756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161" name="Shape 161"/>
        <p:cNvGrpSpPr/>
        <p:nvPr/>
      </p:nvGrpSpPr>
      <p:grpSpPr>
        <a:xfrm>
          <a:off x="0" y="0"/>
          <a:ext cx="0" cy="0"/>
          <a:chOff x="0" y="0"/>
          <a:chExt cx="0" cy="0"/>
        </a:xfrm>
      </p:grpSpPr>
      <p:sp>
        <p:nvSpPr>
          <p:cNvPr id="162" name="Google Shape;162;p50"/>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50"/>
          <p:cNvSpPr txBox="1"/>
          <p:nvPr>
            <p:ph idx="1" type="body"/>
          </p:nvPr>
        </p:nvSpPr>
        <p:spPr>
          <a:xfrm>
            <a:off x="45720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4" name="Google Shape;164;p50"/>
          <p:cNvSpPr txBox="1"/>
          <p:nvPr>
            <p:ph idx="2" type="body"/>
          </p:nvPr>
        </p:nvSpPr>
        <p:spPr>
          <a:xfrm>
            <a:off x="467424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5" name="Google Shape;165;p50"/>
          <p:cNvSpPr txBox="1"/>
          <p:nvPr>
            <p:ph idx="3" type="body"/>
          </p:nvPr>
        </p:nvSpPr>
        <p:spPr>
          <a:xfrm>
            <a:off x="457200" y="4147560"/>
            <a:ext cx="822924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66" name="Shape 166"/>
        <p:cNvGrpSpPr/>
        <p:nvPr/>
      </p:nvGrpSpPr>
      <p:grpSpPr>
        <a:xfrm>
          <a:off x="0" y="0"/>
          <a:ext cx="0" cy="0"/>
          <a:chOff x="0" y="0"/>
          <a:chExt cx="0" cy="0"/>
        </a:xfrm>
      </p:grpSpPr>
      <p:sp>
        <p:nvSpPr>
          <p:cNvPr id="167" name="Google Shape;167;p51"/>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51"/>
          <p:cNvSpPr txBox="1"/>
          <p:nvPr>
            <p:ph idx="1" type="body"/>
          </p:nvPr>
        </p:nvSpPr>
        <p:spPr>
          <a:xfrm>
            <a:off x="457200" y="1600200"/>
            <a:ext cx="822924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9" name="Google Shape;169;p51"/>
          <p:cNvSpPr txBox="1"/>
          <p:nvPr>
            <p:ph idx="2" type="body"/>
          </p:nvPr>
        </p:nvSpPr>
        <p:spPr>
          <a:xfrm>
            <a:off x="457200" y="4147560"/>
            <a:ext cx="822924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70" name="Shape 170"/>
        <p:cNvGrpSpPr/>
        <p:nvPr/>
      </p:nvGrpSpPr>
      <p:grpSpPr>
        <a:xfrm>
          <a:off x="0" y="0"/>
          <a:ext cx="0" cy="0"/>
          <a:chOff x="0" y="0"/>
          <a:chExt cx="0" cy="0"/>
        </a:xfrm>
      </p:grpSpPr>
      <p:sp>
        <p:nvSpPr>
          <p:cNvPr id="171" name="Google Shape;171;p52"/>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52"/>
          <p:cNvSpPr txBox="1"/>
          <p:nvPr>
            <p:ph idx="1" type="body"/>
          </p:nvPr>
        </p:nvSpPr>
        <p:spPr>
          <a:xfrm>
            <a:off x="45720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73" name="Google Shape;173;p52"/>
          <p:cNvSpPr txBox="1"/>
          <p:nvPr>
            <p:ph idx="2" type="body"/>
          </p:nvPr>
        </p:nvSpPr>
        <p:spPr>
          <a:xfrm>
            <a:off x="4674240" y="160020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74" name="Google Shape;174;p52"/>
          <p:cNvSpPr txBox="1"/>
          <p:nvPr>
            <p:ph idx="3" type="body"/>
          </p:nvPr>
        </p:nvSpPr>
        <p:spPr>
          <a:xfrm>
            <a:off x="457200" y="414756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75" name="Google Shape;175;p52"/>
          <p:cNvSpPr txBox="1"/>
          <p:nvPr>
            <p:ph idx="4" type="body"/>
          </p:nvPr>
        </p:nvSpPr>
        <p:spPr>
          <a:xfrm>
            <a:off x="4674240" y="4147560"/>
            <a:ext cx="40158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76" name="Shape 176"/>
        <p:cNvGrpSpPr/>
        <p:nvPr/>
      </p:nvGrpSpPr>
      <p:grpSpPr>
        <a:xfrm>
          <a:off x="0" y="0"/>
          <a:ext cx="0" cy="0"/>
          <a:chOff x="0" y="0"/>
          <a:chExt cx="0" cy="0"/>
        </a:xfrm>
      </p:grpSpPr>
      <p:sp>
        <p:nvSpPr>
          <p:cNvPr id="177" name="Google Shape;177;p53"/>
          <p:cNvSpPr txBox="1"/>
          <p:nvPr>
            <p:ph type="title"/>
          </p:nvPr>
        </p:nvSpPr>
        <p:spPr>
          <a:xfrm>
            <a:off x="457200" y="533520"/>
            <a:ext cx="8229240" cy="99036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53"/>
          <p:cNvSpPr txBox="1"/>
          <p:nvPr>
            <p:ph idx="1" type="body"/>
          </p:nvPr>
        </p:nvSpPr>
        <p:spPr>
          <a:xfrm>
            <a:off x="457200" y="160020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79" name="Google Shape;179;p53"/>
          <p:cNvSpPr txBox="1"/>
          <p:nvPr>
            <p:ph idx="2" type="body"/>
          </p:nvPr>
        </p:nvSpPr>
        <p:spPr>
          <a:xfrm>
            <a:off x="3239640" y="160020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80" name="Google Shape;180;p53"/>
          <p:cNvSpPr txBox="1"/>
          <p:nvPr>
            <p:ph idx="3" type="body"/>
          </p:nvPr>
        </p:nvSpPr>
        <p:spPr>
          <a:xfrm>
            <a:off x="6022080" y="160020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81" name="Google Shape;181;p53"/>
          <p:cNvSpPr txBox="1"/>
          <p:nvPr>
            <p:ph idx="4" type="body"/>
          </p:nvPr>
        </p:nvSpPr>
        <p:spPr>
          <a:xfrm>
            <a:off x="457200" y="414756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82" name="Google Shape;182;p53"/>
          <p:cNvSpPr txBox="1"/>
          <p:nvPr>
            <p:ph idx="5" type="body"/>
          </p:nvPr>
        </p:nvSpPr>
        <p:spPr>
          <a:xfrm>
            <a:off x="3239640" y="414756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83" name="Google Shape;183;p53"/>
          <p:cNvSpPr txBox="1"/>
          <p:nvPr>
            <p:ph idx="6" type="body"/>
          </p:nvPr>
        </p:nvSpPr>
        <p:spPr>
          <a:xfrm>
            <a:off x="6022080" y="4147560"/>
            <a:ext cx="2649600" cy="23259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image" Target="../media/image1.jpg"/><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slideLayout" Target="../slideLayouts/slideLayout36.xml"/><Relationship Id="rId12" Type="http://schemas.openxmlformats.org/officeDocument/2006/relationships/slideLayout" Target="../slideLayouts/slideLayout35.xml"/><Relationship Id="rId1" Type="http://schemas.openxmlformats.org/officeDocument/2006/relationships/image" Target="../media/image1.jpg"/><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4.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 name="Shape 9"/>
        <p:cNvGrpSpPr/>
        <p:nvPr/>
      </p:nvGrpSpPr>
      <p:grpSpPr>
        <a:xfrm>
          <a:off x="0" y="0"/>
          <a:ext cx="0" cy="0"/>
          <a:chOff x="0" y="0"/>
          <a:chExt cx="0" cy="0"/>
        </a:xfrm>
      </p:grpSpPr>
      <p:sp>
        <p:nvSpPr>
          <p:cNvPr id="10" name="Google Shape;10;p15"/>
          <p:cNvSpPr/>
          <p:nvPr/>
        </p:nvSpPr>
        <p:spPr>
          <a:xfrm>
            <a:off x="0" y="220680"/>
            <a:ext cx="9143640" cy="22824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15"/>
          <p:cNvSpPr/>
          <p:nvPr/>
        </p:nvSpPr>
        <p:spPr>
          <a:xfrm>
            <a:off x="0" y="0"/>
            <a:ext cx="9143640" cy="365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 name="Google Shape;12;p15"/>
          <p:cNvPicPr preferRelativeResize="0"/>
          <p:nvPr/>
        </p:nvPicPr>
        <p:blipFill rotWithShape="1">
          <a:blip r:embed="rId1">
            <a:alphaModFix/>
          </a:blip>
          <a:srcRect b="0" l="0" r="0" t="0"/>
          <a:stretch/>
        </p:blipFill>
        <p:spPr>
          <a:xfrm>
            <a:off x="38880" y="6233760"/>
            <a:ext cx="1266840" cy="597240"/>
          </a:xfrm>
          <a:prstGeom prst="rect">
            <a:avLst/>
          </a:prstGeom>
          <a:noFill/>
          <a:ln>
            <a:noFill/>
          </a:ln>
        </p:spPr>
      </p:pic>
      <p:sp>
        <p:nvSpPr>
          <p:cNvPr id="13" name="Google Shape;13;p15"/>
          <p:cNvSpPr/>
          <p:nvPr/>
        </p:nvSpPr>
        <p:spPr>
          <a:xfrm>
            <a:off x="1355040" y="6572880"/>
            <a:ext cx="7655400" cy="45360"/>
          </a:xfrm>
          <a:prstGeom prst="rect">
            <a:avLst/>
          </a:prstGeom>
          <a:solidFill>
            <a:srgbClr val="0D50BD"/>
          </a:solidFill>
          <a:ln>
            <a:noFill/>
          </a:ln>
          <a:effectLst>
            <a:outerShdw blurRad="38100" rotWithShape="0" algn="br" dir="2700000" dist="254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5"/>
          <p:cNvSpPr/>
          <p:nvPr/>
        </p:nvSpPr>
        <p:spPr>
          <a:xfrm>
            <a:off x="8525520" y="6555960"/>
            <a:ext cx="569160" cy="30168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292934"/>
                </a:solidFill>
                <a:latin typeface="Arial"/>
                <a:ea typeface="Arial"/>
                <a:cs typeface="Arial"/>
                <a:sym typeface="Arial"/>
              </a:rPr>
              <a:t>‹#›</a:t>
            </a:fld>
            <a:endParaRPr b="0" i="0" sz="1400" u="none" cap="none" strike="noStrike">
              <a:latin typeface="Arial"/>
              <a:ea typeface="Arial"/>
              <a:cs typeface="Arial"/>
              <a:sym typeface="Arial"/>
            </a:endParaRPr>
          </a:p>
        </p:txBody>
      </p:sp>
      <p:sp>
        <p:nvSpPr>
          <p:cNvPr id="15" name="Google Shape;15;p15"/>
          <p:cNvSpPr txBox="1"/>
          <p:nvPr>
            <p:ph type="title"/>
          </p:nvPr>
        </p:nvSpPr>
        <p:spPr>
          <a:xfrm>
            <a:off x="685800" y="1371600"/>
            <a:ext cx="7848360" cy="192672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6" name="Google Shape;16;p15"/>
          <p:cNvSpPr txBox="1"/>
          <p:nvPr>
            <p:ph idx="11" type="ftr"/>
          </p:nvPr>
        </p:nvSpPr>
        <p:spPr>
          <a:xfrm>
            <a:off x="3429000" y="18360"/>
            <a:ext cx="4114440" cy="32868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cxnSp>
        <p:nvCxnSpPr>
          <p:cNvPr id="17" name="Google Shape;17;p15"/>
          <p:cNvCxnSpPr/>
          <p:nvPr/>
        </p:nvCxnSpPr>
        <p:spPr>
          <a:xfrm>
            <a:off x="685800" y="3398400"/>
            <a:ext cx="7848360" cy="1440"/>
          </a:xfrm>
          <a:prstGeom prst="straightConnector1">
            <a:avLst/>
          </a:prstGeom>
          <a:noFill/>
          <a:ln cap="flat" cmpd="sng" w="19075">
            <a:solidFill>
              <a:schemeClr val="dk2"/>
            </a:solidFill>
            <a:prstDash val="solid"/>
            <a:round/>
            <a:headEnd len="sm" w="sm" type="none"/>
            <a:tailEnd len="sm" w="sm" type="none"/>
          </a:ln>
        </p:spPr>
      </p:cxnSp>
      <p:sp>
        <p:nvSpPr>
          <p:cNvPr id="18" name="Google Shape;18;p15"/>
          <p:cNvSpPr txBox="1"/>
          <p:nvPr>
            <p:ph idx="1" type="body"/>
          </p:nvPr>
        </p:nvSpPr>
        <p:spPr>
          <a:xfrm>
            <a:off x="457200" y="1604520"/>
            <a:ext cx="8229240" cy="397728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7" name="Shape 67"/>
        <p:cNvGrpSpPr/>
        <p:nvPr/>
      </p:nvGrpSpPr>
      <p:grpSpPr>
        <a:xfrm>
          <a:off x="0" y="0"/>
          <a:ext cx="0" cy="0"/>
          <a:chOff x="0" y="0"/>
          <a:chExt cx="0" cy="0"/>
        </a:xfrm>
      </p:grpSpPr>
      <p:sp>
        <p:nvSpPr>
          <p:cNvPr id="68" name="Google Shape;68;p17"/>
          <p:cNvSpPr/>
          <p:nvPr/>
        </p:nvSpPr>
        <p:spPr>
          <a:xfrm>
            <a:off x="0" y="220680"/>
            <a:ext cx="9143640" cy="22824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7"/>
          <p:cNvSpPr/>
          <p:nvPr/>
        </p:nvSpPr>
        <p:spPr>
          <a:xfrm>
            <a:off x="0" y="0"/>
            <a:ext cx="9143640" cy="365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 name="Google Shape;70;p17"/>
          <p:cNvPicPr preferRelativeResize="0"/>
          <p:nvPr/>
        </p:nvPicPr>
        <p:blipFill rotWithShape="1">
          <a:blip r:embed="rId1">
            <a:alphaModFix/>
          </a:blip>
          <a:srcRect b="0" l="0" r="0" t="0"/>
          <a:stretch/>
        </p:blipFill>
        <p:spPr>
          <a:xfrm>
            <a:off x="38880" y="6233760"/>
            <a:ext cx="1266840" cy="597240"/>
          </a:xfrm>
          <a:prstGeom prst="rect">
            <a:avLst/>
          </a:prstGeom>
          <a:noFill/>
          <a:ln>
            <a:noFill/>
          </a:ln>
        </p:spPr>
      </p:pic>
      <p:sp>
        <p:nvSpPr>
          <p:cNvPr id="71" name="Google Shape;71;p17"/>
          <p:cNvSpPr/>
          <p:nvPr/>
        </p:nvSpPr>
        <p:spPr>
          <a:xfrm>
            <a:off x="1355040" y="6572880"/>
            <a:ext cx="7655400" cy="45360"/>
          </a:xfrm>
          <a:prstGeom prst="rect">
            <a:avLst/>
          </a:prstGeom>
          <a:solidFill>
            <a:srgbClr val="0D50BD"/>
          </a:solidFill>
          <a:ln>
            <a:noFill/>
          </a:ln>
          <a:effectLst>
            <a:outerShdw blurRad="38100" rotWithShape="0" algn="br" dir="2700000" dist="254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7"/>
          <p:cNvSpPr/>
          <p:nvPr/>
        </p:nvSpPr>
        <p:spPr>
          <a:xfrm>
            <a:off x="8525520" y="6555960"/>
            <a:ext cx="569160" cy="30168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292934"/>
                </a:solidFill>
                <a:latin typeface="Arial"/>
                <a:ea typeface="Arial"/>
                <a:cs typeface="Arial"/>
                <a:sym typeface="Arial"/>
              </a:rPr>
              <a:t>‹#›</a:t>
            </a:fld>
            <a:endParaRPr b="0" i="0" sz="1400" u="none" cap="none" strike="noStrike">
              <a:latin typeface="Arial"/>
              <a:ea typeface="Arial"/>
              <a:cs typeface="Arial"/>
              <a:sym typeface="Arial"/>
            </a:endParaRPr>
          </a:p>
        </p:txBody>
      </p:sp>
      <p:sp>
        <p:nvSpPr>
          <p:cNvPr id="73" name="Google Shape;73;p17"/>
          <p:cNvSpPr txBox="1"/>
          <p:nvPr>
            <p:ph type="title"/>
          </p:nvPr>
        </p:nvSpPr>
        <p:spPr>
          <a:xfrm>
            <a:off x="457200" y="533520"/>
            <a:ext cx="8229240" cy="99036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74" name="Google Shape;74;p17"/>
          <p:cNvSpPr txBox="1"/>
          <p:nvPr>
            <p:ph idx="1" type="body"/>
          </p:nvPr>
        </p:nvSpPr>
        <p:spPr>
          <a:xfrm>
            <a:off x="457200" y="1600200"/>
            <a:ext cx="8229240" cy="487656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5" name="Google Shape;75;p17"/>
          <p:cNvSpPr txBox="1"/>
          <p:nvPr>
            <p:ph idx="10" type="dt"/>
          </p:nvPr>
        </p:nvSpPr>
        <p:spPr>
          <a:xfrm>
            <a:off x="457200" y="18360"/>
            <a:ext cx="2895120" cy="328680"/>
          </a:xfrm>
          <a:prstGeom prst="rect">
            <a:avLst/>
          </a:prstGeom>
          <a:noFill/>
          <a:ln>
            <a:noFill/>
          </a:ln>
        </p:spPr>
        <p:txBody>
          <a:bodyPr anchorCtr="0" anchor="t" bIns="45000" lIns="90000" spcFirstLastPara="1" rIns="90000" wrap="square" tIns="450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76" name="Google Shape;76;p17"/>
          <p:cNvSpPr txBox="1"/>
          <p:nvPr>
            <p:ph idx="11" type="ftr"/>
          </p:nvPr>
        </p:nvSpPr>
        <p:spPr>
          <a:xfrm>
            <a:off x="3429000" y="18360"/>
            <a:ext cx="4114440" cy="32868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5" name="Shape 125"/>
        <p:cNvGrpSpPr/>
        <p:nvPr/>
      </p:nvGrpSpPr>
      <p:grpSpPr>
        <a:xfrm>
          <a:off x="0" y="0"/>
          <a:ext cx="0" cy="0"/>
          <a:chOff x="0" y="0"/>
          <a:chExt cx="0" cy="0"/>
        </a:xfrm>
      </p:grpSpPr>
      <p:sp>
        <p:nvSpPr>
          <p:cNvPr id="126" name="Google Shape;126;p41"/>
          <p:cNvSpPr/>
          <p:nvPr/>
        </p:nvSpPr>
        <p:spPr>
          <a:xfrm>
            <a:off x="0" y="220680"/>
            <a:ext cx="9143640" cy="22824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41"/>
          <p:cNvSpPr/>
          <p:nvPr/>
        </p:nvSpPr>
        <p:spPr>
          <a:xfrm>
            <a:off x="0" y="0"/>
            <a:ext cx="9143640" cy="365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8" name="Google Shape;128;p41"/>
          <p:cNvPicPr preferRelativeResize="0"/>
          <p:nvPr/>
        </p:nvPicPr>
        <p:blipFill rotWithShape="1">
          <a:blip r:embed="rId1">
            <a:alphaModFix/>
          </a:blip>
          <a:srcRect b="0" l="0" r="0" t="0"/>
          <a:stretch/>
        </p:blipFill>
        <p:spPr>
          <a:xfrm>
            <a:off x="38880" y="6233760"/>
            <a:ext cx="1266840" cy="597240"/>
          </a:xfrm>
          <a:prstGeom prst="rect">
            <a:avLst/>
          </a:prstGeom>
          <a:noFill/>
          <a:ln>
            <a:noFill/>
          </a:ln>
        </p:spPr>
      </p:pic>
      <p:sp>
        <p:nvSpPr>
          <p:cNvPr id="129" name="Google Shape;129;p41"/>
          <p:cNvSpPr/>
          <p:nvPr/>
        </p:nvSpPr>
        <p:spPr>
          <a:xfrm>
            <a:off x="1355040" y="6572880"/>
            <a:ext cx="7655400" cy="45360"/>
          </a:xfrm>
          <a:prstGeom prst="rect">
            <a:avLst/>
          </a:prstGeom>
          <a:solidFill>
            <a:srgbClr val="0D50BD"/>
          </a:solidFill>
          <a:ln>
            <a:noFill/>
          </a:ln>
          <a:effectLst>
            <a:outerShdw blurRad="38100" rotWithShape="0" algn="br" dir="2700000" dist="254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41"/>
          <p:cNvSpPr/>
          <p:nvPr/>
        </p:nvSpPr>
        <p:spPr>
          <a:xfrm>
            <a:off x="8525520" y="6555960"/>
            <a:ext cx="569160" cy="30168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292934"/>
                </a:solidFill>
                <a:latin typeface="Arial"/>
                <a:ea typeface="Arial"/>
                <a:cs typeface="Arial"/>
                <a:sym typeface="Arial"/>
              </a:rPr>
              <a:t>‹#›</a:t>
            </a:fld>
            <a:endParaRPr b="0" i="0" sz="1400" u="none" cap="none" strike="noStrike">
              <a:latin typeface="Arial"/>
              <a:ea typeface="Arial"/>
              <a:cs typeface="Arial"/>
              <a:sym typeface="Arial"/>
            </a:endParaRPr>
          </a:p>
        </p:txBody>
      </p:sp>
      <p:sp>
        <p:nvSpPr>
          <p:cNvPr id="131" name="Google Shape;131;p41"/>
          <p:cNvSpPr txBox="1"/>
          <p:nvPr>
            <p:ph idx="10" type="dt"/>
          </p:nvPr>
        </p:nvSpPr>
        <p:spPr>
          <a:xfrm>
            <a:off x="457200" y="18360"/>
            <a:ext cx="2895120" cy="328680"/>
          </a:xfrm>
          <a:prstGeom prst="rect">
            <a:avLst/>
          </a:prstGeom>
          <a:noFill/>
          <a:ln>
            <a:noFill/>
          </a:ln>
        </p:spPr>
        <p:txBody>
          <a:bodyPr anchorCtr="0" anchor="t" bIns="45000" lIns="90000" spcFirstLastPara="1" rIns="90000" wrap="square" tIns="450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32" name="Google Shape;132;p41"/>
          <p:cNvSpPr txBox="1"/>
          <p:nvPr>
            <p:ph idx="11" type="ftr"/>
          </p:nvPr>
        </p:nvSpPr>
        <p:spPr>
          <a:xfrm>
            <a:off x="3429000" y="18360"/>
            <a:ext cx="4114440" cy="32868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33" name="Google Shape;133;p41"/>
          <p:cNvSpPr/>
          <p:nvPr/>
        </p:nvSpPr>
        <p:spPr>
          <a:xfrm>
            <a:off x="8692560" y="6555960"/>
            <a:ext cx="402120" cy="30168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41"/>
          <p:cNvSpPr txBox="1"/>
          <p:nvPr>
            <p:ph type="title"/>
          </p:nvPr>
        </p:nvSpPr>
        <p:spPr>
          <a:xfrm>
            <a:off x="457200" y="273600"/>
            <a:ext cx="8229240" cy="114480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35" name="Google Shape;135;p41"/>
          <p:cNvSpPr txBox="1"/>
          <p:nvPr>
            <p:ph idx="1" type="body"/>
          </p:nvPr>
        </p:nvSpPr>
        <p:spPr>
          <a:xfrm>
            <a:off x="457200" y="1604520"/>
            <a:ext cx="8229240" cy="397728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
          <p:cNvSpPr txBox="1"/>
          <p:nvPr/>
        </p:nvSpPr>
        <p:spPr>
          <a:xfrm>
            <a:off x="685800" y="1463040"/>
            <a:ext cx="7772040" cy="146952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r>
              <a:rPr b="0" i="0" lang="en-US" sz="5400" u="none" cap="none" strike="noStrike">
                <a:solidFill>
                  <a:srgbClr val="D2533C"/>
                </a:solidFill>
                <a:latin typeface="Arial"/>
                <a:ea typeface="Arial"/>
                <a:cs typeface="Arial"/>
                <a:sym typeface="Arial"/>
              </a:rPr>
              <a:t>ROOT CAUSE AND CORRECTIVE ACTION (RCCA)</a:t>
            </a:r>
            <a:endParaRPr b="0" i="0" sz="5400" u="none" cap="none" strike="noStrike">
              <a:solidFill>
                <a:srgbClr val="292934"/>
              </a:solidFill>
              <a:latin typeface="Arial"/>
              <a:ea typeface="Arial"/>
              <a:cs typeface="Arial"/>
              <a:sym typeface="Arial"/>
            </a:endParaRPr>
          </a:p>
        </p:txBody>
      </p:sp>
      <p:sp>
        <p:nvSpPr>
          <p:cNvPr id="189" name="Google Shape;189;p1"/>
          <p:cNvSpPr txBox="1"/>
          <p:nvPr/>
        </p:nvSpPr>
        <p:spPr>
          <a:xfrm>
            <a:off x="272880" y="3675960"/>
            <a:ext cx="4980960" cy="175212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None/>
            </a:pPr>
            <a:r>
              <a:rPr b="0" i="0" lang="en-US" sz="2400" u="none" cap="none" strike="noStrike">
                <a:solidFill>
                  <a:srgbClr val="57576E"/>
                </a:solidFill>
                <a:latin typeface="Arial"/>
                <a:ea typeface="Arial"/>
                <a:cs typeface="Arial"/>
                <a:sym typeface="Arial"/>
              </a:rPr>
              <a:t>Daniel Juliano, Ph.D.</a:t>
            </a:r>
            <a:endParaRPr b="0" i="0" sz="2400" u="none" cap="none" strike="noStrike">
              <a:latin typeface="Arial"/>
              <a:ea typeface="Arial"/>
              <a:cs typeface="Arial"/>
              <a:sym typeface="Arial"/>
            </a:endParaRPr>
          </a:p>
          <a:p>
            <a:pPr indent="0" lvl="0" marL="0" marR="0" rtl="0" algn="l">
              <a:lnSpc>
                <a:spcPct val="100000"/>
              </a:lnSpc>
              <a:spcBef>
                <a:spcPts val="1199"/>
              </a:spcBef>
              <a:spcAft>
                <a:spcPts val="0"/>
              </a:spcAft>
              <a:buNone/>
            </a:pPr>
            <a:r>
              <a:rPr b="0" i="0" lang="en-US" sz="2400" u="none" cap="none" strike="noStrike">
                <a:solidFill>
                  <a:srgbClr val="57576E"/>
                </a:solidFill>
                <a:latin typeface="Arial"/>
                <a:ea typeface="Arial"/>
                <a:cs typeface="Arial"/>
                <a:sym typeface="Arial"/>
              </a:rPr>
              <a:t>Director of the MSU Technology Transfer Office</a:t>
            </a:r>
            <a:endParaRPr b="0" i="0" sz="2400" u="none" cap="none" strike="noStrike">
              <a:latin typeface="Arial"/>
              <a:ea typeface="Arial"/>
              <a:cs typeface="Arial"/>
              <a:sym typeface="Arial"/>
            </a:endParaRPr>
          </a:p>
          <a:p>
            <a:pPr indent="0" lvl="0" marL="0" marR="0" rtl="0" algn="l">
              <a:lnSpc>
                <a:spcPct val="100000"/>
              </a:lnSpc>
              <a:spcBef>
                <a:spcPts val="1199"/>
              </a:spcBef>
              <a:spcAft>
                <a:spcPts val="0"/>
              </a:spcAft>
              <a:buNone/>
            </a:pPr>
            <a:r>
              <a:rPr b="0" i="0" lang="en-US" sz="2400" u="none" cap="none" strike="noStrike">
                <a:solidFill>
                  <a:srgbClr val="57576E"/>
                </a:solidFill>
                <a:latin typeface="Arial"/>
                <a:ea typeface="Arial"/>
                <a:cs typeface="Arial"/>
                <a:sym typeface="Arial"/>
              </a:rPr>
              <a:t>MSU TechLink</a:t>
            </a:r>
            <a:endParaRPr b="0" i="0" sz="2400" u="none" cap="none" strike="noStrike">
              <a:latin typeface="Arial"/>
              <a:ea typeface="Arial"/>
              <a:cs typeface="Arial"/>
              <a:sym typeface="Arial"/>
            </a:endParaRPr>
          </a:p>
        </p:txBody>
      </p:sp>
      <p:pic>
        <p:nvPicPr>
          <p:cNvPr id="190" name="Google Shape;190;p1"/>
          <p:cNvPicPr preferRelativeResize="0"/>
          <p:nvPr/>
        </p:nvPicPr>
        <p:blipFill rotWithShape="1">
          <a:blip r:embed="rId3">
            <a:alphaModFix/>
          </a:blip>
          <a:srcRect b="0" l="0" r="0" t="0"/>
          <a:stretch/>
        </p:blipFill>
        <p:spPr>
          <a:xfrm>
            <a:off x="6009120" y="3718440"/>
            <a:ext cx="3024720" cy="242712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
          <p:cNvSpPr txBox="1"/>
          <p:nvPr/>
        </p:nvSpPr>
        <p:spPr>
          <a:xfrm>
            <a:off x="457200" y="533520"/>
            <a:ext cx="8229240" cy="990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4000" u="none" cap="none" strike="noStrike">
                <a:solidFill>
                  <a:srgbClr val="D2533C"/>
                </a:solidFill>
                <a:latin typeface="Arial"/>
                <a:ea typeface="Arial"/>
                <a:cs typeface="Arial"/>
                <a:sym typeface="Arial"/>
              </a:rPr>
              <a:t>My Background</a:t>
            </a:r>
            <a:endParaRPr b="0" i="0" sz="4000" u="none" cap="none" strike="noStrike">
              <a:solidFill>
                <a:srgbClr val="292934"/>
              </a:solidFill>
              <a:latin typeface="Arial"/>
              <a:ea typeface="Arial"/>
              <a:cs typeface="Arial"/>
              <a:sym typeface="Arial"/>
            </a:endParaRPr>
          </a:p>
        </p:txBody>
      </p:sp>
      <p:sp>
        <p:nvSpPr>
          <p:cNvPr id="197" name="Google Shape;197;p2"/>
          <p:cNvSpPr txBox="1"/>
          <p:nvPr/>
        </p:nvSpPr>
        <p:spPr>
          <a:xfrm>
            <a:off x="457200" y="1447920"/>
            <a:ext cx="8229240" cy="4876560"/>
          </a:xfrm>
          <a:prstGeom prst="rect">
            <a:avLst/>
          </a:prstGeom>
          <a:noFill/>
          <a:ln>
            <a:noFill/>
          </a:ln>
        </p:spPr>
        <p:txBody>
          <a:bodyPr anchorCtr="0" anchor="t" bIns="45700" lIns="91425" spcFirstLastPara="1" rIns="91425" wrap="square" tIns="45700">
            <a:normAutofit/>
          </a:bodyPr>
          <a:lstStyle/>
          <a:p>
            <a:pPr indent="-182519" lvl="0" marL="182880" marR="0" rtl="0" algn="l">
              <a:lnSpc>
                <a:spcPct val="100000"/>
              </a:lnSpc>
              <a:spcBef>
                <a:spcPts val="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16 years in Silicon Valley as engineer and manager of</a:t>
            </a:r>
            <a:endParaRPr b="0" i="0" sz="1800" u="none" cap="none" strike="noStrike">
              <a:solidFill>
                <a:srgbClr val="292934"/>
              </a:solidFill>
              <a:latin typeface="Arial"/>
              <a:ea typeface="Arial"/>
              <a:cs typeface="Arial"/>
              <a:sym typeface="Arial"/>
            </a:endParaRPr>
          </a:p>
          <a:p>
            <a:pPr indent="-182519" lvl="1" marL="457200" marR="0" rtl="0" algn="l">
              <a:lnSpc>
                <a:spcPct val="100000"/>
              </a:lnSpc>
              <a:spcBef>
                <a:spcPts val="36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Technology development</a:t>
            </a:r>
            <a:endParaRPr b="0" i="0" sz="1800" u="none" cap="none" strike="noStrike">
              <a:solidFill>
                <a:srgbClr val="292934"/>
              </a:solidFill>
              <a:latin typeface="Arial"/>
              <a:ea typeface="Arial"/>
              <a:cs typeface="Arial"/>
              <a:sym typeface="Arial"/>
            </a:endParaRPr>
          </a:p>
          <a:p>
            <a:pPr indent="-182519" lvl="1" marL="457200" marR="0" rtl="0" algn="l">
              <a:lnSpc>
                <a:spcPct val="100000"/>
              </a:lnSpc>
              <a:spcBef>
                <a:spcPts val="36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Product engineering</a:t>
            </a:r>
            <a:endParaRPr b="0" i="0" sz="1800" u="none" cap="none" strike="noStrike">
              <a:solidFill>
                <a:srgbClr val="292934"/>
              </a:solidFill>
              <a:latin typeface="Arial"/>
              <a:ea typeface="Arial"/>
              <a:cs typeface="Arial"/>
              <a:sym typeface="Arial"/>
            </a:endParaRPr>
          </a:p>
          <a:p>
            <a:pPr indent="-182519" lvl="1" marL="457200" marR="0" rtl="0" algn="l">
              <a:lnSpc>
                <a:spcPct val="100000"/>
              </a:lnSpc>
              <a:spcBef>
                <a:spcPts val="36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Pilot manufacturing</a:t>
            </a:r>
            <a:endParaRPr b="0" i="0" sz="1800" u="none" cap="none" strike="noStrike">
              <a:solidFill>
                <a:srgbClr val="292934"/>
              </a:solidFill>
              <a:latin typeface="Arial"/>
              <a:ea typeface="Arial"/>
              <a:cs typeface="Arial"/>
              <a:sym typeface="Arial"/>
            </a:endParaRPr>
          </a:p>
        </p:txBody>
      </p:sp>
      <p:pic>
        <p:nvPicPr>
          <p:cNvPr id="198" name="Google Shape;198;p2"/>
          <p:cNvPicPr preferRelativeResize="0"/>
          <p:nvPr/>
        </p:nvPicPr>
        <p:blipFill rotWithShape="1">
          <a:blip r:embed="rId3">
            <a:alphaModFix/>
          </a:blip>
          <a:srcRect b="0" l="0" r="0" t="0"/>
          <a:stretch/>
        </p:blipFill>
        <p:spPr>
          <a:xfrm>
            <a:off x="457200" y="3164760"/>
            <a:ext cx="3786840" cy="2517120"/>
          </a:xfrm>
          <a:prstGeom prst="rect">
            <a:avLst/>
          </a:prstGeom>
          <a:noFill/>
          <a:ln>
            <a:noFill/>
          </a:ln>
        </p:spPr>
      </p:pic>
      <p:pic>
        <p:nvPicPr>
          <p:cNvPr id="199" name="Google Shape;199;p2"/>
          <p:cNvPicPr preferRelativeResize="0"/>
          <p:nvPr/>
        </p:nvPicPr>
        <p:blipFill rotWithShape="1">
          <a:blip r:embed="rId4">
            <a:alphaModFix/>
          </a:blip>
          <a:srcRect b="0" l="0" r="0" t="0"/>
          <a:stretch/>
        </p:blipFill>
        <p:spPr>
          <a:xfrm>
            <a:off x="5179680" y="3164760"/>
            <a:ext cx="3620880" cy="2518920"/>
          </a:xfrm>
          <a:prstGeom prst="rect">
            <a:avLst/>
          </a:prstGeom>
          <a:noFill/>
          <a:ln>
            <a:noFill/>
          </a:ln>
        </p:spPr>
      </p:pic>
      <p:sp>
        <p:nvSpPr>
          <p:cNvPr id="200" name="Google Shape;200;p2"/>
          <p:cNvSpPr/>
          <p:nvPr/>
        </p:nvSpPr>
        <p:spPr>
          <a:xfrm>
            <a:off x="542880" y="5709600"/>
            <a:ext cx="3628440" cy="364680"/>
          </a:xfrm>
          <a:prstGeom prst="rect">
            <a:avLst/>
          </a:prstGeom>
          <a:noFill/>
          <a:ln cap="flat" cmpd="sng" w="38150">
            <a:solidFill>
              <a:schemeClr val="dk1"/>
            </a:solidFill>
            <a:prstDash val="solid"/>
            <a:round/>
            <a:headEnd len="sm" w="sm" type="none"/>
            <a:tailEnd len="sm" w="sm" type="none"/>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0" i="0" lang="en-US" sz="1800" u="none" cap="none" strike="noStrike">
                <a:solidFill>
                  <a:srgbClr val="292934"/>
                </a:solidFill>
                <a:latin typeface="Arial"/>
                <a:ea typeface="Arial"/>
                <a:cs typeface="Arial"/>
                <a:sym typeface="Arial"/>
              </a:rPr>
              <a:t>Semiconductor Capital Equipment</a:t>
            </a:r>
            <a:endParaRPr b="0" i="0" sz="1800" u="none" cap="none" strike="noStrike">
              <a:latin typeface="Arial"/>
              <a:ea typeface="Arial"/>
              <a:cs typeface="Arial"/>
              <a:sym typeface="Arial"/>
            </a:endParaRPr>
          </a:p>
        </p:txBody>
      </p:sp>
      <p:sp>
        <p:nvSpPr>
          <p:cNvPr id="201" name="Google Shape;201;p2"/>
          <p:cNvSpPr/>
          <p:nvPr/>
        </p:nvSpPr>
        <p:spPr>
          <a:xfrm>
            <a:off x="5213880" y="5722200"/>
            <a:ext cx="3538440" cy="364680"/>
          </a:xfrm>
          <a:prstGeom prst="rect">
            <a:avLst/>
          </a:prstGeom>
          <a:noFill/>
          <a:ln cap="flat" cmpd="sng" w="38150">
            <a:solidFill>
              <a:schemeClr val="dk1"/>
            </a:solidFill>
            <a:prstDash val="solid"/>
            <a:round/>
            <a:headEnd len="sm" w="sm" type="none"/>
            <a:tailEnd len="sm" w="sm" type="none"/>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0" i="0" lang="en-US" sz="1800" u="none" cap="none" strike="noStrike">
                <a:solidFill>
                  <a:srgbClr val="292934"/>
                </a:solidFill>
                <a:latin typeface="Arial"/>
                <a:ea typeface="Arial"/>
                <a:cs typeface="Arial"/>
                <a:sym typeface="Arial"/>
              </a:rPr>
              <a:t>Lightweight Flexible Solar Panels</a:t>
            </a:r>
            <a:endParaRPr b="0" i="0" sz="1800" u="none" cap="none" strike="noStrike">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
          <p:cNvSpPr txBox="1"/>
          <p:nvPr/>
        </p:nvSpPr>
        <p:spPr>
          <a:xfrm>
            <a:off x="457200" y="533520"/>
            <a:ext cx="8229240" cy="990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4000" u="none" cap="none" strike="noStrike">
                <a:solidFill>
                  <a:srgbClr val="D2533C"/>
                </a:solidFill>
                <a:latin typeface="Arial"/>
                <a:ea typeface="Arial"/>
                <a:cs typeface="Arial"/>
                <a:sym typeface="Arial"/>
              </a:rPr>
              <a:t>Example</a:t>
            </a:r>
            <a:endParaRPr b="0" i="0" sz="4000" u="none" cap="none" strike="noStrike">
              <a:solidFill>
                <a:srgbClr val="292934"/>
              </a:solidFill>
              <a:latin typeface="Arial"/>
              <a:ea typeface="Arial"/>
              <a:cs typeface="Arial"/>
              <a:sym typeface="Arial"/>
            </a:endParaRPr>
          </a:p>
        </p:txBody>
      </p:sp>
      <p:sp>
        <p:nvSpPr>
          <p:cNvPr id="208" name="Google Shape;208;p3"/>
          <p:cNvSpPr txBox="1"/>
          <p:nvPr/>
        </p:nvSpPr>
        <p:spPr>
          <a:xfrm>
            <a:off x="457200" y="1600200"/>
            <a:ext cx="8229240" cy="4876560"/>
          </a:xfrm>
          <a:prstGeom prst="rect">
            <a:avLst/>
          </a:prstGeom>
          <a:noFill/>
          <a:ln>
            <a:noFill/>
          </a:ln>
        </p:spPr>
        <p:txBody>
          <a:bodyPr anchorCtr="0" anchor="t" bIns="45700" lIns="91425" spcFirstLastPara="1" rIns="91425" wrap="square" tIns="45700">
            <a:normAutofit/>
          </a:bodyPr>
          <a:lstStyle/>
          <a:p>
            <a:pPr indent="-182519" lvl="0" marL="182880" marR="0" rtl="0" algn="l">
              <a:lnSpc>
                <a:spcPct val="100000"/>
              </a:lnSpc>
              <a:spcBef>
                <a:spcPts val="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Background:</a:t>
            </a:r>
            <a:endParaRPr b="0" i="0" sz="1800" u="none" cap="none" strike="noStrike">
              <a:solidFill>
                <a:srgbClr val="292934"/>
              </a:solidFill>
              <a:latin typeface="Arial"/>
              <a:ea typeface="Arial"/>
              <a:cs typeface="Arial"/>
              <a:sym typeface="Arial"/>
            </a:endParaRPr>
          </a:p>
          <a:p>
            <a:pPr indent="-182519" lvl="1" marL="457200" marR="0" rtl="0" algn="l">
              <a:lnSpc>
                <a:spcPct val="100000"/>
              </a:lnSpc>
              <a:spcBef>
                <a:spcPts val="36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Bozeman Laser Company has developed some unique technology, and their first product has been a hit.</a:t>
            </a:r>
            <a:endParaRPr b="0" i="0" sz="1800" u="none" cap="none" strike="noStrike">
              <a:solidFill>
                <a:srgbClr val="292934"/>
              </a:solidFill>
              <a:latin typeface="Arial"/>
              <a:ea typeface="Arial"/>
              <a:cs typeface="Arial"/>
              <a:sym typeface="Arial"/>
            </a:endParaRPr>
          </a:p>
          <a:p>
            <a:pPr indent="-182519" lvl="0" marL="182880" marR="0" rtl="0" algn="l">
              <a:lnSpc>
                <a:spcPct val="100000"/>
              </a:lnSpc>
              <a:spcBef>
                <a:spcPts val="36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Problem:</a:t>
            </a:r>
            <a:endParaRPr b="0" i="0" sz="1800" u="none" cap="none" strike="noStrike">
              <a:solidFill>
                <a:srgbClr val="292934"/>
              </a:solidFill>
              <a:latin typeface="Arial"/>
              <a:ea typeface="Arial"/>
              <a:cs typeface="Arial"/>
              <a:sym typeface="Arial"/>
            </a:endParaRPr>
          </a:p>
          <a:p>
            <a:pPr indent="-182519" lvl="1" marL="457200" marR="0" rtl="0" algn="l">
              <a:lnSpc>
                <a:spcPct val="100000"/>
              </a:lnSpc>
              <a:spcBef>
                <a:spcPts val="36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Initial success has resulted in a growing burden on engineering, production, and customer service in dealing with unexpected problems.</a:t>
            </a:r>
            <a:endParaRPr b="0" i="0" sz="1800" u="none" cap="none" strike="noStrike">
              <a:solidFill>
                <a:srgbClr val="292934"/>
              </a:solidFill>
              <a:latin typeface="Arial"/>
              <a:ea typeface="Arial"/>
              <a:cs typeface="Arial"/>
              <a:sym typeface="Arial"/>
            </a:endParaRPr>
          </a:p>
          <a:p>
            <a:pPr indent="-182519" lvl="0" marL="182880" marR="0" rtl="0" algn="l">
              <a:lnSpc>
                <a:spcPct val="100000"/>
              </a:lnSpc>
              <a:spcBef>
                <a:spcPts val="36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Impact:</a:t>
            </a:r>
            <a:endParaRPr b="0" i="0" sz="1800" u="none" cap="none" strike="noStrike">
              <a:solidFill>
                <a:srgbClr val="292934"/>
              </a:solidFill>
              <a:latin typeface="Arial"/>
              <a:ea typeface="Arial"/>
              <a:cs typeface="Arial"/>
              <a:sym typeface="Arial"/>
            </a:endParaRPr>
          </a:p>
          <a:p>
            <a:pPr indent="-182519" lvl="1" marL="457200" marR="0" rtl="0" algn="l">
              <a:lnSpc>
                <a:spcPct val="100000"/>
              </a:lnSpc>
              <a:spcBef>
                <a:spcPts val="36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 </a:t>
            </a:r>
            <a:endParaRPr b="0" i="0" sz="1800" u="none" cap="none" strike="noStrike">
              <a:solidFill>
                <a:srgbClr val="292934"/>
              </a:solidFill>
              <a:latin typeface="Arial"/>
              <a:ea typeface="Arial"/>
              <a:cs typeface="Arial"/>
              <a:sym typeface="Arial"/>
            </a:endParaRPr>
          </a:p>
        </p:txBody>
      </p:sp>
      <p:sp>
        <p:nvSpPr>
          <p:cNvPr id="209" name="Google Shape;209;p3"/>
          <p:cNvSpPr/>
          <p:nvPr/>
        </p:nvSpPr>
        <p:spPr>
          <a:xfrm>
            <a:off x="1295280" y="5421240"/>
            <a:ext cx="7098840" cy="837720"/>
          </a:xfrm>
          <a:prstGeom prst="roundRect">
            <a:avLst>
              <a:gd fmla="val 16667" name="adj"/>
            </a:avLst>
          </a:prstGeom>
          <a:solidFill>
            <a:srgbClr val="BDC6C1"/>
          </a:solidFill>
          <a:ln cap="flat" cmpd="sng" w="3815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400" u="none" cap="none" strike="noStrike">
                <a:solidFill>
                  <a:srgbClr val="292934"/>
                </a:solidFill>
                <a:latin typeface="Arial"/>
                <a:ea typeface="Arial"/>
                <a:cs typeface="Arial"/>
                <a:sym typeface="Arial"/>
              </a:rPr>
              <a:t>How to dig out from under this crushing burden and avoid it in the future?</a:t>
            </a:r>
            <a:endParaRPr b="0" i="0" sz="2400" u="none" cap="none" strike="noStrike">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2000"/>
                                  </p:stCondLst>
                                  <p:childTnLst>
                                    <p:set>
                                      <p:cBhvr>
                                        <p:cTn dur="1" fill="hold">
                                          <p:stCondLst>
                                            <p:cond delay="0"/>
                                          </p:stCondLst>
                                        </p:cTn>
                                        <p:tgtEl>
                                          <p:spTgt spid="2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4"/>
          <p:cNvSpPr txBox="1"/>
          <p:nvPr/>
        </p:nvSpPr>
        <p:spPr>
          <a:xfrm>
            <a:off x="457200" y="533520"/>
            <a:ext cx="8229240" cy="990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4000" u="none" cap="none" strike="noStrike">
                <a:solidFill>
                  <a:srgbClr val="D2533C"/>
                </a:solidFill>
                <a:latin typeface="Arial"/>
                <a:ea typeface="Arial"/>
                <a:cs typeface="Arial"/>
                <a:sym typeface="Arial"/>
              </a:rPr>
              <a:t>RCCA elements</a:t>
            </a:r>
            <a:endParaRPr b="0" i="0" sz="4000" u="none" cap="none" strike="noStrike">
              <a:solidFill>
                <a:srgbClr val="292934"/>
              </a:solidFill>
              <a:latin typeface="Arial"/>
              <a:ea typeface="Arial"/>
              <a:cs typeface="Arial"/>
              <a:sym typeface="Arial"/>
            </a:endParaRPr>
          </a:p>
        </p:txBody>
      </p:sp>
      <p:sp>
        <p:nvSpPr>
          <p:cNvPr id="216" name="Google Shape;216;p4"/>
          <p:cNvSpPr txBox="1"/>
          <p:nvPr/>
        </p:nvSpPr>
        <p:spPr>
          <a:xfrm>
            <a:off x="457200" y="1600200"/>
            <a:ext cx="8229240" cy="4876560"/>
          </a:xfrm>
          <a:prstGeom prst="rect">
            <a:avLst/>
          </a:prstGeom>
          <a:noFill/>
          <a:ln>
            <a:noFill/>
          </a:ln>
        </p:spPr>
        <p:txBody>
          <a:bodyPr anchorCtr="0" anchor="t" bIns="45700" lIns="91425" spcFirstLastPara="1" rIns="91425" wrap="square" tIns="45700">
            <a:normAutofit/>
          </a:bodyPr>
          <a:lstStyle/>
          <a:p>
            <a:pPr indent="-342720" lvl="0" marL="343080" marR="0" rtl="0" algn="l">
              <a:lnSpc>
                <a:spcPct val="100000"/>
              </a:lnSpc>
              <a:spcBef>
                <a:spcPts val="0"/>
              </a:spcBef>
              <a:spcAft>
                <a:spcPts val="0"/>
              </a:spcAft>
              <a:buClr>
                <a:srgbClr val="292934"/>
              </a:buClr>
              <a:buSzPts val="1530"/>
              <a:buFont typeface="Arial"/>
              <a:buAutoNum type="arabicPeriod"/>
            </a:pPr>
            <a:r>
              <a:rPr b="0" i="0" lang="en-US" sz="1800" u="none" cap="none" strike="noStrike">
                <a:solidFill>
                  <a:srgbClr val="292934"/>
                </a:solidFill>
                <a:latin typeface="Arial"/>
                <a:ea typeface="Arial"/>
                <a:cs typeface="Arial"/>
                <a:sym typeface="Arial"/>
              </a:rPr>
              <a:t>Title &amp; RCCA #</a:t>
            </a:r>
            <a:endParaRPr b="0" i="0" sz="1800" u="none" cap="none" strike="noStrike">
              <a:solidFill>
                <a:srgbClr val="292934"/>
              </a:solidFill>
              <a:latin typeface="Arial"/>
              <a:ea typeface="Arial"/>
              <a:cs typeface="Arial"/>
              <a:sym typeface="Arial"/>
            </a:endParaRPr>
          </a:p>
          <a:p>
            <a:pPr indent="-342720" lvl="0" marL="343080" marR="0" rtl="0" algn="l">
              <a:lnSpc>
                <a:spcPct val="100000"/>
              </a:lnSpc>
              <a:spcBef>
                <a:spcPts val="360"/>
              </a:spcBef>
              <a:spcAft>
                <a:spcPts val="0"/>
              </a:spcAft>
              <a:buClr>
                <a:srgbClr val="292934"/>
              </a:buClr>
              <a:buSzPts val="1530"/>
              <a:buFont typeface="Arial"/>
              <a:buAutoNum type="arabicPeriod"/>
            </a:pPr>
            <a:r>
              <a:rPr b="0" i="0" lang="en-US" sz="1800" u="none" cap="none" strike="noStrike">
                <a:solidFill>
                  <a:srgbClr val="292934"/>
                </a:solidFill>
                <a:latin typeface="Arial"/>
                <a:ea typeface="Arial"/>
                <a:cs typeface="Arial"/>
                <a:sym typeface="Arial"/>
              </a:rPr>
              <a:t>Executive Summary</a:t>
            </a:r>
            <a:endParaRPr b="0" i="0" sz="1800" u="none" cap="none" strike="noStrike">
              <a:solidFill>
                <a:srgbClr val="292934"/>
              </a:solidFill>
              <a:latin typeface="Arial"/>
              <a:ea typeface="Arial"/>
              <a:cs typeface="Arial"/>
              <a:sym typeface="Arial"/>
            </a:endParaRPr>
          </a:p>
          <a:p>
            <a:pPr indent="-342720" lvl="0" marL="343080" marR="0" rtl="0" algn="l">
              <a:lnSpc>
                <a:spcPct val="100000"/>
              </a:lnSpc>
              <a:spcBef>
                <a:spcPts val="360"/>
              </a:spcBef>
              <a:spcAft>
                <a:spcPts val="0"/>
              </a:spcAft>
              <a:buClr>
                <a:srgbClr val="292934"/>
              </a:buClr>
              <a:buSzPts val="1530"/>
              <a:buFont typeface="Arial"/>
              <a:buAutoNum type="arabicPeriod"/>
            </a:pPr>
            <a:r>
              <a:rPr b="0" i="0" lang="en-US" sz="1800" u="none" cap="none" strike="noStrike">
                <a:solidFill>
                  <a:srgbClr val="292934"/>
                </a:solidFill>
                <a:latin typeface="Arial"/>
                <a:ea typeface="Arial"/>
                <a:cs typeface="Arial"/>
                <a:sym typeface="Arial"/>
              </a:rPr>
              <a:t>Containment</a:t>
            </a:r>
            <a:endParaRPr b="0" i="0" sz="1800" u="none" cap="none" strike="noStrike">
              <a:solidFill>
                <a:srgbClr val="292934"/>
              </a:solidFill>
              <a:latin typeface="Arial"/>
              <a:ea typeface="Arial"/>
              <a:cs typeface="Arial"/>
              <a:sym typeface="Arial"/>
            </a:endParaRPr>
          </a:p>
          <a:p>
            <a:pPr indent="-342720" lvl="0" marL="343080" marR="0" rtl="0" algn="l">
              <a:lnSpc>
                <a:spcPct val="100000"/>
              </a:lnSpc>
              <a:spcBef>
                <a:spcPts val="360"/>
              </a:spcBef>
              <a:spcAft>
                <a:spcPts val="0"/>
              </a:spcAft>
              <a:buClr>
                <a:srgbClr val="292934"/>
              </a:buClr>
              <a:buSzPts val="1530"/>
              <a:buFont typeface="Arial"/>
              <a:buAutoNum type="arabicPeriod"/>
            </a:pPr>
            <a:r>
              <a:rPr b="0" i="0" lang="en-US" sz="1800" u="none" cap="none" strike="noStrike">
                <a:solidFill>
                  <a:srgbClr val="292934"/>
                </a:solidFill>
                <a:latin typeface="Arial"/>
                <a:ea typeface="Arial"/>
                <a:cs typeface="Arial"/>
                <a:sym typeface="Arial"/>
              </a:rPr>
              <a:t>Root Cause</a:t>
            </a:r>
            <a:endParaRPr b="0" i="0" sz="1800" u="none" cap="none" strike="noStrike">
              <a:solidFill>
                <a:srgbClr val="292934"/>
              </a:solidFill>
              <a:latin typeface="Arial"/>
              <a:ea typeface="Arial"/>
              <a:cs typeface="Arial"/>
              <a:sym typeface="Arial"/>
            </a:endParaRPr>
          </a:p>
          <a:p>
            <a:pPr indent="-342720" lvl="0" marL="343080" marR="0" rtl="0" algn="l">
              <a:lnSpc>
                <a:spcPct val="100000"/>
              </a:lnSpc>
              <a:spcBef>
                <a:spcPts val="360"/>
              </a:spcBef>
              <a:spcAft>
                <a:spcPts val="0"/>
              </a:spcAft>
              <a:buClr>
                <a:srgbClr val="292934"/>
              </a:buClr>
              <a:buSzPts val="1530"/>
              <a:buFont typeface="Arial"/>
              <a:buAutoNum type="arabicPeriod"/>
            </a:pPr>
            <a:r>
              <a:rPr b="0" i="0" lang="en-US" sz="1800" u="none" cap="none" strike="noStrike">
                <a:solidFill>
                  <a:srgbClr val="292934"/>
                </a:solidFill>
                <a:latin typeface="Arial"/>
                <a:ea typeface="Arial"/>
                <a:cs typeface="Arial"/>
                <a:sym typeface="Arial"/>
              </a:rPr>
              <a:t>Corrective Action</a:t>
            </a:r>
            <a:endParaRPr b="0" i="0" sz="1800" u="none" cap="none" strike="noStrike">
              <a:solidFill>
                <a:srgbClr val="292934"/>
              </a:solidFill>
              <a:latin typeface="Arial"/>
              <a:ea typeface="Arial"/>
              <a:cs typeface="Arial"/>
              <a:sym typeface="Arial"/>
            </a:endParaRPr>
          </a:p>
          <a:p>
            <a:pPr indent="-342720" lvl="0" marL="343080" marR="0" rtl="0" algn="l">
              <a:lnSpc>
                <a:spcPct val="100000"/>
              </a:lnSpc>
              <a:spcBef>
                <a:spcPts val="360"/>
              </a:spcBef>
              <a:spcAft>
                <a:spcPts val="0"/>
              </a:spcAft>
              <a:buClr>
                <a:srgbClr val="292934"/>
              </a:buClr>
              <a:buSzPts val="1530"/>
              <a:buFont typeface="Arial"/>
              <a:buAutoNum type="arabicPeriod"/>
            </a:pPr>
            <a:r>
              <a:rPr b="0" i="0" lang="en-US" sz="1800" u="none" cap="none" strike="noStrike">
                <a:solidFill>
                  <a:srgbClr val="292934"/>
                </a:solidFill>
                <a:latin typeface="Arial"/>
                <a:ea typeface="Arial"/>
                <a:cs typeface="Arial"/>
                <a:sym typeface="Arial"/>
              </a:rPr>
              <a:t>Action List</a:t>
            </a:r>
            <a:endParaRPr b="0" i="0" sz="1800" u="none" cap="none" strike="noStrike">
              <a:solidFill>
                <a:srgbClr val="292934"/>
              </a:solidFill>
              <a:latin typeface="Arial"/>
              <a:ea typeface="Arial"/>
              <a:cs typeface="Arial"/>
              <a:sym typeface="Arial"/>
            </a:endParaRPr>
          </a:p>
          <a:p>
            <a:pPr indent="-342720" lvl="0" marL="343080" marR="0" rtl="0" algn="l">
              <a:lnSpc>
                <a:spcPct val="100000"/>
              </a:lnSpc>
              <a:spcBef>
                <a:spcPts val="360"/>
              </a:spcBef>
              <a:spcAft>
                <a:spcPts val="0"/>
              </a:spcAft>
              <a:buClr>
                <a:srgbClr val="292934"/>
              </a:buClr>
              <a:buSzPts val="1530"/>
              <a:buFont typeface="Arial"/>
              <a:buAutoNum type="arabicPeriod"/>
            </a:pPr>
            <a:r>
              <a:rPr b="0" i="0" lang="en-US" sz="1800" u="none" cap="none" strike="noStrike">
                <a:solidFill>
                  <a:srgbClr val="292934"/>
                </a:solidFill>
                <a:latin typeface="Arial"/>
                <a:ea typeface="Arial"/>
                <a:cs typeface="Arial"/>
                <a:sym typeface="Arial"/>
              </a:rPr>
              <a:t>Signoff</a:t>
            </a:r>
            <a:endParaRPr b="0" i="0" sz="1800" u="none" cap="none" strike="noStrike">
              <a:solidFill>
                <a:srgbClr val="292934"/>
              </a:solidFill>
              <a:latin typeface="Arial"/>
              <a:ea typeface="Arial"/>
              <a:cs typeface="Arial"/>
              <a:sym typeface="Arial"/>
            </a:endParaRPr>
          </a:p>
          <a:p>
            <a:pPr indent="0" lvl="0" marL="0" marR="0" rtl="0" algn="l">
              <a:lnSpc>
                <a:spcPct val="100000"/>
              </a:lnSpc>
              <a:spcBef>
                <a:spcPts val="360"/>
              </a:spcBef>
              <a:spcAft>
                <a:spcPts val="0"/>
              </a:spcAft>
              <a:buNone/>
            </a:pPr>
            <a:r>
              <a:t/>
            </a:r>
            <a:endParaRPr b="0" i="0" sz="1800" u="none" cap="none" strike="noStrike">
              <a:solidFill>
                <a:srgbClr val="292934"/>
              </a:solidFill>
              <a:latin typeface="Arial"/>
              <a:ea typeface="Arial"/>
              <a:cs typeface="Arial"/>
              <a:sym typeface="Arial"/>
            </a:endParaRPr>
          </a:p>
        </p:txBody>
      </p:sp>
      <p:sp>
        <p:nvSpPr>
          <p:cNvPr id="217" name="Google Shape;217;p4"/>
          <p:cNvSpPr/>
          <p:nvPr/>
        </p:nvSpPr>
        <p:spPr>
          <a:xfrm>
            <a:off x="1295280" y="5002200"/>
            <a:ext cx="7098840" cy="837720"/>
          </a:xfrm>
          <a:prstGeom prst="roundRect">
            <a:avLst>
              <a:gd fmla="val 16667" name="adj"/>
            </a:avLst>
          </a:prstGeom>
          <a:solidFill>
            <a:srgbClr val="BDC6C1"/>
          </a:solidFill>
          <a:ln cap="flat" cmpd="sng" w="3815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400" u="none" cap="none" strike="noStrike">
                <a:solidFill>
                  <a:srgbClr val="292934"/>
                </a:solidFill>
                <a:latin typeface="Arial"/>
                <a:ea typeface="Arial"/>
                <a:cs typeface="Arial"/>
                <a:sym typeface="Arial"/>
              </a:rPr>
              <a:t>7 elements to this RCCA template—</a:t>
            </a:r>
            <a:endParaRPr b="0" i="0" sz="2400" u="none" cap="none" strike="noStrike">
              <a:latin typeface="Arial"/>
              <a:ea typeface="Arial"/>
              <a:cs typeface="Arial"/>
              <a:sym typeface="Arial"/>
            </a:endParaRPr>
          </a:p>
          <a:p>
            <a:pPr indent="0" lvl="0" marL="0" marR="0" rtl="0" algn="ctr">
              <a:lnSpc>
                <a:spcPct val="100000"/>
              </a:lnSpc>
              <a:spcBef>
                <a:spcPts val="0"/>
              </a:spcBef>
              <a:spcAft>
                <a:spcPts val="0"/>
              </a:spcAft>
              <a:buNone/>
            </a:pPr>
            <a:r>
              <a:rPr b="1" i="0" lang="en-US" sz="2400" u="none" cap="none" strike="noStrike">
                <a:solidFill>
                  <a:srgbClr val="292934"/>
                </a:solidFill>
                <a:latin typeface="Arial"/>
                <a:ea typeface="Arial"/>
                <a:cs typeface="Arial"/>
                <a:sym typeface="Arial"/>
              </a:rPr>
              <a:t>all critical to the effectiveness of the process</a:t>
            </a:r>
            <a:endParaRPr b="0" i="0" sz="2400" u="none" cap="none" strike="noStrike">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5"/>
          <p:cNvSpPr txBox="1"/>
          <p:nvPr/>
        </p:nvSpPr>
        <p:spPr>
          <a:xfrm>
            <a:off x="685800" y="1463040"/>
            <a:ext cx="7772040" cy="146952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r>
              <a:rPr b="0" i="0" lang="en-US" sz="5400" u="none" cap="none" strike="noStrike">
                <a:solidFill>
                  <a:srgbClr val="D2533C"/>
                </a:solidFill>
                <a:latin typeface="Arial"/>
                <a:ea typeface="Arial"/>
                <a:cs typeface="Arial"/>
                <a:sym typeface="Arial"/>
              </a:rPr>
              <a:t>RCCA #</a:t>
            </a:r>
            <a:endParaRPr b="0" i="0" sz="5400" u="none" cap="none" strike="noStrike">
              <a:solidFill>
                <a:srgbClr val="292934"/>
              </a:solidFill>
              <a:latin typeface="Arial"/>
              <a:ea typeface="Arial"/>
              <a:cs typeface="Arial"/>
              <a:sym typeface="Arial"/>
            </a:endParaRPr>
          </a:p>
        </p:txBody>
      </p:sp>
      <p:sp>
        <p:nvSpPr>
          <p:cNvPr id="224" name="Google Shape;224;p5"/>
          <p:cNvSpPr txBox="1"/>
          <p:nvPr/>
        </p:nvSpPr>
        <p:spPr>
          <a:xfrm>
            <a:off x="978480" y="3675960"/>
            <a:ext cx="7186680" cy="175212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None/>
            </a:pPr>
            <a:r>
              <a:rPr b="0" i="0" lang="en-US" sz="2400" u="none" cap="none" strike="noStrike">
                <a:solidFill>
                  <a:srgbClr val="57576E"/>
                </a:solidFill>
                <a:latin typeface="Arial"/>
                <a:ea typeface="Arial"/>
                <a:cs typeface="Arial"/>
                <a:sym typeface="Arial"/>
              </a:rPr>
              <a:t>Title: </a:t>
            </a:r>
            <a:endParaRPr b="0" i="0" sz="2400" u="none" cap="none" strike="noStrike">
              <a:latin typeface="Arial"/>
              <a:ea typeface="Arial"/>
              <a:cs typeface="Arial"/>
              <a:sym typeface="Arial"/>
            </a:endParaRPr>
          </a:p>
          <a:p>
            <a:pPr indent="0" lvl="0" marL="0" marR="0" rtl="0" algn="l">
              <a:lnSpc>
                <a:spcPct val="100000"/>
              </a:lnSpc>
              <a:spcBef>
                <a:spcPts val="479"/>
              </a:spcBef>
              <a:spcAft>
                <a:spcPts val="0"/>
              </a:spcAft>
              <a:buNone/>
            </a:pPr>
            <a:r>
              <a:rPr b="0" i="0" lang="en-US" sz="2400" u="none" cap="none" strike="noStrike">
                <a:solidFill>
                  <a:srgbClr val="57576E"/>
                </a:solidFill>
                <a:latin typeface="Arial"/>
                <a:ea typeface="Arial"/>
                <a:cs typeface="Arial"/>
                <a:sym typeface="Arial"/>
              </a:rPr>
              <a:t>Date: </a:t>
            </a:r>
            <a:endParaRPr b="0" i="0" sz="2400" u="none" cap="none" strike="noStrike">
              <a:latin typeface="Arial"/>
              <a:ea typeface="Arial"/>
              <a:cs typeface="Arial"/>
              <a:sym typeface="Arial"/>
            </a:endParaRPr>
          </a:p>
          <a:p>
            <a:pPr indent="0" lvl="0" marL="0" marR="0" rtl="0" algn="l">
              <a:lnSpc>
                <a:spcPct val="100000"/>
              </a:lnSpc>
              <a:spcBef>
                <a:spcPts val="479"/>
              </a:spcBef>
              <a:spcAft>
                <a:spcPts val="0"/>
              </a:spcAft>
              <a:buNone/>
            </a:pPr>
            <a:r>
              <a:rPr b="0" i="0" lang="en-US" sz="2400" u="none" cap="none" strike="noStrike">
                <a:solidFill>
                  <a:srgbClr val="57576E"/>
                </a:solidFill>
                <a:latin typeface="Arial"/>
                <a:ea typeface="Arial"/>
                <a:cs typeface="Arial"/>
                <a:sym typeface="Arial"/>
              </a:rPr>
              <a:t>Owner:</a:t>
            </a:r>
            <a:endParaRPr b="0" i="0" sz="2400" u="none" cap="none" strike="noStrike">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6"/>
          <p:cNvSpPr txBox="1"/>
          <p:nvPr/>
        </p:nvSpPr>
        <p:spPr>
          <a:xfrm>
            <a:off x="457200" y="533520"/>
            <a:ext cx="8229240" cy="990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4000" u="none" cap="none" strike="noStrike">
                <a:solidFill>
                  <a:srgbClr val="D2533C"/>
                </a:solidFill>
                <a:latin typeface="Arial"/>
                <a:ea typeface="Arial"/>
                <a:cs typeface="Arial"/>
                <a:sym typeface="Arial"/>
              </a:rPr>
              <a:t>Executive Summary</a:t>
            </a:r>
            <a:endParaRPr b="0" i="0" sz="4000" u="none" cap="none" strike="noStrike">
              <a:solidFill>
                <a:srgbClr val="292934"/>
              </a:solidFill>
              <a:latin typeface="Arial"/>
              <a:ea typeface="Arial"/>
              <a:cs typeface="Arial"/>
              <a:sym typeface="Arial"/>
            </a:endParaRPr>
          </a:p>
        </p:txBody>
      </p:sp>
      <p:sp>
        <p:nvSpPr>
          <p:cNvPr id="231" name="Google Shape;231;p6"/>
          <p:cNvSpPr txBox="1"/>
          <p:nvPr/>
        </p:nvSpPr>
        <p:spPr>
          <a:xfrm>
            <a:off x="457200" y="1600200"/>
            <a:ext cx="8508600" cy="4876560"/>
          </a:xfrm>
          <a:prstGeom prst="rect">
            <a:avLst/>
          </a:prstGeom>
          <a:noFill/>
          <a:ln>
            <a:noFill/>
          </a:ln>
        </p:spPr>
        <p:txBody>
          <a:bodyPr anchorCtr="0" anchor="t" bIns="45700" lIns="91425" spcFirstLastPara="1" rIns="91425" wrap="square" tIns="45700">
            <a:normAutofit/>
          </a:bodyPr>
          <a:lstStyle/>
          <a:p>
            <a:pPr indent="-182520" lvl="0" marL="182880" marR="0" rtl="0" algn="l">
              <a:lnSpc>
                <a:spcPct val="100000"/>
              </a:lnSpc>
              <a:spcBef>
                <a:spcPts val="0"/>
              </a:spcBef>
              <a:spcAft>
                <a:spcPts val="0"/>
              </a:spcAft>
              <a:buClr>
                <a:srgbClr val="292934"/>
              </a:buClr>
              <a:buSzPts val="1700"/>
              <a:buFont typeface="Arial"/>
              <a:buChar char="•"/>
            </a:pPr>
            <a:r>
              <a:rPr b="0" i="0" lang="en-US" sz="2000" u="none" cap="none" strike="noStrike">
                <a:solidFill>
                  <a:srgbClr val="292934"/>
                </a:solidFill>
                <a:latin typeface="Arial"/>
                <a:ea typeface="Arial"/>
                <a:cs typeface="Arial"/>
                <a:sym typeface="Arial"/>
              </a:rPr>
              <a:t>Problem Statement</a:t>
            </a:r>
            <a:endParaRPr b="0" i="0" sz="2000" u="none" cap="none" strike="noStrike">
              <a:solidFill>
                <a:srgbClr val="292934"/>
              </a:solidFill>
              <a:latin typeface="Arial"/>
              <a:ea typeface="Arial"/>
              <a:cs typeface="Arial"/>
              <a:sym typeface="Arial"/>
            </a:endParaRPr>
          </a:p>
          <a:p>
            <a:pPr indent="0" lvl="0" marL="0" marR="0" rtl="0" algn="l">
              <a:lnSpc>
                <a:spcPct val="100000"/>
              </a:lnSpc>
              <a:spcBef>
                <a:spcPts val="400"/>
              </a:spcBef>
              <a:spcAft>
                <a:spcPts val="0"/>
              </a:spcAft>
              <a:buNone/>
            </a:pPr>
            <a:r>
              <a:t/>
            </a:r>
            <a:endParaRPr b="0" i="0" sz="2000" u="none" cap="none" strike="noStrike">
              <a:solidFill>
                <a:srgbClr val="292934"/>
              </a:solidFill>
              <a:latin typeface="Arial"/>
              <a:ea typeface="Arial"/>
              <a:cs typeface="Arial"/>
              <a:sym typeface="Arial"/>
            </a:endParaRPr>
          </a:p>
          <a:p>
            <a:pPr indent="0" lvl="0" marL="0" marR="0" rtl="0" algn="l">
              <a:lnSpc>
                <a:spcPct val="100000"/>
              </a:lnSpc>
              <a:spcBef>
                <a:spcPts val="400"/>
              </a:spcBef>
              <a:spcAft>
                <a:spcPts val="0"/>
              </a:spcAft>
              <a:buNone/>
            </a:pPr>
            <a:r>
              <a:t/>
            </a:r>
            <a:endParaRPr b="0" i="0" sz="2000" u="none" cap="none" strike="noStrike">
              <a:solidFill>
                <a:srgbClr val="292934"/>
              </a:solidFill>
              <a:latin typeface="Arial"/>
              <a:ea typeface="Arial"/>
              <a:cs typeface="Arial"/>
              <a:sym typeface="Arial"/>
            </a:endParaRPr>
          </a:p>
          <a:p>
            <a:pPr indent="-182520" lvl="0" marL="182880" marR="0" rtl="0" algn="l">
              <a:lnSpc>
                <a:spcPct val="100000"/>
              </a:lnSpc>
              <a:spcBef>
                <a:spcPts val="400"/>
              </a:spcBef>
              <a:spcAft>
                <a:spcPts val="0"/>
              </a:spcAft>
              <a:buClr>
                <a:srgbClr val="292934"/>
              </a:buClr>
              <a:buSzPts val="1700"/>
              <a:buFont typeface="Arial"/>
              <a:buChar char="•"/>
            </a:pPr>
            <a:r>
              <a:rPr b="0" i="0" lang="en-US" sz="2000" u="none" cap="none" strike="noStrike">
                <a:solidFill>
                  <a:srgbClr val="292934"/>
                </a:solidFill>
                <a:latin typeface="Arial"/>
                <a:ea typeface="Arial"/>
                <a:cs typeface="Arial"/>
                <a:sym typeface="Arial"/>
              </a:rPr>
              <a:t>What was the impact and why do we care about it?</a:t>
            </a:r>
            <a:endParaRPr b="0" i="0" sz="2000" u="none" cap="none" strike="noStrike">
              <a:solidFill>
                <a:srgbClr val="292934"/>
              </a:solidFill>
              <a:latin typeface="Arial"/>
              <a:ea typeface="Arial"/>
              <a:cs typeface="Arial"/>
              <a:sym typeface="Arial"/>
            </a:endParaRPr>
          </a:p>
          <a:p>
            <a:pPr indent="0" lvl="0" marL="0" marR="0" rtl="0" algn="l">
              <a:lnSpc>
                <a:spcPct val="100000"/>
              </a:lnSpc>
              <a:spcBef>
                <a:spcPts val="400"/>
              </a:spcBef>
              <a:spcAft>
                <a:spcPts val="0"/>
              </a:spcAft>
              <a:buNone/>
            </a:pPr>
            <a:r>
              <a:t/>
            </a:r>
            <a:endParaRPr b="0" i="0" sz="2000" u="none" cap="none" strike="noStrike">
              <a:solidFill>
                <a:srgbClr val="292934"/>
              </a:solidFill>
              <a:latin typeface="Arial"/>
              <a:ea typeface="Arial"/>
              <a:cs typeface="Arial"/>
              <a:sym typeface="Arial"/>
            </a:endParaRPr>
          </a:p>
          <a:p>
            <a:pPr indent="0" lvl="0" marL="0" marR="0" rtl="0" algn="l">
              <a:lnSpc>
                <a:spcPct val="100000"/>
              </a:lnSpc>
              <a:spcBef>
                <a:spcPts val="400"/>
              </a:spcBef>
              <a:spcAft>
                <a:spcPts val="0"/>
              </a:spcAft>
              <a:buNone/>
            </a:pPr>
            <a:r>
              <a:t/>
            </a:r>
            <a:endParaRPr b="0" i="0" sz="2000" u="none" cap="none" strike="noStrike">
              <a:solidFill>
                <a:srgbClr val="292934"/>
              </a:solidFill>
              <a:latin typeface="Arial"/>
              <a:ea typeface="Arial"/>
              <a:cs typeface="Arial"/>
              <a:sym typeface="Arial"/>
            </a:endParaRPr>
          </a:p>
          <a:p>
            <a:pPr indent="-182520" lvl="0" marL="182880" marR="0" rtl="0" algn="l">
              <a:lnSpc>
                <a:spcPct val="100000"/>
              </a:lnSpc>
              <a:spcBef>
                <a:spcPts val="400"/>
              </a:spcBef>
              <a:spcAft>
                <a:spcPts val="0"/>
              </a:spcAft>
              <a:buClr>
                <a:srgbClr val="292934"/>
              </a:buClr>
              <a:buSzPts val="1700"/>
              <a:buFont typeface="Arial"/>
              <a:buChar char="•"/>
            </a:pPr>
            <a:r>
              <a:rPr b="0" i="0" lang="en-US" sz="2000" u="none" cap="none" strike="noStrike">
                <a:solidFill>
                  <a:srgbClr val="292934"/>
                </a:solidFill>
                <a:latin typeface="Arial"/>
                <a:ea typeface="Arial"/>
                <a:cs typeface="Arial"/>
                <a:sym typeface="Arial"/>
              </a:rPr>
              <a:t> </a:t>
            </a:r>
            <a:endParaRPr b="0" i="0" sz="2000" u="none" cap="none" strike="noStrike">
              <a:solidFill>
                <a:srgbClr val="292934"/>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7"/>
          <p:cNvSpPr txBox="1"/>
          <p:nvPr/>
        </p:nvSpPr>
        <p:spPr>
          <a:xfrm>
            <a:off x="457200" y="533520"/>
            <a:ext cx="8229240" cy="990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4000" u="none" cap="none" strike="noStrike">
                <a:solidFill>
                  <a:srgbClr val="D2533C"/>
                </a:solidFill>
                <a:latin typeface="Arial"/>
                <a:ea typeface="Arial"/>
                <a:cs typeface="Arial"/>
                <a:sym typeface="Arial"/>
              </a:rPr>
              <a:t>Containment</a:t>
            </a:r>
            <a:endParaRPr b="0" i="0" sz="4000" u="none" cap="none" strike="noStrike">
              <a:solidFill>
                <a:srgbClr val="292934"/>
              </a:solidFill>
              <a:latin typeface="Arial"/>
              <a:ea typeface="Arial"/>
              <a:cs typeface="Arial"/>
              <a:sym typeface="Arial"/>
            </a:endParaRPr>
          </a:p>
        </p:txBody>
      </p:sp>
      <p:sp>
        <p:nvSpPr>
          <p:cNvPr id="238" name="Google Shape;238;p7"/>
          <p:cNvSpPr txBox="1"/>
          <p:nvPr/>
        </p:nvSpPr>
        <p:spPr>
          <a:xfrm>
            <a:off x="457200" y="1600200"/>
            <a:ext cx="8229240" cy="4876560"/>
          </a:xfrm>
          <a:prstGeom prst="rect">
            <a:avLst/>
          </a:prstGeom>
          <a:noFill/>
          <a:ln>
            <a:noFill/>
          </a:ln>
        </p:spPr>
        <p:txBody>
          <a:bodyPr anchorCtr="0" anchor="t" bIns="45700" lIns="91425" spcFirstLastPara="1" rIns="91425" wrap="square" tIns="45700">
            <a:normAutofit/>
          </a:bodyPr>
          <a:lstStyle/>
          <a:p>
            <a:pPr indent="-182520" lvl="0" marL="182880" marR="0" rtl="0" algn="l">
              <a:lnSpc>
                <a:spcPct val="100000"/>
              </a:lnSpc>
              <a:spcBef>
                <a:spcPts val="0"/>
              </a:spcBef>
              <a:spcAft>
                <a:spcPts val="0"/>
              </a:spcAft>
              <a:buClr>
                <a:srgbClr val="93A299"/>
              </a:buClr>
              <a:buSzPts val="1700"/>
              <a:buFont typeface="Arial"/>
              <a:buChar char="•"/>
            </a:pPr>
            <a:r>
              <a:rPr b="0" i="0" lang="en-US" sz="2000" u="none" cap="none" strike="noStrike">
                <a:solidFill>
                  <a:srgbClr val="292934"/>
                </a:solidFill>
                <a:latin typeface="Arial"/>
                <a:ea typeface="Arial"/>
                <a:cs typeface="Arial"/>
                <a:sym typeface="Arial"/>
              </a:rPr>
              <a:t>What was the Containment?</a:t>
            </a:r>
            <a:endParaRPr b="0" i="0" sz="2000" u="none" cap="none" strike="noStrike">
              <a:solidFill>
                <a:srgbClr val="292934"/>
              </a:solidFill>
              <a:latin typeface="Arial"/>
              <a:ea typeface="Arial"/>
              <a:cs typeface="Arial"/>
              <a:sym typeface="Arial"/>
            </a:endParaRPr>
          </a:p>
          <a:p>
            <a:pPr indent="0" lvl="0" marL="0" marR="0" rtl="0" algn="l">
              <a:lnSpc>
                <a:spcPct val="100000"/>
              </a:lnSpc>
              <a:spcBef>
                <a:spcPts val="400"/>
              </a:spcBef>
              <a:spcAft>
                <a:spcPts val="0"/>
              </a:spcAft>
              <a:buNone/>
            </a:pPr>
            <a:r>
              <a:t/>
            </a:r>
            <a:endParaRPr b="0" i="0" sz="2000" u="none" cap="none" strike="noStrike">
              <a:solidFill>
                <a:srgbClr val="292934"/>
              </a:solidFill>
              <a:latin typeface="Arial"/>
              <a:ea typeface="Arial"/>
              <a:cs typeface="Arial"/>
              <a:sym typeface="Arial"/>
            </a:endParaRPr>
          </a:p>
          <a:p>
            <a:pPr indent="0" lvl="0" marL="0" marR="0" rtl="0" algn="l">
              <a:lnSpc>
                <a:spcPct val="100000"/>
              </a:lnSpc>
              <a:spcBef>
                <a:spcPts val="400"/>
              </a:spcBef>
              <a:spcAft>
                <a:spcPts val="0"/>
              </a:spcAft>
              <a:buNone/>
            </a:pPr>
            <a:r>
              <a:t/>
            </a:r>
            <a:endParaRPr b="0" i="0" sz="2000" u="none" cap="none" strike="noStrike">
              <a:solidFill>
                <a:srgbClr val="292934"/>
              </a:solidFill>
              <a:latin typeface="Arial"/>
              <a:ea typeface="Arial"/>
              <a:cs typeface="Arial"/>
              <a:sym typeface="Arial"/>
            </a:endParaRPr>
          </a:p>
          <a:p>
            <a:pPr indent="-182520" lvl="0" marL="182880" marR="0" rtl="0" algn="l">
              <a:lnSpc>
                <a:spcPct val="100000"/>
              </a:lnSpc>
              <a:spcBef>
                <a:spcPts val="400"/>
              </a:spcBef>
              <a:spcAft>
                <a:spcPts val="0"/>
              </a:spcAft>
              <a:buClr>
                <a:srgbClr val="93A299"/>
              </a:buClr>
              <a:buSzPts val="1700"/>
              <a:buFont typeface="Arial"/>
              <a:buChar char="•"/>
            </a:pPr>
            <a:r>
              <a:rPr b="0" i="0" lang="en-US" sz="2000" u="none" cap="none" strike="noStrike">
                <a:solidFill>
                  <a:srgbClr val="292934"/>
                </a:solidFill>
                <a:latin typeface="Arial"/>
                <a:ea typeface="Arial"/>
                <a:cs typeface="Arial"/>
                <a:sym typeface="Arial"/>
              </a:rPr>
              <a:t>What are the risks associated with the Containment?</a:t>
            </a:r>
            <a:endParaRPr b="0" i="0" sz="2000" u="none" cap="none" strike="noStrike">
              <a:solidFill>
                <a:srgbClr val="292934"/>
              </a:solidFill>
              <a:latin typeface="Arial"/>
              <a:ea typeface="Arial"/>
              <a:cs typeface="Arial"/>
              <a:sym typeface="Arial"/>
            </a:endParaRPr>
          </a:p>
          <a:p>
            <a:pPr indent="0" lvl="0" marL="0" marR="0" rtl="0" algn="l">
              <a:lnSpc>
                <a:spcPct val="100000"/>
              </a:lnSpc>
              <a:spcBef>
                <a:spcPts val="400"/>
              </a:spcBef>
              <a:spcAft>
                <a:spcPts val="0"/>
              </a:spcAft>
              <a:buNone/>
            </a:pPr>
            <a:r>
              <a:t/>
            </a:r>
            <a:endParaRPr b="0" i="0" sz="2000" u="none" cap="none" strike="noStrike">
              <a:solidFill>
                <a:srgbClr val="292934"/>
              </a:solidFill>
              <a:latin typeface="Arial"/>
              <a:ea typeface="Arial"/>
              <a:cs typeface="Arial"/>
              <a:sym typeface="Arial"/>
            </a:endParaRPr>
          </a:p>
          <a:p>
            <a:pPr indent="0" lvl="0" marL="0" marR="0" rtl="0" algn="l">
              <a:lnSpc>
                <a:spcPct val="100000"/>
              </a:lnSpc>
              <a:spcBef>
                <a:spcPts val="400"/>
              </a:spcBef>
              <a:spcAft>
                <a:spcPts val="0"/>
              </a:spcAft>
              <a:buNone/>
            </a:pPr>
            <a:r>
              <a:t/>
            </a:r>
            <a:endParaRPr b="0" i="0" sz="2000" u="none" cap="none" strike="noStrike">
              <a:solidFill>
                <a:srgbClr val="292934"/>
              </a:solidFill>
              <a:latin typeface="Arial"/>
              <a:ea typeface="Arial"/>
              <a:cs typeface="Arial"/>
              <a:sym typeface="Arial"/>
            </a:endParaRPr>
          </a:p>
          <a:p>
            <a:pPr indent="-182520" lvl="0" marL="182880" marR="0" rtl="0" algn="l">
              <a:lnSpc>
                <a:spcPct val="100000"/>
              </a:lnSpc>
              <a:spcBef>
                <a:spcPts val="400"/>
              </a:spcBef>
              <a:spcAft>
                <a:spcPts val="0"/>
              </a:spcAft>
              <a:buClr>
                <a:srgbClr val="93A299"/>
              </a:buClr>
              <a:buSzPts val="1700"/>
              <a:buFont typeface="Arial"/>
              <a:buChar char="•"/>
            </a:pPr>
            <a:r>
              <a:rPr b="0" i="0" lang="en-US" sz="2000" u="none" cap="none" strike="noStrike">
                <a:solidFill>
                  <a:srgbClr val="292934"/>
                </a:solidFill>
                <a:latin typeface="Arial"/>
                <a:ea typeface="Arial"/>
                <a:cs typeface="Arial"/>
                <a:sym typeface="Arial"/>
              </a:rPr>
              <a:t>How do we monitor the situation before implementation of the Corrective Action?</a:t>
            </a:r>
            <a:endParaRPr b="0" i="0" sz="2000" u="none" cap="none" strike="noStrike">
              <a:solidFill>
                <a:srgbClr val="292934"/>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8"/>
          <p:cNvSpPr txBox="1"/>
          <p:nvPr/>
        </p:nvSpPr>
        <p:spPr>
          <a:xfrm>
            <a:off x="457200" y="533520"/>
            <a:ext cx="8229240" cy="990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4000" u="none" cap="none" strike="noStrike">
                <a:solidFill>
                  <a:srgbClr val="D2533C"/>
                </a:solidFill>
                <a:latin typeface="Arial"/>
                <a:ea typeface="Arial"/>
                <a:cs typeface="Arial"/>
                <a:sym typeface="Arial"/>
              </a:rPr>
              <a:t>Root Cause</a:t>
            </a:r>
            <a:endParaRPr b="0" i="0" sz="4000" u="none" cap="none" strike="noStrike">
              <a:solidFill>
                <a:srgbClr val="292934"/>
              </a:solidFill>
              <a:latin typeface="Arial"/>
              <a:ea typeface="Arial"/>
              <a:cs typeface="Arial"/>
              <a:sym typeface="Arial"/>
            </a:endParaRPr>
          </a:p>
        </p:txBody>
      </p:sp>
      <p:sp>
        <p:nvSpPr>
          <p:cNvPr id="245" name="Google Shape;245;p8"/>
          <p:cNvSpPr txBox="1"/>
          <p:nvPr/>
        </p:nvSpPr>
        <p:spPr>
          <a:xfrm>
            <a:off x="457200" y="1600200"/>
            <a:ext cx="8229240" cy="4876560"/>
          </a:xfrm>
          <a:prstGeom prst="rect">
            <a:avLst/>
          </a:prstGeom>
          <a:noFill/>
          <a:ln>
            <a:noFill/>
          </a:ln>
        </p:spPr>
        <p:txBody>
          <a:bodyPr anchorCtr="0" anchor="t" bIns="45700" lIns="91425" spcFirstLastPara="1" rIns="91425" wrap="square" tIns="45700">
            <a:noAutofit/>
          </a:bodyPr>
          <a:lstStyle/>
          <a:p>
            <a:pPr indent="-182520" lvl="0" marL="182880" marR="0" rtl="0" algn="l">
              <a:lnSpc>
                <a:spcPct val="100000"/>
              </a:lnSpc>
              <a:spcBef>
                <a:spcPts val="0"/>
              </a:spcBef>
              <a:spcAft>
                <a:spcPts val="0"/>
              </a:spcAft>
              <a:buClr>
                <a:srgbClr val="93A299"/>
              </a:buClr>
              <a:buSzPts val="2040"/>
              <a:buFont typeface="Arial"/>
              <a:buChar char="•"/>
            </a:pPr>
            <a:r>
              <a:rPr b="0" i="0" lang="en-US" sz="2400" u="none" cap="none" strike="noStrike">
                <a:solidFill>
                  <a:srgbClr val="292934"/>
                </a:solidFill>
                <a:latin typeface="Arial"/>
                <a:ea typeface="Arial"/>
                <a:cs typeface="Arial"/>
                <a:sym typeface="Arial"/>
              </a:rPr>
              <a:t>What was the Root Cause?</a:t>
            </a:r>
            <a:endParaRPr b="0" i="0" sz="2400" u="none" cap="none" strike="noStrike">
              <a:solidFill>
                <a:srgbClr val="292934"/>
              </a:solidFill>
              <a:latin typeface="Arial"/>
              <a:ea typeface="Arial"/>
              <a:cs typeface="Arial"/>
              <a:sym typeface="Arial"/>
            </a:endParaRPr>
          </a:p>
          <a:p>
            <a:pPr indent="0" lvl="0" marL="0" marR="0" rtl="0" algn="l">
              <a:lnSpc>
                <a:spcPct val="100000"/>
              </a:lnSpc>
              <a:spcBef>
                <a:spcPts val="479"/>
              </a:spcBef>
              <a:spcAft>
                <a:spcPts val="0"/>
              </a:spcAft>
              <a:buNone/>
            </a:pPr>
            <a:r>
              <a:t/>
            </a:r>
            <a:endParaRPr b="0" i="0" sz="2400" u="none" cap="none" strike="noStrike">
              <a:solidFill>
                <a:srgbClr val="292934"/>
              </a:solidFill>
              <a:latin typeface="Arial"/>
              <a:ea typeface="Arial"/>
              <a:cs typeface="Arial"/>
              <a:sym typeface="Arial"/>
            </a:endParaRPr>
          </a:p>
          <a:p>
            <a:pPr indent="0" lvl="0" marL="0" marR="0" rtl="0" algn="l">
              <a:lnSpc>
                <a:spcPct val="100000"/>
              </a:lnSpc>
              <a:spcBef>
                <a:spcPts val="479"/>
              </a:spcBef>
              <a:spcAft>
                <a:spcPts val="0"/>
              </a:spcAft>
              <a:buNone/>
            </a:pPr>
            <a:r>
              <a:t/>
            </a:r>
            <a:endParaRPr b="0" i="0" sz="2400" u="none" cap="none" strike="noStrike">
              <a:solidFill>
                <a:srgbClr val="292934"/>
              </a:solidFill>
              <a:latin typeface="Arial"/>
              <a:ea typeface="Arial"/>
              <a:cs typeface="Arial"/>
              <a:sym typeface="Arial"/>
            </a:endParaRPr>
          </a:p>
          <a:p>
            <a:pPr indent="-182520" lvl="0" marL="182880" marR="0" rtl="0" algn="l">
              <a:lnSpc>
                <a:spcPct val="100000"/>
              </a:lnSpc>
              <a:spcBef>
                <a:spcPts val="479"/>
              </a:spcBef>
              <a:spcAft>
                <a:spcPts val="0"/>
              </a:spcAft>
              <a:buClr>
                <a:srgbClr val="93A299"/>
              </a:buClr>
              <a:buSzPts val="2040"/>
              <a:buFont typeface="Arial"/>
              <a:buChar char="•"/>
            </a:pPr>
            <a:r>
              <a:rPr b="0" i="0" lang="en-US" sz="2400" u="none" cap="none" strike="noStrike">
                <a:solidFill>
                  <a:srgbClr val="292934"/>
                </a:solidFill>
                <a:latin typeface="Arial"/>
                <a:ea typeface="Arial"/>
                <a:cs typeface="Arial"/>
                <a:sym typeface="Arial"/>
              </a:rPr>
              <a:t>Why should we believe it was the Root Cause?</a:t>
            </a:r>
            <a:endParaRPr b="0" i="0" sz="2400" u="none" cap="none" strike="noStrike">
              <a:solidFill>
                <a:srgbClr val="292934"/>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9"/>
          <p:cNvSpPr txBox="1"/>
          <p:nvPr/>
        </p:nvSpPr>
        <p:spPr>
          <a:xfrm>
            <a:off x="457200" y="533520"/>
            <a:ext cx="8229240" cy="990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4000" u="none" cap="none" strike="noStrike">
                <a:solidFill>
                  <a:srgbClr val="D2533C"/>
                </a:solidFill>
                <a:latin typeface="Arial"/>
                <a:ea typeface="Arial"/>
                <a:cs typeface="Arial"/>
                <a:sym typeface="Arial"/>
              </a:rPr>
              <a:t>Corrective Action</a:t>
            </a:r>
            <a:endParaRPr b="0" i="0" sz="4000" u="none" cap="none" strike="noStrike">
              <a:solidFill>
                <a:srgbClr val="292934"/>
              </a:solidFill>
              <a:latin typeface="Arial"/>
              <a:ea typeface="Arial"/>
              <a:cs typeface="Arial"/>
              <a:sym typeface="Arial"/>
            </a:endParaRPr>
          </a:p>
        </p:txBody>
      </p:sp>
      <p:sp>
        <p:nvSpPr>
          <p:cNvPr id="252" name="Google Shape;252;p9"/>
          <p:cNvSpPr txBox="1"/>
          <p:nvPr/>
        </p:nvSpPr>
        <p:spPr>
          <a:xfrm>
            <a:off x="457200" y="1600200"/>
            <a:ext cx="8229240" cy="4876560"/>
          </a:xfrm>
          <a:prstGeom prst="rect">
            <a:avLst/>
          </a:prstGeom>
          <a:noFill/>
          <a:ln>
            <a:noFill/>
          </a:ln>
        </p:spPr>
        <p:txBody>
          <a:bodyPr anchorCtr="0" anchor="t" bIns="45700" lIns="91425" spcFirstLastPara="1" rIns="91425" wrap="square" tIns="45700">
            <a:noAutofit/>
          </a:bodyPr>
          <a:lstStyle/>
          <a:p>
            <a:pPr indent="-182520" lvl="0" marL="182880" marR="0" rtl="0" algn="l">
              <a:lnSpc>
                <a:spcPct val="100000"/>
              </a:lnSpc>
              <a:spcBef>
                <a:spcPts val="0"/>
              </a:spcBef>
              <a:spcAft>
                <a:spcPts val="0"/>
              </a:spcAft>
              <a:buClr>
                <a:srgbClr val="93A299"/>
              </a:buClr>
              <a:buSzPts val="2040"/>
              <a:buFont typeface="Arial"/>
              <a:buChar char="•"/>
            </a:pPr>
            <a:r>
              <a:rPr b="0" i="0" lang="en-US" sz="2400" u="none" cap="none" strike="noStrike">
                <a:solidFill>
                  <a:srgbClr val="292934"/>
                </a:solidFill>
                <a:latin typeface="Arial"/>
                <a:ea typeface="Arial"/>
                <a:cs typeface="Arial"/>
                <a:sym typeface="Arial"/>
              </a:rPr>
              <a:t>What was the Corrective Action?</a:t>
            </a:r>
            <a:endParaRPr b="0" i="0" sz="2400" u="none" cap="none" strike="noStrike">
              <a:solidFill>
                <a:srgbClr val="292934"/>
              </a:solidFill>
              <a:latin typeface="Arial"/>
              <a:ea typeface="Arial"/>
              <a:cs typeface="Arial"/>
              <a:sym typeface="Arial"/>
            </a:endParaRPr>
          </a:p>
          <a:p>
            <a:pPr indent="0" lvl="0" marL="0" marR="0" rtl="0" algn="l">
              <a:lnSpc>
                <a:spcPct val="100000"/>
              </a:lnSpc>
              <a:spcBef>
                <a:spcPts val="479"/>
              </a:spcBef>
              <a:spcAft>
                <a:spcPts val="0"/>
              </a:spcAft>
              <a:buNone/>
            </a:pPr>
            <a:r>
              <a:t/>
            </a:r>
            <a:endParaRPr b="0" i="0" sz="2400" u="none" cap="none" strike="noStrike">
              <a:solidFill>
                <a:srgbClr val="292934"/>
              </a:solidFill>
              <a:latin typeface="Arial"/>
              <a:ea typeface="Arial"/>
              <a:cs typeface="Arial"/>
              <a:sym typeface="Arial"/>
            </a:endParaRPr>
          </a:p>
          <a:p>
            <a:pPr indent="0" lvl="0" marL="0" marR="0" rtl="0" algn="l">
              <a:lnSpc>
                <a:spcPct val="100000"/>
              </a:lnSpc>
              <a:spcBef>
                <a:spcPts val="479"/>
              </a:spcBef>
              <a:spcAft>
                <a:spcPts val="0"/>
              </a:spcAft>
              <a:buNone/>
            </a:pPr>
            <a:r>
              <a:t/>
            </a:r>
            <a:endParaRPr b="0" i="0" sz="2400" u="none" cap="none" strike="noStrike">
              <a:solidFill>
                <a:srgbClr val="292934"/>
              </a:solidFill>
              <a:latin typeface="Arial"/>
              <a:ea typeface="Arial"/>
              <a:cs typeface="Arial"/>
              <a:sym typeface="Arial"/>
            </a:endParaRPr>
          </a:p>
          <a:p>
            <a:pPr indent="-182520" lvl="0" marL="182880" marR="0" rtl="0" algn="l">
              <a:lnSpc>
                <a:spcPct val="100000"/>
              </a:lnSpc>
              <a:spcBef>
                <a:spcPts val="479"/>
              </a:spcBef>
              <a:spcAft>
                <a:spcPts val="0"/>
              </a:spcAft>
              <a:buClr>
                <a:srgbClr val="93A299"/>
              </a:buClr>
              <a:buSzPts val="2040"/>
              <a:buFont typeface="Arial"/>
              <a:buChar char="•"/>
            </a:pPr>
            <a:r>
              <a:rPr b="0" i="0" lang="en-US" sz="2400" u="none" cap="none" strike="noStrike">
                <a:solidFill>
                  <a:srgbClr val="292934"/>
                </a:solidFill>
                <a:latin typeface="Arial"/>
                <a:ea typeface="Arial"/>
                <a:cs typeface="Arial"/>
                <a:sym typeface="Arial"/>
              </a:rPr>
              <a:t>Why should we believe the same problem will not occur again?</a:t>
            </a:r>
            <a:endParaRPr b="0" i="0" sz="2400" u="none" cap="none" strike="noStrike">
              <a:solidFill>
                <a:srgbClr val="292934"/>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0"/>
          <p:cNvSpPr txBox="1"/>
          <p:nvPr/>
        </p:nvSpPr>
        <p:spPr>
          <a:xfrm>
            <a:off x="457200" y="533520"/>
            <a:ext cx="8229240" cy="990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4000" u="none" cap="none" strike="noStrike">
                <a:solidFill>
                  <a:srgbClr val="D2533C"/>
                </a:solidFill>
                <a:latin typeface="Arial"/>
                <a:ea typeface="Arial"/>
                <a:cs typeface="Arial"/>
                <a:sym typeface="Arial"/>
              </a:rPr>
              <a:t>Action List</a:t>
            </a:r>
            <a:endParaRPr b="0" i="0" sz="4000" u="none" cap="none" strike="noStrike">
              <a:solidFill>
                <a:srgbClr val="292934"/>
              </a:solidFill>
              <a:latin typeface="Arial"/>
              <a:ea typeface="Arial"/>
              <a:cs typeface="Arial"/>
              <a:sym typeface="Arial"/>
            </a:endParaRPr>
          </a:p>
        </p:txBody>
      </p:sp>
      <p:graphicFrame>
        <p:nvGraphicFramePr>
          <p:cNvPr id="259" name="Google Shape;259;p10"/>
          <p:cNvGraphicFramePr/>
          <p:nvPr/>
        </p:nvGraphicFramePr>
        <p:xfrm>
          <a:off x="758880" y="1397160"/>
          <a:ext cx="3000000" cy="3000000"/>
        </p:xfrm>
        <a:graphic>
          <a:graphicData uri="http://schemas.openxmlformats.org/drawingml/2006/table">
            <a:tbl>
              <a:tblPr>
                <a:noFill/>
                <a:tableStyleId>{1C46B296-7614-4163-97C3-E2BD7F8E8D10}</a:tableStyleId>
              </a:tblPr>
              <a:tblGrid>
                <a:gridCol w="1078925"/>
                <a:gridCol w="3236750"/>
                <a:gridCol w="1348550"/>
                <a:gridCol w="1888200"/>
              </a:tblGrid>
              <a:tr h="535675">
                <a:tc>
                  <a:txBody>
                    <a:bodyPr/>
                    <a:lstStyle/>
                    <a:p>
                      <a:pPr indent="0" lvl="0" marL="0" marR="0" rtl="0" algn="l">
                        <a:lnSpc>
                          <a:spcPct val="100000"/>
                        </a:lnSpc>
                        <a:spcBef>
                          <a:spcPts val="0"/>
                        </a:spcBef>
                        <a:spcAft>
                          <a:spcPts val="0"/>
                        </a:spcAft>
                        <a:buNone/>
                      </a:pPr>
                      <a:r>
                        <a:rPr b="1" lang="en-US" sz="1800" u="none" cap="none" strike="noStrike">
                          <a:solidFill>
                            <a:srgbClr val="FFFFFF"/>
                          </a:solidFill>
                          <a:latin typeface="Arial"/>
                          <a:ea typeface="Arial"/>
                          <a:cs typeface="Arial"/>
                          <a:sym typeface="Arial"/>
                        </a:rPr>
                        <a:t>Owner</a:t>
                      </a:r>
                      <a:endParaRPr b="0" sz="1800" u="none" cap="none" strike="noStrike">
                        <a:latin typeface="Arial"/>
                        <a:ea typeface="Arial"/>
                        <a:cs typeface="Arial"/>
                        <a:sym typeface="Arial"/>
                      </a:endParaRPr>
                    </a:p>
                  </a:txBody>
                  <a:tcPr marT="45725" marB="45725" marR="91450" marL="91450">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93A299"/>
                    </a:solidFill>
                  </a:tcPr>
                </a:tc>
                <a:tc>
                  <a:txBody>
                    <a:bodyPr/>
                    <a:lstStyle/>
                    <a:p>
                      <a:pPr indent="0" lvl="0" marL="0" marR="0" rtl="0" algn="l">
                        <a:lnSpc>
                          <a:spcPct val="100000"/>
                        </a:lnSpc>
                        <a:spcBef>
                          <a:spcPts val="0"/>
                        </a:spcBef>
                        <a:spcAft>
                          <a:spcPts val="0"/>
                        </a:spcAft>
                        <a:buNone/>
                      </a:pPr>
                      <a:r>
                        <a:rPr b="1" lang="en-US" sz="1800" u="none" cap="none" strike="noStrike">
                          <a:solidFill>
                            <a:srgbClr val="FFFFFF"/>
                          </a:solidFill>
                          <a:latin typeface="Arial"/>
                          <a:ea typeface="Arial"/>
                          <a:cs typeface="Arial"/>
                          <a:sym typeface="Arial"/>
                        </a:rPr>
                        <a:t>Description</a:t>
                      </a:r>
                      <a:endParaRPr b="0" sz="1800" u="none" cap="none" strike="noStrike">
                        <a:latin typeface="Arial"/>
                        <a:ea typeface="Arial"/>
                        <a:cs typeface="Arial"/>
                        <a:sym typeface="Arial"/>
                      </a:endParaRPr>
                    </a:p>
                  </a:txBody>
                  <a:tcPr marT="45725" marB="45725" marR="91450" marL="91450">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93A299"/>
                    </a:solidFill>
                  </a:tcPr>
                </a:tc>
                <a:tc>
                  <a:txBody>
                    <a:bodyPr/>
                    <a:lstStyle/>
                    <a:p>
                      <a:pPr indent="0" lvl="0" marL="0" marR="0" rtl="0" algn="l">
                        <a:lnSpc>
                          <a:spcPct val="100000"/>
                        </a:lnSpc>
                        <a:spcBef>
                          <a:spcPts val="0"/>
                        </a:spcBef>
                        <a:spcAft>
                          <a:spcPts val="0"/>
                        </a:spcAft>
                        <a:buNone/>
                      </a:pPr>
                      <a:r>
                        <a:rPr b="1" lang="en-US" sz="1800" u="none" cap="none" strike="noStrike">
                          <a:solidFill>
                            <a:srgbClr val="FFFFFF"/>
                          </a:solidFill>
                          <a:latin typeface="Arial"/>
                          <a:ea typeface="Arial"/>
                          <a:cs typeface="Arial"/>
                          <a:sym typeface="Arial"/>
                        </a:rPr>
                        <a:t>Due Date</a:t>
                      </a:r>
                      <a:endParaRPr b="0" sz="1800" u="none" cap="none" strike="noStrike">
                        <a:latin typeface="Arial"/>
                        <a:ea typeface="Arial"/>
                        <a:cs typeface="Arial"/>
                        <a:sym typeface="Arial"/>
                      </a:endParaRPr>
                    </a:p>
                  </a:txBody>
                  <a:tcPr marT="45725" marB="45725" marR="91450" marL="91450">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93A299"/>
                    </a:solidFill>
                  </a:tcPr>
                </a:tc>
                <a:tc>
                  <a:txBody>
                    <a:bodyPr/>
                    <a:lstStyle/>
                    <a:p>
                      <a:pPr indent="0" lvl="0" marL="0" marR="0" rtl="0" algn="l">
                        <a:lnSpc>
                          <a:spcPct val="100000"/>
                        </a:lnSpc>
                        <a:spcBef>
                          <a:spcPts val="0"/>
                        </a:spcBef>
                        <a:spcAft>
                          <a:spcPts val="0"/>
                        </a:spcAft>
                        <a:buNone/>
                      </a:pPr>
                      <a:r>
                        <a:rPr b="1" lang="en-US" sz="1800" u="none" cap="none" strike="noStrike">
                          <a:solidFill>
                            <a:srgbClr val="FFFFFF"/>
                          </a:solidFill>
                          <a:latin typeface="Arial"/>
                          <a:ea typeface="Arial"/>
                          <a:cs typeface="Arial"/>
                          <a:sym typeface="Arial"/>
                        </a:rPr>
                        <a:t>Status</a:t>
                      </a:r>
                      <a:endParaRPr b="0" sz="1800" u="none" cap="none" strike="noStrike">
                        <a:latin typeface="Arial"/>
                        <a:ea typeface="Arial"/>
                        <a:cs typeface="Arial"/>
                        <a:sym typeface="Arial"/>
                      </a:endParaRPr>
                    </a:p>
                  </a:txBody>
                  <a:tcPr marT="45725" marB="45725" marR="91450" marL="91450">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93A299"/>
                    </a:solidFill>
                  </a:tcPr>
                </a:tc>
              </a:tr>
              <a:tr h="535675">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r>
              <a:tr h="535675">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r>
              <a:tr h="535675">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r>
              <a:tr h="535675">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r>
              <a:tr h="535675">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r>
              <a:tr h="536750">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11"/>
          <p:cNvSpPr txBox="1"/>
          <p:nvPr/>
        </p:nvSpPr>
        <p:spPr>
          <a:xfrm>
            <a:off x="457200" y="533520"/>
            <a:ext cx="8229240" cy="990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4000" u="none" cap="none" strike="noStrike">
                <a:solidFill>
                  <a:srgbClr val="D2533C"/>
                </a:solidFill>
                <a:latin typeface="Arial"/>
                <a:ea typeface="Arial"/>
                <a:cs typeface="Arial"/>
                <a:sym typeface="Arial"/>
              </a:rPr>
              <a:t>RCCA Signoff</a:t>
            </a:r>
            <a:endParaRPr b="0" i="0" sz="4000" u="none" cap="none" strike="noStrike">
              <a:solidFill>
                <a:srgbClr val="292934"/>
              </a:solidFill>
              <a:latin typeface="Arial"/>
              <a:ea typeface="Arial"/>
              <a:cs typeface="Arial"/>
              <a:sym typeface="Arial"/>
            </a:endParaRPr>
          </a:p>
        </p:txBody>
      </p:sp>
      <p:graphicFrame>
        <p:nvGraphicFramePr>
          <p:cNvPr id="266" name="Google Shape;266;p11"/>
          <p:cNvGraphicFramePr/>
          <p:nvPr/>
        </p:nvGraphicFramePr>
        <p:xfrm>
          <a:off x="758880" y="1397160"/>
          <a:ext cx="3000000" cy="3000000"/>
        </p:xfrm>
        <a:graphic>
          <a:graphicData uri="http://schemas.openxmlformats.org/drawingml/2006/table">
            <a:tbl>
              <a:tblPr>
                <a:noFill/>
                <a:tableStyleId>{1C46B296-7614-4163-97C3-E2BD7F8E8D10}</a:tableStyleId>
              </a:tblPr>
              <a:tblGrid>
                <a:gridCol w="1883525"/>
                <a:gridCol w="2432150"/>
                <a:gridCol w="2359075"/>
                <a:gridCol w="877675"/>
              </a:tblGrid>
              <a:tr h="535675">
                <a:tc>
                  <a:txBody>
                    <a:bodyPr/>
                    <a:lstStyle/>
                    <a:p>
                      <a:pPr indent="0" lvl="0" marL="0" marR="0" rtl="0" algn="l">
                        <a:lnSpc>
                          <a:spcPct val="100000"/>
                        </a:lnSpc>
                        <a:spcBef>
                          <a:spcPts val="0"/>
                        </a:spcBef>
                        <a:spcAft>
                          <a:spcPts val="0"/>
                        </a:spcAft>
                        <a:buNone/>
                      </a:pPr>
                      <a:r>
                        <a:rPr b="1" lang="en-US" sz="1800" u="none" cap="none" strike="noStrike">
                          <a:solidFill>
                            <a:srgbClr val="FFFFFF"/>
                          </a:solidFill>
                          <a:latin typeface="Arial"/>
                          <a:ea typeface="Arial"/>
                          <a:cs typeface="Arial"/>
                          <a:sym typeface="Arial"/>
                        </a:rPr>
                        <a:t>Name</a:t>
                      </a:r>
                      <a:endParaRPr b="0" sz="1800" u="none" cap="none" strike="noStrike">
                        <a:latin typeface="Arial"/>
                        <a:ea typeface="Arial"/>
                        <a:cs typeface="Arial"/>
                        <a:sym typeface="Arial"/>
                      </a:endParaRPr>
                    </a:p>
                  </a:txBody>
                  <a:tcPr marT="45725" marB="45725" marR="91450" marL="91450">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93A299"/>
                    </a:solidFill>
                  </a:tcPr>
                </a:tc>
                <a:tc>
                  <a:txBody>
                    <a:bodyPr/>
                    <a:lstStyle/>
                    <a:p>
                      <a:pPr indent="0" lvl="0" marL="0" marR="0" rtl="0" algn="l">
                        <a:lnSpc>
                          <a:spcPct val="100000"/>
                        </a:lnSpc>
                        <a:spcBef>
                          <a:spcPts val="0"/>
                        </a:spcBef>
                        <a:spcAft>
                          <a:spcPts val="0"/>
                        </a:spcAft>
                        <a:buNone/>
                      </a:pPr>
                      <a:r>
                        <a:rPr b="1" lang="en-US" sz="1800" u="none" cap="none" strike="noStrike">
                          <a:solidFill>
                            <a:srgbClr val="FFFFFF"/>
                          </a:solidFill>
                          <a:latin typeface="Arial"/>
                          <a:ea typeface="Arial"/>
                          <a:cs typeface="Arial"/>
                          <a:sym typeface="Arial"/>
                        </a:rPr>
                        <a:t>Position</a:t>
                      </a:r>
                      <a:endParaRPr b="0" sz="1800" u="none" cap="none" strike="noStrike">
                        <a:latin typeface="Arial"/>
                        <a:ea typeface="Arial"/>
                        <a:cs typeface="Arial"/>
                        <a:sym typeface="Arial"/>
                      </a:endParaRPr>
                    </a:p>
                  </a:txBody>
                  <a:tcPr marT="45725" marB="45725" marR="91450" marL="91450">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93A299"/>
                    </a:solidFill>
                  </a:tcPr>
                </a:tc>
                <a:tc>
                  <a:txBody>
                    <a:bodyPr/>
                    <a:lstStyle/>
                    <a:p>
                      <a:pPr indent="0" lvl="0" marL="0" marR="0" rtl="0" algn="l">
                        <a:lnSpc>
                          <a:spcPct val="100000"/>
                        </a:lnSpc>
                        <a:spcBef>
                          <a:spcPts val="0"/>
                        </a:spcBef>
                        <a:spcAft>
                          <a:spcPts val="0"/>
                        </a:spcAft>
                        <a:buNone/>
                      </a:pPr>
                      <a:r>
                        <a:rPr b="1" lang="en-US" sz="1800" u="none" cap="none" strike="noStrike">
                          <a:solidFill>
                            <a:srgbClr val="FFFFFF"/>
                          </a:solidFill>
                          <a:latin typeface="Arial"/>
                          <a:ea typeface="Arial"/>
                          <a:cs typeface="Arial"/>
                          <a:sym typeface="Arial"/>
                        </a:rPr>
                        <a:t>Approval Signature</a:t>
                      </a:r>
                      <a:endParaRPr b="0" sz="1800" u="none" cap="none" strike="noStrike">
                        <a:latin typeface="Arial"/>
                        <a:ea typeface="Arial"/>
                        <a:cs typeface="Arial"/>
                        <a:sym typeface="Arial"/>
                      </a:endParaRPr>
                    </a:p>
                  </a:txBody>
                  <a:tcPr marT="45725" marB="45725" marR="91450" marL="91450">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93A299"/>
                    </a:solidFill>
                  </a:tcPr>
                </a:tc>
                <a:tc>
                  <a:txBody>
                    <a:bodyPr/>
                    <a:lstStyle/>
                    <a:p>
                      <a:pPr indent="0" lvl="0" marL="0" marR="0" rtl="0" algn="l">
                        <a:lnSpc>
                          <a:spcPct val="100000"/>
                        </a:lnSpc>
                        <a:spcBef>
                          <a:spcPts val="0"/>
                        </a:spcBef>
                        <a:spcAft>
                          <a:spcPts val="0"/>
                        </a:spcAft>
                        <a:buNone/>
                      </a:pPr>
                      <a:r>
                        <a:rPr b="1" lang="en-US" sz="1800" u="none" cap="none" strike="noStrike">
                          <a:solidFill>
                            <a:srgbClr val="FFFFFF"/>
                          </a:solidFill>
                          <a:latin typeface="Arial"/>
                          <a:ea typeface="Arial"/>
                          <a:cs typeface="Arial"/>
                          <a:sym typeface="Arial"/>
                        </a:rPr>
                        <a:t>Date</a:t>
                      </a:r>
                      <a:endParaRPr b="0" sz="1800" u="none" cap="none" strike="noStrike">
                        <a:latin typeface="Arial"/>
                        <a:ea typeface="Arial"/>
                        <a:cs typeface="Arial"/>
                        <a:sym typeface="Arial"/>
                      </a:endParaRPr>
                    </a:p>
                  </a:txBody>
                  <a:tcPr marT="45725" marB="45725" marR="91450" marL="91450">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93A299"/>
                    </a:solidFill>
                  </a:tcPr>
                </a:tc>
              </a:tr>
              <a:tr h="535675">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marR="0" rtl="0" algn="l">
                        <a:lnSpc>
                          <a:spcPct val="100000"/>
                        </a:lnSpc>
                        <a:spcBef>
                          <a:spcPts val="0"/>
                        </a:spcBef>
                        <a:spcAft>
                          <a:spcPts val="0"/>
                        </a:spcAft>
                        <a:buNone/>
                      </a:pPr>
                      <a:r>
                        <a:rPr b="0" lang="en-US" sz="1800" u="none" cap="none" strike="noStrike">
                          <a:solidFill>
                            <a:srgbClr val="292934"/>
                          </a:solidFill>
                          <a:latin typeface="Arial"/>
                          <a:ea typeface="Arial"/>
                          <a:cs typeface="Arial"/>
                          <a:sym typeface="Arial"/>
                        </a:rPr>
                        <a:t>Technology Manager</a:t>
                      </a:r>
                      <a:endParaRPr b="0" sz="1800" u="none" cap="none" strike="noStrike">
                        <a:latin typeface="Arial"/>
                        <a:ea typeface="Arial"/>
                        <a:cs typeface="Arial"/>
                        <a:sym typeface="Arial"/>
                      </a:endParaRPr>
                    </a:p>
                  </a:txBody>
                  <a:tcPr marT="45725" marB="45725" marR="91450" marL="91450">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r>
              <a:tr h="535675">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marR="0" rtl="0" algn="l">
                        <a:lnSpc>
                          <a:spcPct val="100000"/>
                        </a:lnSpc>
                        <a:spcBef>
                          <a:spcPts val="0"/>
                        </a:spcBef>
                        <a:spcAft>
                          <a:spcPts val="0"/>
                        </a:spcAft>
                        <a:buNone/>
                      </a:pPr>
                      <a:r>
                        <a:rPr b="0" lang="en-US" sz="1800" u="none" cap="none" strike="noStrike">
                          <a:solidFill>
                            <a:srgbClr val="292934"/>
                          </a:solidFill>
                          <a:latin typeface="Arial"/>
                          <a:ea typeface="Arial"/>
                          <a:cs typeface="Arial"/>
                          <a:sym typeface="Arial"/>
                        </a:rPr>
                        <a:t>Engineering Manager</a:t>
                      </a:r>
                      <a:endParaRPr b="0" sz="1800" u="none" cap="none" strike="noStrike">
                        <a:latin typeface="Arial"/>
                        <a:ea typeface="Arial"/>
                        <a:cs typeface="Arial"/>
                        <a:sym typeface="Arial"/>
                      </a:endParaRPr>
                    </a:p>
                  </a:txBody>
                  <a:tcPr marT="45725" marB="45725" marR="91450" marL="91450">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r>
              <a:tr h="535675">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marR="0" rtl="0" algn="l">
                        <a:lnSpc>
                          <a:spcPct val="100000"/>
                        </a:lnSpc>
                        <a:spcBef>
                          <a:spcPts val="0"/>
                        </a:spcBef>
                        <a:spcAft>
                          <a:spcPts val="0"/>
                        </a:spcAft>
                        <a:buNone/>
                      </a:pPr>
                      <a:r>
                        <a:rPr b="0" lang="en-US" sz="1800" u="none" cap="none" strike="noStrike">
                          <a:solidFill>
                            <a:srgbClr val="292934"/>
                          </a:solidFill>
                          <a:latin typeface="Arial"/>
                          <a:ea typeface="Arial"/>
                          <a:cs typeface="Arial"/>
                          <a:sym typeface="Arial"/>
                        </a:rPr>
                        <a:t>Production Manager</a:t>
                      </a:r>
                      <a:endParaRPr b="0" sz="1800" u="none" cap="none" strike="noStrike">
                        <a:latin typeface="Arial"/>
                        <a:ea typeface="Arial"/>
                        <a:cs typeface="Arial"/>
                        <a:sym typeface="Arial"/>
                      </a:endParaRPr>
                    </a:p>
                  </a:txBody>
                  <a:tcPr marT="45725" marB="45725" marR="91450" marL="91450">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r>
              <a:tr h="535675">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marR="0" rtl="0" algn="l">
                        <a:lnSpc>
                          <a:spcPct val="100000"/>
                        </a:lnSpc>
                        <a:spcBef>
                          <a:spcPts val="0"/>
                        </a:spcBef>
                        <a:spcAft>
                          <a:spcPts val="0"/>
                        </a:spcAft>
                        <a:buNone/>
                      </a:pPr>
                      <a:r>
                        <a:rPr b="0" lang="en-US" sz="1800" u="none" cap="none" strike="noStrike">
                          <a:solidFill>
                            <a:srgbClr val="292934"/>
                          </a:solidFill>
                          <a:latin typeface="Arial"/>
                          <a:ea typeface="Arial"/>
                          <a:cs typeface="Arial"/>
                          <a:sym typeface="Arial"/>
                        </a:rPr>
                        <a:t>Quality Manager</a:t>
                      </a:r>
                      <a:endParaRPr b="0" sz="1800" u="none" cap="none" strike="noStrike">
                        <a:latin typeface="Arial"/>
                        <a:ea typeface="Arial"/>
                        <a:cs typeface="Arial"/>
                        <a:sym typeface="Arial"/>
                      </a:endParaRPr>
                    </a:p>
                  </a:txBody>
                  <a:tcPr marT="45725" marB="45725" marR="91450" marL="91450">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r>
              <a:tr h="535675">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marR="0" rtl="0" algn="l">
                        <a:lnSpc>
                          <a:spcPct val="100000"/>
                        </a:lnSpc>
                        <a:spcBef>
                          <a:spcPts val="0"/>
                        </a:spcBef>
                        <a:spcAft>
                          <a:spcPts val="0"/>
                        </a:spcAft>
                        <a:buNone/>
                      </a:pPr>
                      <a:r>
                        <a:rPr b="0" lang="en-US" sz="1800" u="none" cap="none" strike="noStrike">
                          <a:solidFill>
                            <a:srgbClr val="292934"/>
                          </a:solidFill>
                          <a:latin typeface="Arial"/>
                          <a:ea typeface="Arial"/>
                          <a:cs typeface="Arial"/>
                          <a:sym typeface="Arial"/>
                        </a:rPr>
                        <a:t>Etc.</a:t>
                      </a:r>
                      <a:endParaRPr b="0" sz="1800" u="none" cap="none" strike="noStrike">
                        <a:latin typeface="Arial"/>
                        <a:ea typeface="Arial"/>
                        <a:cs typeface="Arial"/>
                        <a:sym typeface="Arial"/>
                      </a:endParaRPr>
                    </a:p>
                  </a:txBody>
                  <a:tcPr marT="45725" marB="45725" marR="91450" marL="91450">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DCDFDD"/>
                    </a:solidFill>
                  </a:tcPr>
                </a:tc>
              </a:tr>
              <a:tr h="536750">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c>
                  <a:txBody>
                    <a:bodyPr/>
                    <a:lstStyle/>
                    <a:p>
                      <a:pPr indent="0" lvl="0" marL="0" rtl="0" algn="l">
                        <a:spcBef>
                          <a:spcPts val="0"/>
                        </a:spcBef>
                        <a:spcAft>
                          <a:spcPts val="0"/>
                        </a:spcAft>
                        <a:buNone/>
                      </a:pPr>
                      <a:r>
                        <a:t/>
                      </a:r>
                      <a:endParaRPr/>
                    </a:p>
                  </a:txBody>
                  <a:tcPr marT="91425" marB="91425" marR="91425" marL="91425">
                    <a:lnL cap="flat" cmpd="sng" w="12225">
                      <a:solidFill>
                        <a:srgbClr val="FFFFFF"/>
                      </a:solidFill>
                      <a:prstDash val="solid"/>
                      <a:round/>
                      <a:headEnd len="sm" w="sm" type="none"/>
                      <a:tailEnd len="sm" w="sm" type="none"/>
                    </a:lnL>
                    <a:lnR cap="flat" cmpd="sng" w="12225">
                      <a:solidFill>
                        <a:srgbClr val="FFFFFF"/>
                      </a:solidFill>
                      <a:prstDash val="solid"/>
                      <a:round/>
                      <a:headEnd len="sm" w="sm" type="none"/>
                      <a:tailEnd len="sm" w="sm" type="none"/>
                    </a:lnR>
                    <a:lnT cap="flat" cmpd="sng" w="12225">
                      <a:solidFill>
                        <a:srgbClr val="FFFFFF"/>
                      </a:solidFill>
                      <a:prstDash val="solid"/>
                      <a:round/>
                      <a:headEnd len="sm" w="sm" type="none"/>
                      <a:tailEnd len="sm" w="sm" type="none"/>
                    </a:lnT>
                    <a:lnB cap="flat" cmpd="sng" w="12225">
                      <a:solidFill>
                        <a:srgbClr val="FFFFFF"/>
                      </a:solidFill>
                      <a:prstDash val="solid"/>
                      <a:round/>
                      <a:headEnd len="sm" w="sm" type="none"/>
                      <a:tailEnd len="sm" w="sm" type="none"/>
                    </a:lnB>
                    <a:solidFill>
                      <a:srgbClr val="EEF0EF"/>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12"/>
          <p:cNvSpPr txBox="1"/>
          <p:nvPr/>
        </p:nvSpPr>
        <p:spPr>
          <a:xfrm>
            <a:off x="457200" y="350640"/>
            <a:ext cx="8229240" cy="990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4000" u="none" cap="none" strike="noStrike">
                <a:solidFill>
                  <a:srgbClr val="D2533C"/>
                </a:solidFill>
                <a:latin typeface="Arial"/>
                <a:ea typeface="Arial"/>
                <a:cs typeface="Arial"/>
                <a:sym typeface="Arial"/>
              </a:rPr>
              <a:t>RCCA Process Steps</a:t>
            </a:r>
            <a:endParaRPr b="0" i="0" sz="4000" u="none" cap="none" strike="noStrike">
              <a:solidFill>
                <a:srgbClr val="292934"/>
              </a:solidFill>
              <a:latin typeface="Arial"/>
              <a:ea typeface="Arial"/>
              <a:cs typeface="Arial"/>
              <a:sym typeface="Arial"/>
            </a:endParaRPr>
          </a:p>
        </p:txBody>
      </p:sp>
      <p:sp>
        <p:nvSpPr>
          <p:cNvPr id="273" name="Google Shape;273;p12"/>
          <p:cNvSpPr txBox="1"/>
          <p:nvPr/>
        </p:nvSpPr>
        <p:spPr>
          <a:xfrm>
            <a:off x="457200" y="1243440"/>
            <a:ext cx="8412120" cy="5083560"/>
          </a:xfrm>
          <a:prstGeom prst="rect">
            <a:avLst/>
          </a:prstGeom>
          <a:noFill/>
          <a:ln>
            <a:noFill/>
          </a:ln>
        </p:spPr>
        <p:txBody>
          <a:bodyPr anchorCtr="0" anchor="t" bIns="45700" lIns="91425" spcFirstLastPara="1" rIns="91425" wrap="square" tIns="45700">
            <a:normAutofit/>
          </a:bodyPr>
          <a:lstStyle/>
          <a:p>
            <a:pPr indent="-182520" lvl="0" marL="182880" marR="0" rtl="0" algn="l">
              <a:lnSpc>
                <a:spcPct val="100000"/>
              </a:lnSpc>
              <a:spcBef>
                <a:spcPts val="0"/>
              </a:spcBef>
              <a:spcAft>
                <a:spcPts val="0"/>
              </a:spcAft>
              <a:buClr>
                <a:srgbClr val="93A299"/>
              </a:buClr>
              <a:buSzPts val="2040"/>
              <a:buFont typeface="Arial"/>
              <a:buChar char="•"/>
            </a:pPr>
            <a:r>
              <a:rPr b="0" i="0" lang="en-US" sz="2400" u="none" cap="none" strike="noStrike">
                <a:solidFill>
                  <a:srgbClr val="292934"/>
                </a:solidFill>
                <a:latin typeface="Arial"/>
                <a:ea typeface="Arial"/>
                <a:cs typeface="Arial"/>
                <a:sym typeface="Arial"/>
              </a:rPr>
              <a:t>Executive Summary – </a:t>
            </a:r>
            <a:r>
              <a:rPr b="0" i="1" lang="en-US" sz="2400" u="none" cap="none" strike="noStrike">
                <a:solidFill>
                  <a:srgbClr val="292934"/>
                </a:solidFill>
                <a:latin typeface="Arial"/>
                <a:ea typeface="Arial"/>
                <a:cs typeface="Arial"/>
                <a:sym typeface="Arial"/>
              </a:rPr>
              <a:t>Define the problem</a:t>
            </a:r>
            <a:endParaRPr b="0" i="0" sz="2400" u="none" cap="none" strike="noStrike">
              <a:solidFill>
                <a:srgbClr val="292934"/>
              </a:solidFill>
              <a:latin typeface="Arial"/>
              <a:ea typeface="Arial"/>
              <a:cs typeface="Arial"/>
              <a:sym typeface="Arial"/>
            </a:endParaRPr>
          </a:p>
          <a:p>
            <a:pPr indent="-182519" lvl="1" marL="457200" marR="0" rtl="0" algn="l">
              <a:lnSpc>
                <a:spcPct val="100000"/>
              </a:lnSpc>
              <a:spcBef>
                <a:spcPts val="400"/>
              </a:spcBef>
              <a:spcAft>
                <a:spcPts val="0"/>
              </a:spcAft>
              <a:buClr>
                <a:srgbClr val="93A299"/>
              </a:buClr>
              <a:buSzPts val="1700"/>
              <a:buFont typeface="Arial"/>
              <a:buChar char="•"/>
            </a:pPr>
            <a:r>
              <a:rPr b="0" i="0" lang="en-US" sz="2000" u="none" cap="none" strike="noStrike">
                <a:solidFill>
                  <a:srgbClr val="292934"/>
                </a:solidFill>
                <a:latin typeface="Arial"/>
                <a:ea typeface="Arial"/>
                <a:cs typeface="Arial"/>
                <a:sym typeface="Arial"/>
              </a:rPr>
              <a:t>Problem Statement</a:t>
            </a:r>
            <a:endParaRPr b="0" i="0" sz="2000" u="none" cap="none" strike="noStrike">
              <a:solidFill>
                <a:srgbClr val="292934"/>
              </a:solidFill>
              <a:latin typeface="Arial"/>
              <a:ea typeface="Arial"/>
              <a:cs typeface="Arial"/>
              <a:sym typeface="Arial"/>
            </a:endParaRPr>
          </a:p>
          <a:p>
            <a:pPr indent="-182519" lvl="1" marL="457200" marR="0" rtl="0" algn="l">
              <a:lnSpc>
                <a:spcPct val="100000"/>
              </a:lnSpc>
              <a:spcBef>
                <a:spcPts val="400"/>
              </a:spcBef>
              <a:spcAft>
                <a:spcPts val="0"/>
              </a:spcAft>
              <a:buClr>
                <a:srgbClr val="93A299"/>
              </a:buClr>
              <a:buSzPts val="1700"/>
              <a:buFont typeface="Arial"/>
              <a:buChar char="•"/>
            </a:pPr>
            <a:r>
              <a:rPr b="0" i="0" lang="en-US" sz="2000" u="none" cap="none" strike="noStrike">
                <a:solidFill>
                  <a:srgbClr val="292934"/>
                </a:solidFill>
                <a:latin typeface="Arial"/>
                <a:ea typeface="Arial"/>
                <a:cs typeface="Arial"/>
                <a:sym typeface="Arial"/>
              </a:rPr>
              <a:t>What was the impact and why do we care about it?</a:t>
            </a:r>
            <a:endParaRPr b="0" i="0" sz="2000" u="none" cap="none" strike="noStrike">
              <a:solidFill>
                <a:srgbClr val="292934"/>
              </a:solidFill>
              <a:latin typeface="Arial"/>
              <a:ea typeface="Arial"/>
              <a:cs typeface="Arial"/>
              <a:sym typeface="Arial"/>
            </a:endParaRPr>
          </a:p>
          <a:p>
            <a:pPr indent="-182519" lvl="1" marL="457200" marR="0" rtl="0" algn="l">
              <a:lnSpc>
                <a:spcPct val="100000"/>
              </a:lnSpc>
              <a:spcBef>
                <a:spcPts val="400"/>
              </a:spcBef>
              <a:spcAft>
                <a:spcPts val="0"/>
              </a:spcAft>
              <a:buClr>
                <a:srgbClr val="93A299"/>
              </a:buClr>
              <a:buSzPts val="1700"/>
              <a:buFont typeface="Arial"/>
              <a:buChar char="•"/>
            </a:pPr>
            <a:r>
              <a:rPr b="0" i="0" lang="en-US" sz="2000" u="none" cap="none" strike="noStrike">
                <a:solidFill>
                  <a:srgbClr val="292934"/>
                </a:solidFill>
                <a:latin typeface="Arial"/>
                <a:ea typeface="Arial"/>
                <a:cs typeface="Arial"/>
                <a:sym typeface="Arial"/>
              </a:rPr>
              <a:t>Current Status</a:t>
            </a:r>
            <a:endParaRPr b="0" i="0" sz="2000" u="none" cap="none" strike="noStrike">
              <a:solidFill>
                <a:srgbClr val="292934"/>
              </a:solidFill>
              <a:latin typeface="Arial"/>
              <a:ea typeface="Arial"/>
              <a:cs typeface="Arial"/>
              <a:sym typeface="Arial"/>
            </a:endParaRPr>
          </a:p>
          <a:p>
            <a:pPr indent="-182520" lvl="0" marL="182880" marR="0" rtl="0" algn="l">
              <a:lnSpc>
                <a:spcPct val="100000"/>
              </a:lnSpc>
              <a:spcBef>
                <a:spcPts val="479"/>
              </a:spcBef>
              <a:spcAft>
                <a:spcPts val="0"/>
              </a:spcAft>
              <a:buClr>
                <a:srgbClr val="93A299"/>
              </a:buClr>
              <a:buSzPts val="2040"/>
              <a:buFont typeface="Arial"/>
              <a:buChar char="•"/>
            </a:pPr>
            <a:r>
              <a:rPr b="0" i="0" lang="en-US" sz="2400" u="none" cap="none" strike="noStrike">
                <a:solidFill>
                  <a:srgbClr val="292934"/>
                </a:solidFill>
                <a:latin typeface="Arial"/>
                <a:ea typeface="Arial"/>
                <a:cs typeface="Arial"/>
                <a:sym typeface="Arial"/>
              </a:rPr>
              <a:t>Containment – </a:t>
            </a:r>
            <a:r>
              <a:rPr b="0" i="1" lang="en-US" sz="2400" u="none" cap="none" strike="noStrike">
                <a:solidFill>
                  <a:srgbClr val="292934"/>
                </a:solidFill>
                <a:latin typeface="Arial"/>
                <a:ea typeface="Arial"/>
                <a:cs typeface="Arial"/>
                <a:sym typeface="Arial"/>
              </a:rPr>
              <a:t>Immediate action to manage the problem</a:t>
            </a:r>
            <a:endParaRPr b="0" i="0" sz="2400" u="none" cap="none" strike="noStrike">
              <a:solidFill>
                <a:srgbClr val="292934"/>
              </a:solidFill>
              <a:latin typeface="Arial"/>
              <a:ea typeface="Arial"/>
              <a:cs typeface="Arial"/>
              <a:sym typeface="Arial"/>
            </a:endParaRPr>
          </a:p>
          <a:p>
            <a:pPr indent="-182519" lvl="1" marL="457200" marR="0" rtl="0" algn="l">
              <a:lnSpc>
                <a:spcPct val="100000"/>
              </a:lnSpc>
              <a:spcBef>
                <a:spcPts val="400"/>
              </a:spcBef>
              <a:spcAft>
                <a:spcPts val="0"/>
              </a:spcAft>
              <a:buClr>
                <a:srgbClr val="93A299"/>
              </a:buClr>
              <a:buSzPts val="1700"/>
              <a:buFont typeface="Arial"/>
              <a:buChar char="•"/>
            </a:pPr>
            <a:r>
              <a:rPr b="0" i="0" lang="en-US" sz="2000" u="none" cap="none" strike="noStrike">
                <a:solidFill>
                  <a:srgbClr val="292934"/>
                </a:solidFill>
                <a:latin typeface="Arial"/>
                <a:ea typeface="Arial"/>
                <a:cs typeface="Arial"/>
                <a:sym typeface="Arial"/>
              </a:rPr>
              <a:t>What was the Containment</a:t>
            </a:r>
            <a:endParaRPr b="0" i="0" sz="2000" u="none" cap="none" strike="noStrike">
              <a:solidFill>
                <a:srgbClr val="292934"/>
              </a:solidFill>
              <a:latin typeface="Arial"/>
              <a:ea typeface="Arial"/>
              <a:cs typeface="Arial"/>
              <a:sym typeface="Arial"/>
            </a:endParaRPr>
          </a:p>
          <a:p>
            <a:pPr indent="-182519" lvl="1" marL="457200" marR="0" rtl="0" algn="l">
              <a:lnSpc>
                <a:spcPct val="100000"/>
              </a:lnSpc>
              <a:spcBef>
                <a:spcPts val="400"/>
              </a:spcBef>
              <a:spcAft>
                <a:spcPts val="0"/>
              </a:spcAft>
              <a:buClr>
                <a:srgbClr val="93A299"/>
              </a:buClr>
              <a:buSzPts val="1700"/>
              <a:buFont typeface="Arial"/>
              <a:buChar char="•"/>
            </a:pPr>
            <a:r>
              <a:rPr b="0" i="0" lang="en-US" sz="2000" u="none" cap="none" strike="noStrike">
                <a:solidFill>
                  <a:srgbClr val="292934"/>
                </a:solidFill>
                <a:latin typeface="Arial"/>
                <a:ea typeface="Arial"/>
                <a:cs typeface="Arial"/>
                <a:sym typeface="Arial"/>
              </a:rPr>
              <a:t>What are the risks associated with the Containment?</a:t>
            </a:r>
            <a:endParaRPr b="0" i="0" sz="2000" u="none" cap="none" strike="noStrike">
              <a:solidFill>
                <a:srgbClr val="292934"/>
              </a:solidFill>
              <a:latin typeface="Arial"/>
              <a:ea typeface="Arial"/>
              <a:cs typeface="Arial"/>
              <a:sym typeface="Arial"/>
            </a:endParaRPr>
          </a:p>
          <a:p>
            <a:pPr indent="-182519" lvl="1" marL="457200" marR="0" rtl="0" algn="l">
              <a:lnSpc>
                <a:spcPct val="100000"/>
              </a:lnSpc>
              <a:spcBef>
                <a:spcPts val="400"/>
              </a:spcBef>
              <a:spcAft>
                <a:spcPts val="0"/>
              </a:spcAft>
              <a:buClr>
                <a:srgbClr val="93A299"/>
              </a:buClr>
              <a:buSzPts val="1700"/>
              <a:buFont typeface="Arial"/>
              <a:buChar char="•"/>
            </a:pPr>
            <a:r>
              <a:rPr b="0" i="0" lang="en-US" sz="2000" u="none" cap="none" strike="noStrike">
                <a:solidFill>
                  <a:srgbClr val="292934"/>
                </a:solidFill>
                <a:latin typeface="Arial"/>
                <a:ea typeface="Arial"/>
                <a:cs typeface="Arial"/>
                <a:sym typeface="Arial"/>
              </a:rPr>
              <a:t>How do we monitor the situation before implementation of the Corrective Action?</a:t>
            </a:r>
            <a:endParaRPr b="0" i="0" sz="2000" u="none" cap="none" strike="noStrike">
              <a:solidFill>
                <a:srgbClr val="292934"/>
              </a:solidFill>
              <a:latin typeface="Arial"/>
              <a:ea typeface="Arial"/>
              <a:cs typeface="Arial"/>
              <a:sym typeface="Arial"/>
            </a:endParaRPr>
          </a:p>
          <a:p>
            <a:pPr indent="-182520" lvl="0" marL="182880" marR="0" rtl="0" algn="l">
              <a:lnSpc>
                <a:spcPct val="100000"/>
              </a:lnSpc>
              <a:spcBef>
                <a:spcPts val="479"/>
              </a:spcBef>
              <a:spcAft>
                <a:spcPts val="0"/>
              </a:spcAft>
              <a:buClr>
                <a:srgbClr val="93A299"/>
              </a:buClr>
              <a:buSzPts val="2040"/>
              <a:buFont typeface="Arial"/>
              <a:buChar char="•"/>
            </a:pPr>
            <a:r>
              <a:rPr b="0" i="0" lang="en-US" sz="2400" u="none" cap="none" strike="noStrike">
                <a:solidFill>
                  <a:srgbClr val="292934"/>
                </a:solidFill>
                <a:latin typeface="Arial"/>
                <a:ea typeface="Arial"/>
                <a:cs typeface="Arial"/>
                <a:sym typeface="Arial"/>
              </a:rPr>
              <a:t>Root Cause – </a:t>
            </a:r>
            <a:r>
              <a:rPr b="0" i="1" lang="en-US" sz="2400" u="none" cap="none" strike="noStrike">
                <a:solidFill>
                  <a:srgbClr val="292934"/>
                </a:solidFill>
                <a:latin typeface="Arial"/>
                <a:ea typeface="Arial"/>
                <a:cs typeface="Arial"/>
                <a:sym typeface="Arial"/>
              </a:rPr>
              <a:t>Underlying source of the problem</a:t>
            </a:r>
            <a:endParaRPr b="0" i="0" sz="2400" u="none" cap="none" strike="noStrike">
              <a:solidFill>
                <a:srgbClr val="292934"/>
              </a:solidFill>
              <a:latin typeface="Arial"/>
              <a:ea typeface="Arial"/>
              <a:cs typeface="Arial"/>
              <a:sym typeface="Arial"/>
            </a:endParaRPr>
          </a:p>
          <a:p>
            <a:pPr indent="-182519" lvl="1" marL="457200" marR="0" rtl="0" algn="l">
              <a:lnSpc>
                <a:spcPct val="100000"/>
              </a:lnSpc>
              <a:spcBef>
                <a:spcPts val="400"/>
              </a:spcBef>
              <a:spcAft>
                <a:spcPts val="0"/>
              </a:spcAft>
              <a:buClr>
                <a:srgbClr val="93A299"/>
              </a:buClr>
              <a:buSzPts val="1700"/>
              <a:buFont typeface="Arial"/>
              <a:buChar char="•"/>
            </a:pPr>
            <a:r>
              <a:rPr b="0" i="0" lang="en-US" sz="2000" u="none" cap="none" strike="noStrike">
                <a:solidFill>
                  <a:srgbClr val="292934"/>
                </a:solidFill>
                <a:latin typeface="Arial"/>
                <a:ea typeface="Arial"/>
                <a:cs typeface="Arial"/>
                <a:sym typeface="Arial"/>
              </a:rPr>
              <a:t>What was the Root Cause?</a:t>
            </a:r>
            <a:endParaRPr b="0" i="0" sz="2000" u="none" cap="none" strike="noStrike">
              <a:solidFill>
                <a:srgbClr val="292934"/>
              </a:solidFill>
              <a:latin typeface="Arial"/>
              <a:ea typeface="Arial"/>
              <a:cs typeface="Arial"/>
              <a:sym typeface="Arial"/>
            </a:endParaRPr>
          </a:p>
          <a:p>
            <a:pPr indent="-182519" lvl="1" marL="457200" marR="0" rtl="0" algn="l">
              <a:lnSpc>
                <a:spcPct val="100000"/>
              </a:lnSpc>
              <a:spcBef>
                <a:spcPts val="400"/>
              </a:spcBef>
              <a:spcAft>
                <a:spcPts val="0"/>
              </a:spcAft>
              <a:buClr>
                <a:srgbClr val="93A299"/>
              </a:buClr>
              <a:buSzPts val="1700"/>
              <a:buFont typeface="Arial"/>
              <a:buChar char="•"/>
            </a:pPr>
            <a:r>
              <a:rPr b="0" i="0" lang="en-US" sz="2000" u="none" cap="none" strike="noStrike">
                <a:solidFill>
                  <a:srgbClr val="292934"/>
                </a:solidFill>
                <a:latin typeface="Arial"/>
                <a:ea typeface="Arial"/>
                <a:cs typeface="Arial"/>
                <a:sym typeface="Arial"/>
              </a:rPr>
              <a:t>Why should we believe it was the Root Cause?</a:t>
            </a:r>
            <a:endParaRPr b="0" i="0" sz="2000" u="none" cap="none" strike="noStrike">
              <a:solidFill>
                <a:srgbClr val="292934"/>
              </a:solidFill>
              <a:latin typeface="Arial"/>
              <a:ea typeface="Arial"/>
              <a:cs typeface="Arial"/>
              <a:sym typeface="Arial"/>
            </a:endParaRPr>
          </a:p>
          <a:p>
            <a:pPr indent="-182520" lvl="0" marL="182880" marR="0" rtl="0" algn="l">
              <a:lnSpc>
                <a:spcPct val="100000"/>
              </a:lnSpc>
              <a:spcBef>
                <a:spcPts val="479"/>
              </a:spcBef>
              <a:spcAft>
                <a:spcPts val="0"/>
              </a:spcAft>
              <a:buClr>
                <a:srgbClr val="93A299"/>
              </a:buClr>
              <a:buSzPts val="2040"/>
              <a:buFont typeface="Arial"/>
              <a:buChar char="•"/>
            </a:pPr>
            <a:r>
              <a:rPr b="0" i="0" lang="en-US" sz="2400" u="none" cap="none" strike="noStrike">
                <a:solidFill>
                  <a:srgbClr val="292934"/>
                </a:solidFill>
                <a:latin typeface="Arial"/>
                <a:ea typeface="Arial"/>
                <a:cs typeface="Arial"/>
                <a:sym typeface="Arial"/>
              </a:rPr>
              <a:t>Corrective Action – </a:t>
            </a:r>
            <a:r>
              <a:rPr b="0" i="1" lang="en-US" sz="2400" u="none" cap="none" strike="noStrike">
                <a:solidFill>
                  <a:srgbClr val="292934"/>
                </a:solidFill>
                <a:latin typeface="Arial"/>
                <a:ea typeface="Arial"/>
                <a:cs typeface="Arial"/>
                <a:sym typeface="Arial"/>
              </a:rPr>
              <a:t>Solution that addresses root cause</a:t>
            </a:r>
            <a:endParaRPr b="0" i="0" sz="2400" u="none" cap="none" strike="noStrike">
              <a:solidFill>
                <a:srgbClr val="292934"/>
              </a:solidFill>
              <a:latin typeface="Arial"/>
              <a:ea typeface="Arial"/>
              <a:cs typeface="Arial"/>
              <a:sym typeface="Arial"/>
            </a:endParaRPr>
          </a:p>
          <a:p>
            <a:pPr indent="-182519" lvl="1" marL="457200" marR="0" rtl="0" algn="l">
              <a:lnSpc>
                <a:spcPct val="100000"/>
              </a:lnSpc>
              <a:spcBef>
                <a:spcPts val="400"/>
              </a:spcBef>
              <a:spcAft>
                <a:spcPts val="0"/>
              </a:spcAft>
              <a:buClr>
                <a:srgbClr val="93A299"/>
              </a:buClr>
              <a:buSzPts val="1700"/>
              <a:buFont typeface="Arial"/>
              <a:buChar char="•"/>
            </a:pPr>
            <a:r>
              <a:rPr b="0" i="0" lang="en-US" sz="2000" u="none" cap="none" strike="noStrike">
                <a:solidFill>
                  <a:srgbClr val="292934"/>
                </a:solidFill>
                <a:latin typeface="Arial"/>
                <a:ea typeface="Arial"/>
                <a:cs typeface="Arial"/>
                <a:sym typeface="Arial"/>
              </a:rPr>
              <a:t>What was the Corrective Action</a:t>
            </a:r>
            <a:endParaRPr b="0" i="0" sz="2000" u="none" cap="none" strike="noStrike">
              <a:solidFill>
                <a:srgbClr val="292934"/>
              </a:solidFill>
              <a:latin typeface="Arial"/>
              <a:ea typeface="Arial"/>
              <a:cs typeface="Arial"/>
              <a:sym typeface="Arial"/>
            </a:endParaRPr>
          </a:p>
          <a:p>
            <a:pPr indent="-182519" lvl="1" marL="457200" marR="0" rtl="0" algn="l">
              <a:lnSpc>
                <a:spcPct val="100000"/>
              </a:lnSpc>
              <a:spcBef>
                <a:spcPts val="400"/>
              </a:spcBef>
              <a:spcAft>
                <a:spcPts val="0"/>
              </a:spcAft>
              <a:buClr>
                <a:srgbClr val="93A299"/>
              </a:buClr>
              <a:buSzPts val="1700"/>
              <a:buFont typeface="Arial"/>
              <a:buChar char="•"/>
            </a:pPr>
            <a:r>
              <a:rPr b="0" i="0" lang="en-US" sz="2000" u="none" cap="none" strike="noStrike">
                <a:solidFill>
                  <a:srgbClr val="292934"/>
                </a:solidFill>
                <a:latin typeface="Arial"/>
                <a:ea typeface="Arial"/>
                <a:cs typeface="Arial"/>
                <a:sym typeface="Arial"/>
              </a:rPr>
              <a:t>Why should we believe the same problem will not occur again?</a:t>
            </a:r>
            <a:endParaRPr b="0" i="0" sz="2000" u="none" cap="none" strike="noStrike">
              <a:solidFill>
                <a:srgbClr val="292934"/>
              </a:solidFill>
              <a:latin typeface="Arial"/>
              <a:ea typeface="Arial"/>
              <a:cs typeface="Arial"/>
              <a:sym typeface="Arial"/>
            </a:endParaRPr>
          </a:p>
          <a:p>
            <a:pPr indent="-182520" lvl="0" marL="182880" marR="0" rtl="0" algn="l">
              <a:lnSpc>
                <a:spcPct val="100000"/>
              </a:lnSpc>
              <a:spcBef>
                <a:spcPts val="479"/>
              </a:spcBef>
              <a:spcAft>
                <a:spcPts val="0"/>
              </a:spcAft>
              <a:buClr>
                <a:srgbClr val="93A299"/>
              </a:buClr>
              <a:buSzPts val="2040"/>
              <a:buFont typeface="Arial"/>
              <a:buChar char="•"/>
            </a:pPr>
            <a:r>
              <a:rPr b="0" i="0" lang="en-US" sz="2400" u="none" cap="none" strike="noStrike">
                <a:solidFill>
                  <a:srgbClr val="292934"/>
                </a:solidFill>
                <a:latin typeface="Arial"/>
                <a:ea typeface="Arial"/>
                <a:cs typeface="Arial"/>
                <a:sym typeface="Arial"/>
              </a:rPr>
              <a:t>Action List – </a:t>
            </a:r>
            <a:r>
              <a:rPr b="0" i="1" lang="en-US" sz="2400" u="none" cap="none" strike="noStrike">
                <a:solidFill>
                  <a:srgbClr val="292934"/>
                </a:solidFill>
                <a:latin typeface="Arial"/>
                <a:ea typeface="Arial"/>
                <a:cs typeface="Arial"/>
                <a:sym typeface="Arial"/>
              </a:rPr>
              <a:t>Ensures visibility and accountability to drive progress</a:t>
            </a:r>
            <a:endParaRPr b="0" i="0" sz="2400" u="none" cap="none" strike="noStrike">
              <a:solidFill>
                <a:srgbClr val="292934"/>
              </a:solidFill>
              <a:latin typeface="Arial"/>
              <a:ea typeface="Arial"/>
              <a:cs typeface="Arial"/>
              <a:sym typeface="Arial"/>
            </a:endParaRPr>
          </a:p>
          <a:p>
            <a:pPr indent="-182520" lvl="0" marL="182880" marR="0" rtl="0" algn="l">
              <a:lnSpc>
                <a:spcPct val="100000"/>
              </a:lnSpc>
              <a:spcBef>
                <a:spcPts val="479"/>
              </a:spcBef>
              <a:spcAft>
                <a:spcPts val="0"/>
              </a:spcAft>
              <a:buClr>
                <a:srgbClr val="93A299"/>
              </a:buClr>
              <a:buSzPts val="2040"/>
              <a:buFont typeface="Arial"/>
              <a:buChar char="•"/>
            </a:pPr>
            <a:r>
              <a:rPr b="0" i="0" lang="en-US" sz="2400" u="none" cap="none" strike="noStrike">
                <a:solidFill>
                  <a:srgbClr val="292934"/>
                </a:solidFill>
                <a:latin typeface="Arial"/>
                <a:ea typeface="Arial"/>
                <a:cs typeface="Arial"/>
                <a:sym typeface="Arial"/>
              </a:rPr>
              <a:t>RCCA Sign-Off (after all actions are completed)</a:t>
            </a:r>
            <a:endParaRPr b="0" i="0" sz="2400" u="none" cap="none" strike="noStrike">
              <a:solidFill>
                <a:srgbClr val="292934"/>
              </a:solidFill>
              <a:latin typeface="Arial"/>
              <a:ea typeface="Arial"/>
              <a:cs typeface="Arial"/>
              <a:sym typeface="Arial"/>
            </a:endParaRPr>
          </a:p>
          <a:p>
            <a:pPr indent="0" lvl="0" marL="0" marR="0" rtl="0" algn="l">
              <a:lnSpc>
                <a:spcPct val="100000"/>
              </a:lnSpc>
              <a:spcBef>
                <a:spcPts val="479"/>
              </a:spcBef>
              <a:spcAft>
                <a:spcPts val="0"/>
              </a:spcAft>
              <a:buNone/>
            </a:pPr>
            <a:r>
              <a:t/>
            </a:r>
            <a:endParaRPr b="0" i="0" sz="2400" u="none" cap="none" strike="noStrike">
              <a:solidFill>
                <a:srgbClr val="292934"/>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13"/>
          <p:cNvSpPr txBox="1"/>
          <p:nvPr/>
        </p:nvSpPr>
        <p:spPr>
          <a:xfrm>
            <a:off x="457200" y="533520"/>
            <a:ext cx="8229240" cy="990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4000" u="none" cap="none" strike="noStrike">
                <a:solidFill>
                  <a:srgbClr val="D2533C"/>
                </a:solidFill>
                <a:latin typeface="Arial"/>
                <a:ea typeface="Arial"/>
                <a:cs typeface="Arial"/>
                <a:sym typeface="Arial"/>
              </a:rPr>
              <a:t>RCCA Summary</a:t>
            </a:r>
            <a:endParaRPr b="0" i="0" sz="4000" u="none" cap="none" strike="noStrike">
              <a:solidFill>
                <a:srgbClr val="292934"/>
              </a:solidFill>
              <a:latin typeface="Arial"/>
              <a:ea typeface="Arial"/>
              <a:cs typeface="Arial"/>
              <a:sym typeface="Arial"/>
            </a:endParaRPr>
          </a:p>
        </p:txBody>
      </p:sp>
      <p:sp>
        <p:nvSpPr>
          <p:cNvPr id="280" name="Google Shape;280;p13"/>
          <p:cNvSpPr txBox="1"/>
          <p:nvPr/>
        </p:nvSpPr>
        <p:spPr>
          <a:xfrm>
            <a:off x="457200" y="1600200"/>
            <a:ext cx="8229240" cy="4876560"/>
          </a:xfrm>
          <a:prstGeom prst="rect">
            <a:avLst/>
          </a:prstGeom>
          <a:noFill/>
          <a:ln>
            <a:noFill/>
          </a:ln>
        </p:spPr>
        <p:txBody>
          <a:bodyPr anchorCtr="0" anchor="t" bIns="45700" lIns="91425" spcFirstLastPara="1" rIns="91425" wrap="square" tIns="45700">
            <a:normAutofit/>
          </a:bodyPr>
          <a:lstStyle/>
          <a:p>
            <a:pPr indent="-182519" lvl="0" marL="182880" marR="0" rtl="0" algn="l">
              <a:lnSpc>
                <a:spcPct val="100000"/>
              </a:lnSpc>
              <a:spcBef>
                <a:spcPts val="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RCCA process is a methodical, effective, and efficient problem solving approach</a:t>
            </a:r>
            <a:endParaRPr b="0" i="0" sz="1800" u="none" cap="none" strike="noStrike">
              <a:solidFill>
                <a:srgbClr val="292934"/>
              </a:solidFill>
              <a:latin typeface="Arial"/>
              <a:ea typeface="Arial"/>
              <a:cs typeface="Arial"/>
              <a:sym typeface="Arial"/>
            </a:endParaRPr>
          </a:p>
          <a:p>
            <a:pPr indent="-182519" lvl="0" marL="182880" marR="0" rtl="0" algn="l">
              <a:lnSpc>
                <a:spcPct val="100000"/>
              </a:lnSpc>
              <a:spcBef>
                <a:spcPts val="1199"/>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RCCA template drives accountability (owner, action list)</a:t>
            </a:r>
            <a:endParaRPr b="0" i="0" sz="1800" u="none" cap="none" strike="noStrike">
              <a:solidFill>
                <a:srgbClr val="292934"/>
              </a:solidFill>
              <a:latin typeface="Arial"/>
              <a:ea typeface="Arial"/>
              <a:cs typeface="Arial"/>
              <a:sym typeface="Arial"/>
            </a:endParaRPr>
          </a:p>
          <a:p>
            <a:pPr indent="-182519" lvl="0" marL="182880" marR="0" rtl="0" algn="l">
              <a:lnSpc>
                <a:spcPct val="100000"/>
              </a:lnSpc>
              <a:spcBef>
                <a:spcPts val="1199"/>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RCCA records used for future reference (traceability)</a:t>
            </a:r>
            <a:endParaRPr b="0" i="0" sz="1800" u="none" cap="none" strike="noStrike">
              <a:solidFill>
                <a:srgbClr val="292934"/>
              </a:solidFill>
              <a:latin typeface="Arial"/>
              <a:ea typeface="Arial"/>
              <a:cs typeface="Arial"/>
              <a:sym typeface="Arial"/>
            </a:endParaRPr>
          </a:p>
          <a:p>
            <a:pPr indent="-182519" lvl="0" marL="182880" marR="0" rtl="0" algn="l">
              <a:lnSpc>
                <a:spcPct val="100000"/>
              </a:lnSpc>
              <a:spcBef>
                <a:spcPts val="1199"/>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Implementation is an investment in long run success</a:t>
            </a:r>
            <a:endParaRPr b="0" i="0" sz="1800" u="none" cap="none" strike="noStrike">
              <a:solidFill>
                <a:srgbClr val="292934"/>
              </a:solidFill>
              <a:latin typeface="Arial"/>
              <a:ea typeface="Arial"/>
              <a:cs typeface="Arial"/>
              <a:sym typeface="Arial"/>
            </a:endParaRPr>
          </a:p>
          <a:p>
            <a:pPr indent="-182519" lvl="1" marL="457200" marR="0" rtl="0" algn="l">
              <a:lnSpc>
                <a:spcPct val="100000"/>
              </a:lnSpc>
              <a:spcBef>
                <a:spcPts val="1199"/>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Truly addresses the root causes of problems, so they don’t recur</a:t>
            </a:r>
            <a:endParaRPr b="0" i="0" sz="1800" u="none" cap="none" strike="noStrike">
              <a:solidFill>
                <a:srgbClr val="292934"/>
              </a:solidFill>
              <a:latin typeface="Arial"/>
              <a:ea typeface="Arial"/>
              <a:cs typeface="Arial"/>
              <a:sym typeface="Arial"/>
            </a:endParaRPr>
          </a:p>
          <a:p>
            <a:pPr indent="-182519" lvl="1" marL="457200" marR="0" rtl="0" algn="l">
              <a:lnSpc>
                <a:spcPct val="100000"/>
              </a:lnSpc>
              <a:spcBef>
                <a:spcPts val="1199"/>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Builds a company culture of effective problem solving</a:t>
            </a:r>
            <a:endParaRPr b="0" i="0" sz="1800" u="none" cap="none" strike="noStrike">
              <a:solidFill>
                <a:srgbClr val="292934"/>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14"/>
          <p:cNvSpPr txBox="1"/>
          <p:nvPr/>
        </p:nvSpPr>
        <p:spPr>
          <a:xfrm>
            <a:off x="457200" y="533520"/>
            <a:ext cx="8229240" cy="990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4000" u="none" cap="none" strike="noStrike">
                <a:solidFill>
                  <a:srgbClr val="D2533C"/>
                </a:solidFill>
                <a:latin typeface="Arial"/>
                <a:ea typeface="Arial"/>
                <a:cs typeface="Arial"/>
                <a:sym typeface="Arial"/>
              </a:rPr>
              <a:t>Questions to Ask Yourself</a:t>
            </a:r>
            <a:endParaRPr b="0" i="0" sz="4000" u="none" cap="none" strike="noStrike">
              <a:solidFill>
                <a:srgbClr val="292934"/>
              </a:solidFill>
              <a:latin typeface="Arial"/>
              <a:ea typeface="Arial"/>
              <a:cs typeface="Arial"/>
              <a:sym typeface="Arial"/>
            </a:endParaRPr>
          </a:p>
        </p:txBody>
      </p:sp>
      <p:sp>
        <p:nvSpPr>
          <p:cNvPr id="287" name="Google Shape;287;p14"/>
          <p:cNvSpPr txBox="1"/>
          <p:nvPr/>
        </p:nvSpPr>
        <p:spPr>
          <a:xfrm>
            <a:off x="457200" y="1600200"/>
            <a:ext cx="8229240" cy="2971440"/>
          </a:xfrm>
          <a:prstGeom prst="rect">
            <a:avLst/>
          </a:prstGeom>
          <a:noFill/>
          <a:ln>
            <a:noFill/>
          </a:ln>
        </p:spPr>
        <p:txBody>
          <a:bodyPr anchorCtr="0" anchor="t" bIns="45700" lIns="91425" spcFirstLastPara="1" rIns="91425" wrap="square" tIns="45700">
            <a:normAutofit/>
          </a:bodyPr>
          <a:lstStyle/>
          <a:p>
            <a:pPr indent="-182519" lvl="0" marL="182880" marR="0" rtl="0" algn="l">
              <a:lnSpc>
                <a:spcPct val="100000"/>
              </a:lnSpc>
              <a:spcBef>
                <a:spcPts val="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Do the same problems seem to occur repeatedly?</a:t>
            </a:r>
            <a:endParaRPr b="0" i="0" sz="1800" u="none" cap="none" strike="noStrike">
              <a:solidFill>
                <a:srgbClr val="292934"/>
              </a:solidFill>
              <a:latin typeface="Arial"/>
              <a:ea typeface="Arial"/>
              <a:cs typeface="Arial"/>
              <a:sym typeface="Arial"/>
            </a:endParaRPr>
          </a:p>
          <a:p>
            <a:pPr indent="-182519" lvl="0" marL="182880" marR="0" rtl="0" algn="l">
              <a:lnSpc>
                <a:spcPct val="100000"/>
              </a:lnSpc>
              <a:spcBef>
                <a:spcPts val="36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Do you have the sense that you are wasting resources on “Band-Aids” that steadily accumulate and</a:t>
            </a:r>
            <a:endParaRPr b="0" i="0" sz="1800" u="none" cap="none" strike="noStrike">
              <a:solidFill>
                <a:srgbClr val="292934"/>
              </a:solidFill>
              <a:latin typeface="Arial"/>
              <a:ea typeface="Arial"/>
              <a:cs typeface="Arial"/>
              <a:sym typeface="Arial"/>
            </a:endParaRPr>
          </a:p>
          <a:p>
            <a:pPr indent="-182519" lvl="1" marL="457200" marR="0" rtl="0" algn="l">
              <a:lnSpc>
                <a:spcPct val="100000"/>
              </a:lnSpc>
              <a:spcBef>
                <a:spcPts val="36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burden engineering with an increasing number of urgent design revisions?</a:t>
            </a:r>
            <a:endParaRPr b="0" i="0" sz="1800" u="none" cap="none" strike="noStrike">
              <a:solidFill>
                <a:srgbClr val="292934"/>
              </a:solidFill>
              <a:latin typeface="Arial"/>
              <a:ea typeface="Arial"/>
              <a:cs typeface="Arial"/>
              <a:sym typeface="Arial"/>
            </a:endParaRPr>
          </a:p>
          <a:p>
            <a:pPr indent="-182519" lvl="1" marL="457200" marR="0" rtl="0" algn="l">
              <a:lnSpc>
                <a:spcPct val="100000"/>
              </a:lnSpc>
              <a:spcBef>
                <a:spcPts val="36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degrade your ability to deliver quality products on time?</a:t>
            </a:r>
            <a:endParaRPr b="0" i="0" sz="1800" u="none" cap="none" strike="noStrike">
              <a:solidFill>
                <a:srgbClr val="292934"/>
              </a:solidFill>
              <a:latin typeface="Arial"/>
              <a:ea typeface="Arial"/>
              <a:cs typeface="Arial"/>
              <a:sym typeface="Arial"/>
            </a:endParaRPr>
          </a:p>
          <a:p>
            <a:pPr indent="-182519" lvl="1" marL="457200" marR="0" rtl="0" algn="l">
              <a:lnSpc>
                <a:spcPct val="100000"/>
              </a:lnSpc>
              <a:spcBef>
                <a:spcPts val="36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are making your operation more difficult to manage over time instead of easier?</a:t>
            </a:r>
            <a:endParaRPr b="0" i="0" sz="1800" u="none" cap="none" strike="noStrike">
              <a:solidFill>
                <a:srgbClr val="292934"/>
              </a:solidFill>
              <a:latin typeface="Arial"/>
              <a:ea typeface="Arial"/>
              <a:cs typeface="Arial"/>
              <a:sym typeface="Arial"/>
            </a:endParaRPr>
          </a:p>
          <a:p>
            <a:pPr indent="-182519" lvl="0" marL="182880" marR="0" rtl="0" algn="l">
              <a:lnSpc>
                <a:spcPct val="100000"/>
              </a:lnSpc>
              <a:spcBef>
                <a:spcPts val="36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Is it unclear who is responsible for solving a given problem, once identified?</a:t>
            </a:r>
            <a:endParaRPr b="0" i="0" sz="1800" u="none" cap="none" strike="noStrike">
              <a:solidFill>
                <a:srgbClr val="292934"/>
              </a:solidFill>
              <a:latin typeface="Arial"/>
              <a:ea typeface="Arial"/>
              <a:cs typeface="Arial"/>
              <a:sym typeface="Arial"/>
            </a:endParaRPr>
          </a:p>
          <a:p>
            <a:pPr indent="-182519" lvl="0" marL="182880" marR="0" rtl="0" algn="l">
              <a:lnSpc>
                <a:spcPct val="100000"/>
              </a:lnSpc>
              <a:spcBef>
                <a:spcPts val="360"/>
              </a:spcBef>
              <a:spcAft>
                <a:spcPts val="0"/>
              </a:spcAft>
              <a:buClr>
                <a:srgbClr val="93A299"/>
              </a:buClr>
              <a:buSzPts val="1530"/>
              <a:buFont typeface="Arial"/>
              <a:buChar char="•"/>
            </a:pPr>
            <a:r>
              <a:rPr b="0" i="0" lang="en-US" sz="1800" u="none" cap="none" strike="noStrike">
                <a:solidFill>
                  <a:srgbClr val="292934"/>
                </a:solidFill>
                <a:latin typeface="Arial"/>
                <a:ea typeface="Arial"/>
                <a:cs typeface="Arial"/>
                <a:sym typeface="Arial"/>
              </a:rPr>
              <a:t>Is it often unclear whether or not a problem has really been solved?</a:t>
            </a:r>
            <a:endParaRPr b="0" i="0" sz="1800" u="none" cap="none" strike="noStrike">
              <a:solidFill>
                <a:srgbClr val="292934"/>
              </a:solidFill>
              <a:latin typeface="Arial"/>
              <a:ea typeface="Arial"/>
              <a:cs typeface="Arial"/>
              <a:sym typeface="Arial"/>
            </a:endParaRPr>
          </a:p>
        </p:txBody>
      </p:sp>
      <p:sp>
        <p:nvSpPr>
          <p:cNvPr id="288" name="Google Shape;288;p14"/>
          <p:cNvSpPr/>
          <p:nvPr/>
        </p:nvSpPr>
        <p:spPr>
          <a:xfrm>
            <a:off x="7575120" y="264240"/>
            <a:ext cx="1568520" cy="161568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10000" u="none" cap="none" strike="noStrike">
                <a:solidFill>
                  <a:srgbClr val="FF0000"/>
                </a:solidFill>
                <a:latin typeface="Arial"/>
                <a:ea typeface="Arial"/>
                <a:cs typeface="Arial"/>
                <a:sym typeface="Arial"/>
              </a:rPr>
              <a:t>?</a:t>
            </a:r>
            <a:endParaRPr b="0" i="0" sz="10000" u="none" cap="none" strike="noStrike">
              <a:latin typeface="Arial"/>
              <a:ea typeface="Arial"/>
              <a:cs typeface="Arial"/>
              <a:sym typeface="Arial"/>
            </a:endParaRPr>
          </a:p>
        </p:txBody>
      </p:sp>
      <p:sp>
        <p:nvSpPr>
          <p:cNvPr id="289" name="Google Shape;289;p14"/>
          <p:cNvSpPr/>
          <p:nvPr/>
        </p:nvSpPr>
        <p:spPr>
          <a:xfrm>
            <a:off x="2572560" y="5244120"/>
            <a:ext cx="4887000" cy="1064880"/>
          </a:xfrm>
          <a:prstGeom prst="horizontalScroll">
            <a:avLst>
              <a:gd fmla="val 12500" name="adj"/>
            </a:avLst>
          </a:prstGeom>
          <a:gradFill>
            <a:gsLst>
              <a:gs pos="0">
                <a:srgbClr val="323C47"/>
              </a:gs>
              <a:gs pos="48000">
                <a:srgbClr val="4F5E6E"/>
              </a:gs>
              <a:gs pos="100000">
                <a:srgbClr val="8B9CAC"/>
              </a:gs>
            </a:gsLst>
            <a:lin ang="16200000" scaled="0"/>
          </a:gradFill>
          <a:ln>
            <a:noFill/>
          </a:ln>
        </p:spPr>
        <p:txBody>
          <a:bodyPr anchorCtr="0" anchor="ctr" bIns="45000" lIns="90000" spcFirstLastPara="1" rIns="90000" wrap="square" tIns="45000">
            <a:noAutofit/>
          </a:bodyPr>
          <a:lstStyle/>
          <a:p>
            <a:pPr indent="0" lvl="0" marL="68760" marR="0" rtl="0" algn="ctr">
              <a:lnSpc>
                <a:spcPct val="100000"/>
              </a:lnSpc>
              <a:spcBef>
                <a:spcPts val="0"/>
              </a:spcBef>
              <a:spcAft>
                <a:spcPts val="0"/>
              </a:spcAft>
              <a:buNone/>
            </a:pPr>
            <a:r>
              <a:rPr b="0" i="0" lang="en-US" sz="1800" u="none" cap="none" strike="noStrike">
                <a:solidFill>
                  <a:srgbClr val="FFFFFF"/>
                </a:solidFill>
                <a:latin typeface="Arial"/>
                <a:ea typeface="Arial"/>
                <a:cs typeface="Arial"/>
                <a:sym typeface="Arial"/>
              </a:rPr>
              <a:t>Systematically solve systematic problems</a:t>
            </a:r>
            <a:endParaRPr b="0" i="0" sz="1800" u="none" cap="none" strike="noStrike">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500"/>
                                        <p:tgtEl>
                                          <p:spTgt spid="2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2014-09-09T20:56:39Z</dcterms:created>
  <dc:creator>Larry Johnson</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23</vt:i4>
  </property>
  <property fmtid="{D5CDD505-2E9C-101B-9397-08002B2CF9AE}" pid="8" name="PresentationFormat">
    <vt:lpwstr>On-screen Show (4:3)</vt:lpwstr>
  </property>
  <property fmtid="{D5CDD505-2E9C-101B-9397-08002B2CF9AE}" pid="9" name="ScaleCrop">
    <vt:bool>false</vt:bool>
  </property>
  <property fmtid="{D5CDD505-2E9C-101B-9397-08002B2CF9AE}" pid="10" name="ShareDoc">
    <vt:bool>false</vt:bool>
  </property>
  <property fmtid="{D5CDD505-2E9C-101B-9397-08002B2CF9AE}" pid="11" name="Slides">
    <vt:i4>118</vt:i4>
  </property>
</Properties>
</file>