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60" r:id="rId1"/>
  </p:sldMasterIdLst>
  <p:notesMasterIdLst>
    <p:notesMasterId r:id="rId17"/>
  </p:notesMasterIdLst>
  <p:handoutMasterIdLst>
    <p:handoutMasterId r:id="rId18"/>
  </p:handoutMasterIdLst>
  <p:sldIdLst>
    <p:sldId id="257" r:id="rId2"/>
    <p:sldId id="272" r:id="rId3"/>
    <p:sldId id="321" r:id="rId4"/>
    <p:sldId id="259" r:id="rId5"/>
    <p:sldId id="260" r:id="rId6"/>
    <p:sldId id="418" r:id="rId7"/>
    <p:sldId id="269" r:id="rId8"/>
    <p:sldId id="279" r:id="rId9"/>
    <p:sldId id="274" r:id="rId10"/>
    <p:sldId id="275" r:id="rId11"/>
    <p:sldId id="276" r:id="rId12"/>
    <p:sldId id="416" r:id="rId13"/>
    <p:sldId id="264" r:id="rId14"/>
    <p:sldId id="265" r:id="rId15"/>
    <p:sldId id="417"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385" userDrawn="1">
          <p15:clr>
            <a:srgbClr val="A4A3A4"/>
          </p15:clr>
        </p15:guide>
        <p15:guide id="2" pos="6307"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E44CC"/>
    <a:srgbClr val="0D50BD"/>
    <a:srgbClr val="FFF100"/>
    <a:srgbClr val="FFFF00"/>
    <a:srgbClr val="73B3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7050" autoAdjust="0"/>
  </p:normalViewPr>
  <p:slideViewPr>
    <p:cSldViewPr snapToGrid="0" snapToObjects="1" showGuides="1">
      <p:cViewPr varScale="1">
        <p:scale>
          <a:sx n="93" d="100"/>
          <a:sy n="93" d="100"/>
        </p:scale>
        <p:origin x="1152" y="96"/>
      </p:cViewPr>
      <p:guideLst>
        <p:guide orient="horz" pos="2385"/>
        <p:guide pos="6307"/>
      </p:guideLst>
    </p:cSldViewPr>
  </p:slideViewPr>
  <p:notesTextViewPr>
    <p:cViewPr>
      <p:scale>
        <a:sx n="150" d="100"/>
        <a:sy n="150" d="100"/>
      </p:scale>
      <p:origin x="0" y="0"/>
    </p:cViewPr>
  </p:notesTextViewPr>
  <p:notesViewPr>
    <p:cSldViewPr snapToGrid="0" snapToObjects="1">
      <p:cViewPr varScale="1">
        <p:scale>
          <a:sx n="85" d="100"/>
          <a:sy n="85" d="100"/>
        </p:scale>
        <p:origin x="3804" y="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6F83B0B-1A45-4BAE-AFEA-EA18750676BB}" type="datetimeFigureOut">
              <a:rPr lang="en-US" smtClean="0"/>
              <a:t>4/9/2022</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B44BA35-23B0-42E4-81E5-3BBC36B29EEB}" type="slidenum">
              <a:rPr lang="en-US" smtClean="0"/>
              <a:t>‹#›</a:t>
            </a:fld>
            <a:endParaRPr lang="en-US"/>
          </a:p>
        </p:txBody>
      </p:sp>
    </p:spTree>
    <p:extLst>
      <p:ext uri="{BB962C8B-B14F-4D97-AF65-F5344CB8AC3E}">
        <p14:creationId xmlns:p14="http://schemas.microsoft.com/office/powerpoint/2010/main" val="21439731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5E68A34-2EED-2449-9608-8411F1506575}" type="datetimeFigureOut">
              <a:rPr lang="en-US" smtClean="0"/>
              <a:t>4/9/2022</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159BAE5-46DE-E047-AFDD-B00166002A63}" type="slidenum">
              <a:rPr lang="en-US" smtClean="0"/>
              <a:t>‹#›</a:t>
            </a:fld>
            <a:endParaRPr lang="en-US"/>
          </a:p>
        </p:txBody>
      </p:sp>
    </p:spTree>
    <p:extLst>
      <p:ext uri="{BB962C8B-B14F-4D97-AF65-F5344CB8AC3E}">
        <p14:creationId xmlns:p14="http://schemas.microsoft.com/office/powerpoint/2010/main" val="207469684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Welcome to webinar number 5 in a series of quality-related webinars presented by the MPIA Quality Alliance; a sub-committee of the Montana Photonics Industry Alliance in Bozeman, Montana. Thank you for joining us.</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My name is Ben Klein. I’m the Quality Manager for Teledyne FLIR Surveillance, Inc in Bozeman, Montana</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subject of this webinar is the Return Material Authorization Process. </a:t>
            </a:r>
          </a:p>
          <a:p>
            <a:endParaRPr lang="en-US" dirty="0"/>
          </a:p>
        </p:txBody>
      </p:sp>
      <p:sp>
        <p:nvSpPr>
          <p:cNvPr id="4" name="Slide Number Placeholder 3"/>
          <p:cNvSpPr>
            <a:spLocks noGrp="1"/>
          </p:cNvSpPr>
          <p:nvPr>
            <p:ph type="sldNum" sz="quarter" idx="5"/>
          </p:nvPr>
        </p:nvSpPr>
        <p:spPr/>
        <p:txBody>
          <a:bodyPr/>
          <a:lstStyle/>
          <a:p>
            <a:fld id="{2159BAE5-46DE-E047-AFDD-B00166002A63}" type="slidenum">
              <a:rPr lang="en-US" smtClean="0"/>
              <a:t>1</a:t>
            </a:fld>
            <a:endParaRPr lang="en-US"/>
          </a:p>
        </p:txBody>
      </p:sp>
    </p:spTree>
    <p:extLst>
      <p:ext uri="{BB962C8B-B14F-4D97-AF65-F5344CB8AC3E}">
        <p14:creationId xmlns:p14="http://schemas.microsoft.com/office/powerpoint/2010/main" val="15965096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In this presentation you’ll learn answers to the following questions:</a:t>
            </a:r>
          </a:p>
          <a:p>
            <a:pPr marL="342900" marR="0" lvl="0" indent="-342900">
              <a:lnSpc>
                <a:spcPct val="107000"/>
              </a:lnSpc>
              <a:spcBef>
                <a:spcPts val="0"/>
              </a:spcBef>
              <a:spcAft>
                <a:spcPts val="0"/>
              </a:spcAft>
              <a:buFont typeface="+mj-lt"/>
              <a:buAutoNum type="arabicPeriod"/>
            </a:pPr>
            <a:r>
              <a:rPr lang="en-US" sz="1800" dirty="0">
                <a:effectLst/>
                <a:latin typeface="Calibri" panose="020F0502020204030204" pitchFamily="34" charset="0"/>
                <a:ea typeface="Calibri" panose="020F0502020204030204" pitchFamily="34" charset="0"/>
                <a:cs typeface="Times New Roman" panose="02020603050405020304" pitchFamily="18" charset="0"/>
              </a:rPr>
              <a:t>What is a Return Material Authorization Process (RMA)?</a:t>
            </a:r>
          </a:p>
          <a:p>
            <a:pPr marL="342900" marR="0" lvl="0" indent="-342900">
              <a:lnSpc>
                <a:spcPct val="107000"/>
              </a:lnSpc>
              <a:spcBef>
                <a:spcPts val="0"/>
              </a:spcBef>
              <a:spcAft>
                <a:spcPts val="0"/>
              </a:spcAft>
              <a:buFont typeface="+mj-lt"/>
              <a:buAutoNum type="arabicPeriod"/>
            </a:pPr>
            <a:r>
              <a:rPr lang="en-US" sz="1800" dirty="0">
                <a:effectLst/>
                <a:latin typeface="Calibri" panose="020F0502020204030204" pitchFamily="34" charset="0"/>
                <a:ea typeface="Calibri" panose="020F0502020204030204" pitchFamily="34" charset="0"/>
                <a:cs typeface="Times New Roman" panose="02020603050405020304" pitchFamily="18" charset="0"/>
              </a:rPr>
              <a:t>Why is the RMA process invaluable to quality (and reputation)?</a:t>
            </a:r>
          </a:p>
          <a:p>
            <a:pPr marL="342900" marR="0" lvl="0" indent="-342900">
              <a:lnSpc>
                <a:spcPct val="107000"/>
              </a:lnSpc>
              <a:spcBef>
                <a:spcPts val="0"/>
              </a:spcBef>
              <a:spcAft>
                <a:spcPts val="0"/>
              </a:spcAft>
              <a:buFont typeface="+mj-lt"/>
              <a:buAutoNum type="arabicPeriod"/>
            </a:pPr>
            <a:r>
              <a:rPr lang="en-US" sz="1800" dirty="0">
                <a:effectLst/>
                <a:latin typeface="Calibri" panose="020F0502020204030204" pitchFamily="34" charset="0"/>
                <a:ea typeface="Calibri" panose="020F0502020204030204" pitchFamily="34" charset="0"/>
                <a:cs typeface="Times New Roman" panose="02020603050405020304" pitchFamily="18" charset="0"/>
              </a:rPr>
              <a:t>How is an RMA process implemented? What can you do right now to make this happen?</a:t>
            </a:r>
          </a:p>
          <a:p>
            <a:pPr marL="342900" marR="0" lvl="0" indent="-342900">
              <a:lnSpc>
                <a:spcPct val="107000"/>
              </a:lnSpc>
              <a:spcBef>
                <a:spcPts val="0"/>
              </a:spcBef>
              <a:spcAft>
                <a:spcPts val="800"/>
              </a:spcAft>
              <a:buFont typeface="+mj-lt"/>
              <a:buAutoNum type="arabicPeriod"/>
            </a:pPr>
            <a:r>
              <a:rPr lang="en-US" sz="1800" dirty="0">
                <a:effectLst/>
                <a:latin typeface="Calibri" panose="020F0502020204030204" pitchFamily="34" charset="0"/>
                <a:ea typeface="Calibri" panose="020F0502020204030204" pitchFamily="34" charset="0"/>
                <a:cs typeface="Times New Roman" panose="02020603050405020304" pitchFamily="18" charset="0"/>
              </a:rPr>
              <a:t>How does the RMA Process lead to improving your products and processes?</a:t>
            </a:r>
          </a:p>
          <a:p>
            <a:endParaRPr lang="en-US" dirty="0"/>
          </a:p>
        </p:txBody>
      </p:sp>
      <p:sp>
        <p:nvSpPr>
          <p:cNvPr id="4" name="Slide Number Placeholder 3"/>
          <p:cNvSpPr>
            <a:spLocks noGrp="1"/>
          </p:cNvSpPr>
          <p:nvPr>
            <p:ph type="sldNum" sz="quarter" idx="5"/>
          </p:nvPr>
        </p:nvSpPr>
        <p:spPr/>
        <p:txBody>
          <a:bodyPr/>
          <a:lstStyle/>
          <a:p>
            <a:fld id="{2159BAE5-46DE-E047-AFDD-B00166002A63}" type="slidenum">
              <a:rPr lang="en-US" smtClean="0"/>
              <a:t>2</a:t>
            </a:fld>
            <a:endParaRPr lang="en-US"/>
          </a:p>
        </p:txBody>
      </p:sp>
    </p:spTree>
    <p:extLst>
      <p:ext uri="{BB962C8B-B14F-4D97-AF65-F5344CB8AC3E}">
        <p14:creationId xmlns:p14="http://schemas.microsoft.com/office/powerpoint/2010/main" val="33292990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1200"/>
              </a:spcBef>
              <a:spcAft>
                <a:spcPts val="0"/>
              </a:spcAft>
            </a:pPr>
            <a:r>
              <a:rPr lang="en-US" sz="1800" b="1" kern="0"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rPr>
              <a:t>Problem Statement</a:t>
            </a:r>
          </a:p>
          <a:p>
            <a:pPr marL="0" marR="0">
              <a:lnSpc>
                <a:spcPct val="107000"/>
              </a:lnSpc>
              <a:spcBef>
                <a:spcPts val="1200"/>
              </a:spcBef>
              <a:spcAft>
                <a:spcPts val="0"/>
              </a:spcAft>
            </a:pPr>
            <a:endParaRPr lang="en-US" sz="1800" b="1" kern="0"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endParaRPr>
          </a:p>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Problem</a:t>
            </a:r>
            <a:r>
              <a:rPr lang="en-US" sz="1800" dirty="0">
                <a:effectLst/>
                <a:latin typeface="Calibri" panose="020F0502020204030204" pitchFamily="34" charset="0"/>
                <a:ea typeface="Calibri" panose="020F0502020204030204" pitchFamily="34" charset="0"/>
                <a:cs typeface="Times New Roman" panose="02020603050405020304" pitchFamily="18" charset="0"/>
              </a:rPr>
              <a:t>: Product returns are increasing in quantity.</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You don’t know why they are returning in such high quantities.</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You have no idea how many are being returned. </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You don’t have enough information regarding the reason they are being returned to you. Are these out of box failures that are possible warranty returns or are they products that have been in the field for years?</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Takes a long time between receiving the returned product and fixing it and sending it back to the customer.</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Returned products is sometimes misplaced or even lost (it can happen!).</a:t>
            </a:r>
          </a:p>
          <a:p>
            <a:pPr marL="342900" marR="0" lvl="0" indent="-342900">
              <a:lnSpc>
                <a:spcPct val="107000"/>
              </a:lnSpc>
              <a:spcBef>
                <a:spcPts val="0"/>
              </a:spcBef>
              <a:spcAft>
                <a:spcPts val="8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Customers are not happy with your products so far and they are considering another source for similar products. They are beginning to lose their trust…</a:t>
            </a:r>
          </a:p>
          <a:p>
            <a:pPr marL="0" marR="0">
              <a:lnSpc>
                <a:spcPct val="107000"/>
              </a:lnSpc>
              <a:spcBef>
                <a:spcPts val="0"/>
              </a:spcBef>
              <a:spcAft>
                <a:spcPts val="800"/>
              </a:spcAft>
            </a:pPr>
            <a:endParaRPr lang="en-US" sz="1800" b="1" i="1"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i="1" dirty="0">
                <a:effectLst/>
                <a:latin typeface="Calibri" panose="020F0502020204030204" pitchFamily="34" charset="0"/>
                <a:ea typeface="Calibri" panose="020F0502020204030204" pitchFamily="34" charset="0"/>
                <a:cs typeface="Times New Roman" panose="02020603050405020304" pitchFamily="18" charset="0"/>
              </a:rPr>
              <a:t>Solution: Implement a Return Material Authorization Process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2159BAE5-46DE-E047-AFDD-B00166002A63}" type="slidenum">
              <a:rPr lang="en-US" smtClean="0"/>
              <a:t>3</a:t>
            </a:fld>
            <a:endParaRPr lang="en-US"/>
          </a:p>
        </p:txBody>
      </p:sp>
    </p:spTree>
    <p:extLst>
      <p:ext uri="{BB962C8B-B14F-4D97-AF65-F5344CB8AC3E}">
        <p14:creationId xmlns:p14="http://schemas.microsoft.com/office/powerpoint/2010/main" val="9178881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1200"/>
              </a:spcBef>
              <a:spcAft>
                <a:spcPts val="0"/>
              </a:spcAft>
            </a:pPr>
            <a:r>
              <a:rPr lang="en-US" sz="1800" b="1" kern="0"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rPr>
              <a:t>Gem 1: What is a Return Material Authorization Process</a:t>
            </a:r>
          </a:p>
          <a:p>
            <a:pPr marL="0" marR="0">
              <a:lnSpc>
                <a:spcPct val="107000"/>
              </a:lnSpc>
              <a:spcBef>
                <a:spcPts val="0"/>
              </a:spcBef>
              <a:spcAft>
                <a:spcPts val="800"/>
              </a:spcAft>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The Return Material Authorization Process is the process for managing products that customers return for refund, repair, or replacement.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This is also known as the Return Merchandise Authorization Process. We’ll refer to it in this presentation as the RMA process.</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There are many types of returns. For the purposes of this presentation, we’ll use two categories with the following terms: </a:t>
            </a:r>
          </a:p>
          <a:p>
            <a:pPr marL="342900" marR="0" indent="-342900">
              <a:lnSpc>
                <a:spcPct val="107000"/>
              </a:lnSpc>
              <a:spcBef>
                <a:spcPts val="0"/>
              </a:spcBef>
              <a:spcAft>
                <a:spcPts val="800"/>
              </a:spcAft>
              <a:buFont typeface="+mj-lt"/>
              <a:buAutoNum type="arabicPeriod"/>
            </a:pPr>
            <a:r>
              <a:rPr lang="en-US" sz="1800" dirty="0">
                <a:effectLst/>
                <a:latin typeface="Calibri" panose="020F0502020204030204" pitchFamily="34" charset="0"/>
                <a:ea typeface="Calibri" panose="020F0502020204030204" pitchFamily="34" charset="0"/>
                <a:cs typeface="Times New Roman" panose="02020603050405020304" pitchFamily="18" charset="0"/>
              </a:rPr>
              <a:t>Service Returns</a:t>
            </a:r>
          </a:p>
          <a:p>
            <a:pPr marL="342900" marR="0" indent="-342900">
              <a:lnSpc>
                <a:spcPct val="107000"/>
              </a:lnSpc>
              <a:spcBef>
                <a:spcPts val="0"/>
              </a:spcBef>
              <a:spcAft>
                <a:spcPts val="800"/>
              </a:spcAft>
              <a:buFont typeface="+mj-lt"/>
              <a:buAutoNum type="arabicPeriod"/>
            </a:pPr>
            <a:r>
              <a:rPr lang="en-US" sz="1800" dirty="0">
                <a:effectLst/>
                <a:latin typeface="Calibri" panose="020F0502020204030204" pitchFamily="34" charset="0"/>
                <a:ea typeface="Calibri" panose="020F0502020204030204" pitchFamily="34" charset="0"/>
                <a:cs typeface="Times New Roman" panose="02020603050405020304" pitchFamily="18" charset="0"/>
              </a:rPr>
              <a:t>Warranty Evaluation Returns</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You may choose to use more than two categories or different terms. But we’ve found that keeping it simple like this works pretty well.</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Service returns</a:t>
            </a:r>
            <a:r>
              <a:rPr lang="en-US" sz="1800" dirty="0">
                <a:effectLst/>
                <a:latin typeface="Calibri" panose="020F0502020204030204" pitchFamily="34" charset="0"/>
                <a:ea typeface="Calibri" panose="020F0502020204030204" pitchFamily="34" charset="0"/>
                <a:cs typeface="Times New Roman" panose="02020603050405020304" pitchFamily="18" charset="0"/>
              </a:rPr>
              <a:t> are returned with an RFQ (request for quote) to purchase a type of service: rework, repair, upgrade, calibration.</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Warranty Evaluation</a:t>
            </a:r>
            <a:r>
              <a:rPr lang="en-US" sz="1800" dirty="0">
                <a:effectLst/>
                <a:latin typeface="Calibri" panose="020F0502020204030204" pitchFamily="34" charset="0"/>
                <a:ea typeface="Calibri" panose="020F0502020204030204" pitchFamily="34" charset="0"/>
                <a:cs typeface="Times New Roman" panose="02020603050405020304" pitchFamily="18" charset="0"/>
              </a:rPr>
              <a:t> returns are returned because the customer is not happy with the product because it is nonconforming, damaged, or is not meeting expectations in some manner. You are under a contractual obligation to be sure that your product meets expectations and you essentially sign that agreement when you accept an order. So when you receive an RMA for warranty evaluation, it is vital to take care of these with high priority and to have a good process.</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This presentation will focus on warranty evaluations though the overall system we are presenting will work for both.</a:t>
            </a:r>
          </a:p>
          <a:p>
            <a:endParaRPr lang="en-US" dirty="0"/>
          </a:p>
        </p:txBody>
      </p:sp>
      <p:sp>
        <p:nvSpPr>
          <p:cNvPr id="4" name="Slide Number Placeholder 3"/>
          <p:cNvSpPr>
            <a:spLocks noGrp="1"/>
          </p:cNvSpPr>
          <p:nvPr>
            <p:ph type="sldNum" sz="quarter" idx="5"/>
          </p:nvPr>
        </p:nvSpPr>
        <p:spPr/>
        <p:txBody>
          <a:bodyPr/>
          <a:lstStyle/>
          <a:p>
            <a:fld id="{2159BAE5-46DE-E047-AFDD-B00166002A63}" type="slidenum">
              <a:rPr lang="en-US" smtClean="0"/>
              <a:t>4</a:t>
            </a:fld>
            <a:endParaRPr lang="en-US"/>
          </a:p>
        </p:txBody>
      </p:sp>
    </p:spTree>
    <p:extLst>
      <p:ext uri="{BB962C8B-B14F-4D97-AF65-F5344CB8AC3E}">
        <p14:creationId xmlns:p14="http://schemas.microsoft.com/office/powerpoint/2010/main" val="2798428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1200"/>
              </a:spcBef>
              <a:spcAft>
                <a:spcPts val="0"/>
              </a:spcAft>
            </a:pPr>
            <a:r>
              <a:rPr lang="en-US" sz="1800" b="1" kern="0"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rPr>
              <a:t>Gem 2: Why is the RMA process invaluable to product Quality and Reputation</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Even if you have the best designed products with the highest quality and reliability, with great processes and well-documented work instructions, highly trained, skillful technicians in manufacturing, sooner or later you will have some of your products returned to you as an RMA for warranty evaluation. So it is critical to have a good process in place in order to manage them effectively and efficiently. </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i="0" dirty="0">
                <a:effectLst/>
                <a:latin typeface="Calibri" panose="020F0502020204030204" pitchFamily="34" charset="0"/>
                <a:ea typeface="Calibri" panose="020F0502020204030204" pitchFamily="34" charset="0"/>
                <a:cs typeface="Times New Roman" panose="02020603050405020304" pitchFamily="18" charset="0"/>
              </a:rPr>
              <a:t>The RMA process is invaluable because of the following:</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Reduces risk of losing track of returned product. A good RMA process will track the product from the moment it reaches your door until you ship it back to the customer.</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Reduces risk of ongoing production of bad product. The cause of the problem may be systemic and therefore it may be affecting the products in WIP.</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It provides feedback information that can drive root cause analysis which leads to product improvement.</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Provides insight regarding the quality of your product, that is, how well it meets specification straight out the gate) and the reliability of your product (that is, how well and how long it maintains its initial high quality, how long does it work.</a:t>
            </a:r>
          </a:p>
          <a:p>
            <a:pPr marL="342900" marR="0" lvl="0" indent="-342900">
              <a:lnSpc>
                <a:spcPct val="107000"/>
              </a:lnSpc>
              <a:spcBef>
                <a:spcPts val="0"/>
              </a:spcBef>
              <a:spcAft>
                <a:spcPts val="8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It provides opportunity to build trust in your relationship with customer by providing timely feedback and a positive experience. It gives even greater insight into who you are as an organization.</a:t>
            </a:r>
          </a:p>
          <a:p>
            <a:pPr marL="342900" marR="0" lvl="0" indent="-342900">
              <a:lnSpc>
                <a:spcPct val="107000"/>
              </a:lnSpc>
              <a:spcBef>
                <a:spcPts val="0"/>
              </a:spcBef>
              <a:spcAft>
                <a:spcPts val="800"/>
              </a:spcAft>
              <a:buFont typeface="Symbol" panose="05050102010706020507" pitchFamily="18" charset="2"/>
              <a:buChar cha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Moments of truth</a:t>
            </a:r>
            <a:r>
              <a:rPr lang="en-US" sz="1800" dirty="0">
                <a:effectLst/>
                <a:latin typeface="Calibri" panose="020F0502020204030204" pitchFamily="34" charset="0"/>
                <a:ea typeface="Calibri" panose="020F0502020204030204" pitchFamily="34" charset="0"/>
                <a:cs typeface="Times New Roman" panose="02020603050405020304" pitchFamily="18" charset="0"/>
              </a:rPr>
              <a:t>: When you have an RMA event, you can look at it as a disaster because you failed to meet your customer’s needs, your customer’s expectations and you’re concerned about how this reflects on you and your organization.</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Or </a:t>
            </a:r>
            <a:r>
              <a:rPr lang="en-US" sz="1800" u="sng" dirty="0">
                <a:effectLst/>
                <a:latin typeface="Calibri" panose="020F0502020204030204" pitchFamily="34" charset="0"/>
                <a:ea typeface="Calibri" panose="020F0502020204030204" pitchFamily="34" charset="0"/>
                <a:cs typeface="Times New Roman" panose="02020603050405020304" pitchFamily="18" charset="0"/>
              </a:rPr>
              <a:t>you can look at it as an </a:t>
            </a:r>
            <a:r>
              <a:rPr lang="en-US" sz="1800" b="1" u="sng" dirty="0">
                <a:effectLst/>
                <a:latin typeface="Calibri" panose="020F0502020204030204" pitchFamily="34" charset="0"/>
                <a:ea typeface="Calibri" panose="020F0502020204030204" pitchFamily="34" charset="0"/>
                <a:cs typeface="Times New Roman" panose="02020603050405020304" pitchFamily="18" charset="0"/>
              </a:rPr>
              <a:t>opportunity</a:t>
            </a: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a:effectLst/>
                <a:latin typeface="Calibri" panose="020F0502020204030204" pitchFamily="34" charset="0"/>
                <a:ea typeface="Calibri" panose="020F0502020204030204" pitchFamily="34" charset="0"/>
                <a:cs typeface="Times New Roman" panose="02020603050405020304" pitchFamily="18" charset="0"/>
              </a:rPr>
              <a:t>It’s an opportunity to support your customer to prove how well you service your customers. </a:t>
            </a:r>
          </a:p>
          <a:p>
            <a:pPr marL="285750" marR="0" indent="-285750">
              <a:lnSpc>
                <a:spcPct val="107000"/>
              </a:lnSpc>
              <a:spcBef>
                <a:spcPts val="0"/>
              </a:spcBef>
              <a:spcAft>
                <a:spcPts val="800"/>
              </a:spcAft>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To show your customers that your service is as high quality as your products.</a:t>
            </a:r>
          </a:p>
          <a:p>
            <a:pPr marL="285750" marR="0" indent="-285750">
              <a:lnSpc>
                <a:spcPct val="107000"/>
              </a:lnSpc>
              <a:spcBef>
                <a:spcPts val="0"/>
              </a:spcBef>
              <a:spcAft>
                <a:spcPts val="800"/>
              </a:spcAft>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To turn a bad situation into one where you have an even better relationship with your customer. </a:t>
            </a:r>
          </a:p>
          <a:p>
            <a:pPr marL="285750" marR="0" indent="-285750">
              <a:lnSpc>
                <a:spcPct val="107000"/>
              </a:lnSpc>
              <a:spcBef>
                <a:spcPts val="0"/>
              </a:spcBef>
              <a:spcAft>
                <a:spcPts val="800"/>
              </a:spcAft>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To demonstrate that you are a partner, invested in the shared success of the product.</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You get to choose your approach. And the choice you make will have a significant impact toward building trust with your customer or damaging your reputation. It is a moment of truth! </a:t>
            </a:r>
          </a:p>
          <a:p>
            <a:pPr marL="0" marR="0">
              <a:lnSpc>
                <a:spcPct val="107000"/>
              </a:lnSpc>
              <a:spcBef>
                <a:spcPts val="0"/>
              </a:spcBef>
              <a:spcAft>
                <a:spcPts val="800"/>
              </a:spcAft>
            </a:pPr>
            <a:r>
              <a:rPr lang="en-US" sz="1800" b="1" i="1" dirty="0">
                <a:effectLst/>
                <a:latin typeface="Calibri" panose="020F0502020204030204" pitchFamily="34" charset="0"/>
                <a:ea typeface="Calibri" panose="020F0502020204030204" pitchFamily="34" charset="0"/>
                <a:cs typeface="Times New Roman" panose="02020603050405020304" pitchFamily="18" charset="0"/>
              </a:rPr>
              <a:t>Returns and the way you handle them define your reputation!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2159BAE5-46DE-E047-AFDD-B00166002A63}" type="slidenum">
              <a:rPr lang="en-US" smtClean="0"/>
              <a:t>5</a:t>
            </a:fld>
            <a:endParaRPr lang="en-US"/>
          </a:p>
        </p:txBody>
      </p:sp>
    </p:spTree>
    <p:extLst>
      <p:ext uri="{BB962C8B-B14F-4D97-AF65-F5344CB8AC3E}">
        <p14:creationId xmlns:p14="http://schemas.microsoft.com/office/powerpoint/2010/main" val="10710406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1200"/>
              </a:spcBef>
              <a:spcAft>
                <a:spcPts val="0"/>
              </a:spcAft>
            </a:pPr>
            <a:r>
              <a:rPr lang="en-US" sz="1800" b="1" kern="0"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rPr>
              <a:t>Gem 3: Process Implementation</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How is an RMA process implemented?</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You can implement an RMA process using basic, low-cost tools that are likely already available to you. You don’t need expensive software. While there are many solutions to solve this problem for how to manage RMAs, most of them, you will find, have common approaches and similar steps. The solution provided here is a simple one that captures the essence of what you can expect in any RMA process and will hopefully give you what you’re looking for or at least give you ideas for how to implement a process best suited to your organization.</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overview of this process can be broken down into five primary top-level steps:</a:t>
            </a:r>
          </a:p>
          <a:p>
            <a:pPr marL="342900" marR="0" lvl="0" indent="-342900">
              <a:lnSpc>
                <a:spcPct val="107000"/>
              </a:lnSpc>
              <a:spcBef>
                <a:spcPts val="0"/>
              </a:spcBef>
              <a:spcAft>
                <a:spcPts val="0"/>
              </a:spcAft>
              <a:buFont typeface="+mj-lt"/>
              <a:buAutoNum type="arabicPeriod"/>
            </a:pPr>
            <a:r>
              <a:rPr lang="en-US" sz="1800" dirty="0">
                <a:effectLst/>
                <a:latin typeface="Calibri" panose="020F0502020204030204" pitchFamily="34" charset="0"/>
                <a:ea typeface="Calibri" panose="020F0502020204030204" pitchFamily="34" charset="0"/>
                <a:cs typeface="Times New Roman" panose="02020603050405020304" pitchFamily="18" charset="0"/>
              </a:rPr>
              <a:t>Identify and document the RMA</a:t>
            </a:r>
          </a:p>
          <a:p>
            <a:pPr marL="342900" marR="0" lvl="0" indent="-342900">
              <a:lnSpc>
                <a:spcPct val="107000"/>
              </a:lnSpc>
              <a:spcBef>
                <a:spcPts val="0"/>
              </a:spcBef>
              <a:spcAft>
                <a:spcPts val="0"/>
              </a:spcAft>
              <a:buFont typeface="+mj-lt"/>
              <a:buAutoNum type="arabicPeriod"/>
            </a:pPr>
            <a:r>
              <a:rPr lang="en-US" sz="1800" dirty="0">
                <a:effectLst/>
                <a:latin typeface="Calibri" panose="020F0502020204030204" pitchFamily="34" charset="0"/>
                <a:ea typeface="Calibri" panose="020F0502020204030204" pitchFamily="34" charset="0"/>
                <a:cs typeface="Times New Roman" panose="02020603050405020304" pitchFamily="18" charset="0"/>
              </a:rPr>
              <a:t>Evaluate the returned products (physically examine them) and review the information provided with them.</a:t>
            </a:r>
          </a:p>
          <a:p>
            <a:pPr marL="342900" marR="0" lvl="0" indent="-342900">
              <a:lnSpc>
                <a:spcPct val="107000"/>
              </a:lnSpc>
              <a:spcBef>
                <a:spcPts val="0"/>
              </a:spcBef>
              <a:spcAft>
                <a:spcPts val="0"/>
              </a:spcAft>
              <a:buFont typeface="+mj-lt"/>
              <a:buAutoNum type="arabicPeriod"/>
            </a:pPr>
            <a:r>
              <a:rPr lang="en-US" sz="1800" dirty="0">
                <a:effectLst/>
                <a:latin typeface="Calibri" panose="020F0502020204030204" pitchFamily="34" charset="0"/>
                <a:ea typeface="Calibri" panose="020F0502020204030204" pitchFamily="34" charset="0"/>
                <a:cs typeface="Times New Roman" panose="02020603050405020304" pitchFamily="18" charset="0"/>
              </a:rPr>
              <a:t>Determine warranty status (based on your warranty criteria)</a:t>
            </a:r>
          </a:p>
          <a:p>
            <a:pPr marL="342900" marR="0" lvl="0" indent="-342900">
              <a:lnSpc>
                <a:spcPct val="107000"/>
              </a:lnSpc>
              <a:spcBef>
                <a:spcPts val="0"/>
              </a:spcBef>
              <a:spcAft>
                <a:spcPts val="0"/>
              </a:spcAft>
              <a:buFont typeface="+mj-lt"/>
              <a:buAutoNum type="arabicPeriod"/>
            </a:pPr>
            <a:r>
              <a:rPr lang="en-US" sz="1800" dirty="0">
                <a:effectLst/>
                <a:latin typeface="Calibri" panose="020F0502020204030204" pitchFamily="34" charset="0"/>
                <a:ea typeface="Calibri" panose="020F0502020204030204" pitchFamily="34" charset="0"/>
                <a:cs typeface="Times New Roman" panose="02020603050405020304" pitchFamily="18" charset="0"/>
              </a:rPr>
              <a:t>Determine disposition (what are you going to do with it)</a:t>
            </a:r>
          </a:p>
          <a:p>
            <a:pPr marL="342900" marR="0" lvl="0" indent="-342900">
              <a:lnSpc>
                <a:spcPct val="107000"/>
              </a:lnSpc>
              <a:spcBef>
                <a:spcPts val="0"/>
              </a:spcBef>
              <a:spcAft>
                <a:spcPts val="800"/>
              </a:spcAft>
              <a:buFont typeface="+mj-lt"/>
              <a:buAutoNum type="arabicPeriod"/>
            </a:pPr>
            <a:r>
              <a:rPr lang="en-US" sz="1800" dirty="0">
                <a:effectLst/>
                <a:latin typeface="Calibri" panose="020F0502020204030204" pitchFamily="34" charset="0"/>
                <a:ea typeface="Calibri" panose="020F0502020204030204" pitchFamily="34" charset="0"/>
                <a:cs typeface="Times New Roman" panose="02020603050405020304" pitchFamily="18" charset="0"/>
              </a:rPr>
              <a:t>Perform disposition so can you ship it back to the customer</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We’ll take a closer look at each of the steps in the following slides</a:t>
            </a:r>
          </a:p>
        </p:txBody>
      </p:sp>
      <p:sp>
        <p:nvSpPr>
          <p:cNvPr id="4" name="Slide Number Placeholder 3"/>
          <p:cNvSpPr>
            <a:spLocks noGrp="1"/>
          </p:cNvSpPr>
          <p:nvPr>
            <p:ph type="sldNum" sz="quarter" idx="5"/>
          </p:nvPr>
        </p:nvSpPr>
        <p:spPr/>
        <p:txBody>
          <a:bodyPr/>
          <a:lstStyle/>
          <a:p>
            <a:fld id="{2159BAE5-46DE-E047-AFDD-B00166002A63}" type="slidenum">
              <a:rPr lang="en-US" smtClean="0"/>
              <a:t>6</a:t>
            </a:fld>
            <a:endParaRPr lang="en-US"/>
          </a:p>
        </p:txBody>
      </p:sp>
    </p:spTree>
    <p:extLst>
      <p:ext uri="{BB962C8B-B14F-4D97-AF65-F5344CB8AC3E}">
        <p14:creationId xmlns:p14="http://schemas.microsoft.com/office/powerpoint/2010/main" val="17403096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200"/>
              </a:spcBef>
              <a:spcAft>
                <a:spcPts val="0"/>
              </a:spcAft>
            </a:pPr>
            <a:r>
              <a:rPr lang="en-US" sz="1800" b="1"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rPr>
              <a:t>Step 1: Identify and Document</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This step begins when the customer contacts you. </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You’ll want to try to gather as much information as you can about why the product failed. You may even want to provide a form to the customer to complete with detailed information. You can call this form an RMA Form or a Service Form. The more information the better. Here is where you begin working with your customer to solve the problem. </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basic information on the form includes customer company name, s/n, part number, date, etc. But the truly valuable information includes anything they can provide regarding the nature of the failure and the conditions in which the failure occurred.</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If you decide that it would be best to have the customer return the product to you for more in-depth evaluation, you’ll want to provide an RMA number. This RMA number will be used to identify and track the returned product from the moment it reaches your receiving area until it is shipped back to the customer. The information from the RMA is then logged in a spreadsheet or database. We call this the RMA Log. Each entry is uniquely identified by the RMA#. You’ll see later in this presentation, why capturing and compiling this information can lead to invaluable insight regarding your products.</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This log also serves the key function of tracking the product returns throughout the process so it isn’t lost or forgotten. It’s a good idea to have someone in your organization assigned the responsibility of coordinating this process to ensure that this product is properly prioritized and processed effectively.  The RMA log serves as a history to see if you’ve received this product or similar products before and what you did to fix it last time. </a:t>
            </a:r>
          </a:p>
        </p:txBody>
      </p:sp>
      <p:sp>
        <p:nvSpPr>
          <p:cNvPr id="4" name="Slide Number Placeholder 3"/>
          <p:cNvSpPr>
            <a:spLocks noGrp="1"/>
          </p:cNvSpPr>
          <p:nvPr>
            <p:ph type="sldNum" sz="quarter" idx="5"/>
          </p:nvPr>
        </p:nvSpPr>
        <p:spPr/>
        <p:txBody>
          <a:bodyPr/>
          <a:lstStyle/>
          <a:p>
            <a:fld id="{2159BAE5-46DE-E047-AFDD-B00166002A63}" type="slidenum">
              <a:rPr lang="en-US" smtClean="0"/>
              <a:t>7</a:t>
            </a:fld>
            <a:endParaRPr lang="en-US"/>
          </a:p>
        </p:txBody>
      </p:sp>
    </p:spTree>
    <p:extLst>
      <p:ext uri="{BB962C8B-B14F-4D97-AF65-F5344CB8AC3E}">
        <p14:creationId xmlns:p14="http://schemas.microsoft.com/office/powerpoint/2010/main" val="36217077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200"/>
              </a:spcBef>
              <a:spcAft>
                <a:spcPts val="0"/>
              </a:spcAft>
            </a:pPr>
            <a:r>
              <a:rPr lang="en-US" sz="1800" b="1"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rPr>
              <a:t>Step 2: Evaluate Returned Material</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This step begins after you have physically received the product and have updated the RMA log with information. </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Once you receive the returned product you’ll want to following these steps:</a:t>
            </a:r>
          </a:p>
          <a:p>
            <a:pPr marL="342900" marR="0" lvl="0" indent="-342900">
              <a:lnSpc>
                <a:spcPct val="107000"/>
              </a:lnSpc>
              <a:spcBef>
                <a:spcPts val="0"/>
              </a:spcBef>
              <a:spcAft>
                <a:spcPts val="80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Visually inspect the product, touching it as little as possible. This is just an initial assessment to see if has any signs of obvious damage. This is also the opportunity to verify that the part number, serial number, and the quantity matches what the customer said they would return to you.</a:t>
            </a:r>
          </a:p>
          <a:p>
            <a:pPr marL="342900" marR="0" lvl="0" indent="-342900">
              <a:lnSpc>
                <a:spcPct val="107000"/>
              </a:lnSpc>
              <a:spcBef>
                <a:spcPts val="0"/>
              </a:spcBef>
              <a:spcAft>
                <a:spcPts val="80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Verify customer stated problem. Can you reproduce or measure or in any way make the problem occur so you can see what the customer was seeing. Convince yourself that you agree with the stated problem.</a:t>
            </a:r>
          </a:p>
          <a:p>
            <a:pPr marL="342900" marR="0" lvl="0" indent="-342900">
              <a:lnSpc>
                <a:spcPct val="107000"/>
              </a:lnSpc>
              <a:spcBef>
                <a:spcPts val="0"/>
              </a:spcBef>
              <a:spcAft>
                <a:spcPts val="80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Determine cause. Once you have verified the problem, can you determine how the problem occurred. Why did it fail? What part or parts failed? You may want to do a root cause analysis to be sure you understand the cause of the failure particularly for complex systems or if this a systemic issue.</a:t>
            </a:r>
          </a:p>
          <a:p>
            <a:pPr marL="342900" marR="0" lvl="0" indent="-342900">
              <a:lnSpc>
                <a:spcPct val="107000"/>
              </a:lnSpc>
              <a:spcBef>
                <a:spcPts val="0"/>
              </a:spcBef>
              <a:spcAft>
                <a:spcPts val="80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List broken parts. You’ll want to be sure to update the RMA log with a list of which parts failed. This will help you identify trends and possibly to increase your service inventory if you suspect there may be other units in the field that are at risk of failing for the same reason. Plus these are the parts you’ll need in order fix the unit.</a:t>
            </a:r>
          </a:p>
          <a:p>
            <a:pPr marL="342900" marR="0" lvl="0" indent="-342900">
              <a:lnSpc>
                <a:spcPct val="107000"/>
              </a:lnSpc>
              <a:spcBef>
                <a:spcPts val="0"/>
              </a:spcBef>
              <a:spcAft>
                <a:spcPts val="80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Instructions for disposition. Finally, you’ll want to determine what you need to do to remedy the situation and document this as instructions and recommendations.</a:t>
            </a:r>
          </a:p>
          <a:p>
            <a:pPr marL="342900" marR="0" lvl="0" indent="-342900">
              <a:lnSpc>
                <a:spcPct val="107000"/>
              </a:lnSpc>
              <a:spcBef>
                <a:spcPts val="0"/>
              </a:spcBef>
              <a:spcAft>
                <a:spcPts val="800"/>
              </a:spcAft>
              <a:buFont typeface="Arial" panose="020B0604020202020204" pitchFamily="34" charset="0"/>
              <a:buChar char="•"/>
              <a:tabLst>
                <a:tab pos="457200" algn="l"/>
              </a:tabLs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dirty="0">
                <a:effectLst/>
                <a:latin typeface="Calibri" panose="020F0502020204030204" pitchFamily="34" charset="0"/>
                <a:ea typeface="Calibri" panose="020F0502020204030204" pitchFamily="34" charset="0"/>
                <a:cs typeface="Times New Roman" panose="02020603050405020304" pitchFamily="18" charset="0"/>
              </a:rPr>
              <a:t>It is good practice to capture this information on a form such as an RMA Evaluation form. This information is then transferred into the RMA log and is used to determine the warranty status and disposition.</a:t>
            </a:r>
            <a:endParaRPr lang="en-US" dirty="0"/>
          </a:p>
        </p:txBody>
      </p:sp>
      <p:sp>
        <p:nvSpPr>
          <p:cNvPr id="4" name="Slide Number Placeholder 3"/>
          <p:cNvSpPr>
            <a:spLocks noGrp="1"/>
          </p:cNvSpPr>
          <p:nvPr>
            <p:ph type="sldNum" sz="quarter" idx="5"/>
          </p:nvPr>
        </p:nvSpPr>
        <p:spPr/>
        <p:txBody>
          <a:bodyPr/>
          <a:lstStyle/>
          <a:p>
            <a:fld id="{2159BAE5-46DE-E047-AFDD-B00166002A63}" type="slidenum">
              <a:rPr lang="en-US" smtClean="0"/>
              <a:t>8</a:t>
            </a:fld>
            <a:endParaRPr lang="en-US"/>
          </a:p>
        </p:txBody>
      </p:sp>
    </p:spTree>
    <p:extLst>
      <p:ext uri="{BB962C8B-B14F-4D97-AF65-F5344CB8AC3E}">
        <p14:creationId xmlns:p14="http://schemas.microsoft.com/office/powerpoint/2010/main" val="12015188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200"/>
              </a:spcBef>
              <a:spcAft>
                <a:spcPts val="0"/>
              </a:spcAft>
            </a:pPr>
            <a:r>
              <a:rPr lang="en-US" sz="1800" b="1"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rPr>
              <a:t>Step 3 Determine Warranty Status</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Now that you have the information from the evaluations, you can perform the critical step of determining the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warranty status: </a:t>
            </a:r>
            <a:r>
              <a:rPr lang="en-US" sz="1800" dirty="0">
                <a:effectLst/>
                <a:latin typeface="Calibri" panose="020F0502020204030204" pitchFamily="34" charset="0"/>
                <a:ea typeface="Calibri" panose="020F0502020204030204" pitchFamily="34" charset="0"/>
                <a:cs typeface="Times New Roman" panose="02020603050405020304" pitchFamily="18" charset="0"/>
              </a:rPr>
              <a:t>Is it a Warranty or is it Non-Warranty. </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Warranty status is determined through a simple flowchart to see whether or not it meets the warranty criteria. This is the make-or-break step of the event as this determines whether you own the problem or whether your customer is responsible.</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There are generally two components to the warranty criteria: Warranty Period and Responsible Party. You’ll want to be sure to define this criteria in your terms and conditions document or documented as part of the agreement for the order.</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The first question</a:t>
            </a:r>
            <a:r>
              <a:rPr lang="en-US" sz="1800" dirty="0">
                <a:effectLst/>
                <a:latin typeface="Calibri" panose="020F0502020204030204" pitchFamily="34" charset="0"/>
                <a:ea typeface="Calibri" panose="020F0502020204030204" pitchFamily="34" charset="0"/>
                <a:cs typeface="Times New Roman" panose="02020603050405020304" pitchFamily="18" charset="0"/>
              </a:rPr>
              <a:t>: Is the product within your defined warranty period?</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Warranty Period</a:t>
            </a:r>
            <a:r>
              <a:rPr lang="en-US" sz="1800" dirty="0">
                <a:effectLst/>
                <a:latin typeface="Calibri" panose="020F0502020204030204" pitchFamily="34" charset="0"/>
                <a:ea typeface="Calibri" panose="020F0502020204030204" pitchFamily="34" charset="0"/>
                <a:cs typeface="Times New Roman" panose="02020603050405020304" pitchFamily="18" charset="0"/>
              </a:rPr>
              <a:t> is the amount of time you establish in which you are liable for repair, or replacement if the product turns out to be defective. </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This is generally the linear time from date shipped to the date the product fails. For example, you might establish warranty period of 12 months. But it could also be time in use based on an internal timer of the product, number of times used or whatever you decide.</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If the answer to that question is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no</a:t>
            </a:r>
            <a:r>
              <a:rPr lang="en-US" sz="1800" dirty="0">
                <a:effectLst/>
                <a:latin typeface="Calibri" panose="020F0502020204030204" pitchFamily="34" charset="0"/>
                <a:ea typeface="Calibri" panose="020F0502020204030204" pitchFamily="34" charset="0"/>
                <a:cs typeface="Times New Roman" panose="02020603050405020304" pitchFamily="18" charset="0"/>
              </a:rPr>
              <a:t>, then the warranty status is </a:t>
            </a:r>
            <a:r>
              <a:rPr lang="en-US" sz="1800" u="sng" dirty="0">
                <a:effectLst/>
                <a:latin typeface="Calibri" panose="020F0502020204030204" pitchFamily="34" charset="0"/>
                <a:ea typeface="Calibri" panose="020F0502020204030204" pitchFamily="34" charset="0"/>
                <a:cs typeface="Times New Roman" panose="02020603050405020304" pitchFamily="18" charset="0"/>
              </a:rPr>
              <a:t>Non-Warranty</a:t>
            </a:r>
            <a:r>
              <a:rPr lang="en-US" sz="1800" dirty="0">
                <a:effectLst/>
                <a:latin typeface="Calibri" panose="020F0502020204030204" pitchFamily="34" charset="0"/>
                <a:ea typeface="Calibri" panose="020F0502020204030204" pitchFamily="34" charset="0"/>
                <a:cs typeface="Times New Roman" panose="02020603050405020304" pitchFamily="18" charset="0"/>
              </a:rPr>
              <a:t>.</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If the answer to the question is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yes</a:t>
            </a:r>
            <a:r>
              <a:rPr lang="en-US" sz="1800" dirty="0">
                <a:effectLst/>
                <a:latin typeface="Calibri" panose="020F0502020204030204" pitchFamily="34" charset="0"/>
                <a:ea typeface="Calibri" panose="020F0502020204030204" pitchFamily="34" charset="0"/>
                <a:cs typeface="Times New Roman" panose="02020603050405020304" pitchFamily="18" charset="0"/>
              </a:rPr>
              <a:t>, meaning it is still within your established warranty period, then you move onto the second question/criteria. </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The second question</a:t>
            </a:r>
            <a:r>
              <a:rPr lang="en-US" sz="1800" dirty="0">
                <a:effectLst/>
                <a:latin typeface="Calibri" panose="020F0502020204030204" pitchFamily="34" charset="0"/>
                <a:ea typeface="Calibri" panose="020F0502020204030204" pitchFamily="34" charset="0"/>
                <a:cs typeface="Times New Roman" panose="02020603050405020304" pitchFamily="18" charset="0"/>
              </a:rPr>
              <a:t>: Who is the responsible party? </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question is about trying to determine who the Responsible Party is based on what you determined was the cause of the failure. To answer this second question, you have to review the information provided from the customer and information from the in-house evaluation. </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If the cause of the failure was something the customer clearly did (they damaged it through misuse, tampering, or accident) it is </a:t>
            </a:r>
            <a:r>
              <a:rPr lang="en-US" sz="1800" u="sng" dirty="0">
                <a:effectLst/>
                <a:latin typeface="Calibri" panose="020F0502020204030204" pitchFamily="34" charset="0"/>
                <a:ea typeface="Calibri" panose="020F0502020204030204" pitchFamily="34" charset="0"/>
                <a:cs typeface="Times New Roman" panose="02020603050405020304" pitchFamily="18" charset="0"/>
              </a:rPr>
              <a:t>Non-Warranty</a:t>
            </a:r>
            <a:r>
              <a:rPr lang="en-US" sz="1800" dirty="0">
                <a:effectLst/>
                <a:latin typeface="Calibri" panose="020F0502020204030204" pitchFamily="34" charset="0"/>
                <a:ea typeface="Calibri" panose="020F0502020204030204" pitchFamily="34" charset="0"/>
                <a:cs typeface="Times New Roman" panose="02020603050405020304" pitchFamily="18" charset="0"/>
              </a:rPr>
              <a:t>.</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However, if you determine that the cause of the failed product is something within your control, then it is a warranty. Things in your control include your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design</a:t>
            </a:r>
            <a:r>
              <a:rPr lang="en-US" sz="1800" dirty="0">
                <a:effectLst/>
                <a:latin typeface="Calibri" panose="020F0502020204030204" pitchFamily="34" charset="0"/>
                <a:ea typeface="Calibri" panose="020F0502020204030204" pitchFamily="34" charset="0"/>
                <a:cs typeface="Times New Roman" panose="02020603050405020304" pitchFamily="18" charset="0"/>
              </a:rPr>
              <a:t>, your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process or workmanship</a:t>
            </a:r>
            <a:r>
              <a:rPr lang="en-US" sz="1800" dirty="0">
                <a:effectLst/>
                <a:latin typeface="Calibri" panose="020F0502020204030204" pitchFamily="34" charset="0"/>
                <a:ea typeface="Calibri" panose="020F0502020204030204" pitchFamily="34" charset="0"/>
                <a:cs typeface="Times New Roman" panose="02020603050405020304" pitchFamily="18" charset="0"/>
              </a:rPr>
              <a:t>, your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suppliers</a:t>
            </a:r>
            <a:r>
              <a:rPr lang="en-US" sz="1800" dirty="0">
                <a:effectLst/>
                <a:latin typeface="Calibri" panose="020F0502020204030204" pitchFamily="34" charset="0"/>
                <a:ea typeface="Calibri" panose="020F0502020204030204" pitchFamily="34" charset="0"/>
                <a:cs typeface="Times New Roman" panose="02020603050405020304" pitchFamily="18" charset="0"/>
              </a:rPr>
              <a:t>. In some cases, you may not be able to figure out what the cause is, so you’ll probably have to accept it as a warranty.</a:t>
            </a:r>
          </a:p>
        </p:txBody>
      </p:sp>
      <p:sp>
        <p:nvSpPr>
          <p:cNvPr id="4" name="Slide Number Placeholder 3"/>
          <p:cNvSpPr>
            <a:spLocks noGrp="1"/>
          </p:cNvSpPr>
          <p:nvPr>
            <p:ph type="sldNum" sz="quarter" idx="5"/>
          </p:nvPr>
        </p:nvSpPr>
        <p:spPr/>
        <p:txBody>
          <a:bodyPr/>
          <a:lstStyle/>
          <a:p>
            <a:fld id="{2159BAE5-46DE-E047-AFDD-B00166002A63}" type="slidenum">
              <a:rPr lang="en-US" smtClean="0"/>
              <a:t>9</a:t>
            </a:fld>
            <a:endParaRPr lang="en-US"/>
          </a:p>
        </p:txBody>
      </p:sp>
    </p:spTree>
    <p:extLst>
      <p:ext uri="{BB962C8B-B14F-4D97-AF65-F5344CB8AC3E}">
        <p14:creationId xmlns:p14="http://schemas.microsoft.com/office/powerpoint/2010/main" val="39629095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200"/>
              </a:spcBef>
              <a:spcAft>
                <a:spcPts val="0"/>
              </a:spcAft>
            </a:pPr>
            <a:r>
              <a:rPr lang="en-US" sz="1800" b="1"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rPr>
              <a:t>Step 4: Determine Disposition</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Now that you’ve determined the warranty status, you will want to provide the findings to your customer and work with them to determine what you want to do with the product. </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If it’s a non-warranty, you’ll want to provide a quote for repair or replacement.</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Or you may choose to repair or replace it at no cost to your customer, pro bono, as a good will gesture based on your relationship and the possibility of future orders and opportunities.</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It’s important to remember that Warranty is not only about who pays, it’s about the contractual obligation defined in the terms and conditions. So fixing it under good will does not mean warranty.</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If it is warranty you’ll explain what you’d like to do to fix the product (or replace it) and make sure they understand that it is going to be fixed or replaced under warranty.</a:t>
            </a:r>
          </a:p>
          <a:p>
            <a:endParaRPr lang="en-US" dirty="0"/>
          </a:p>
        </p:txBody>
      </p:sp>
      <p:sp>
        <p:nvSpPr>
          <p:cNvPr id="4" name="Slide Number Placeholder 3"/>
          <p:cNvSpPr>
            <a:spLocks noGrp="1"/>
          </p:cNvSpPr>
          <p:nvPr>
            <p:ph type="sldNum" sz="quarter" idx="5"/>
          </p:nvPr>
        </p:nvSpPr>
        <p:spPr/>
        <p:txBody>
          <a:bodyPr/>
          <a:lstStyle/>
          <a:p>
            <a:fld id="{2159BAE5-46DE-E047-AFDD-B00166002A63}" type="slidenum">
              <a:rPr lang="en-US" smtClean="0"/>
              <a:t>10</a:t>
            </a:fld>
            <a:endParaRPr lang="en-US"/>
          </a:p>
        </p:txBody>
      </p:sp>
    </p:spTree>
    <p:extLst>
      <p:ext uri="{BB962C8B-B14F-4D97-AF65-F5344CB8AC3E}">
        <p14:creationId xmlns:p14="http://schemas.microsoft.com/office/powerpoint/2010/main" val="24984113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200"/>
              </a:spcBef>
              <a:spcAft>
                <a:spcPts val="0"/>
              </a:spcAft>
            </a:pPr>
            <a:r>
              <a:rPr lang="en-US" sz="1800" b="1"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rPr>
              <a:t>Step 5: Perform this Disposition and ship back to customer</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Once you determine what you want to do with the product, then perform the disposition and ship it back to your customer.</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At this point, the service you provide to your customer </a:t>
            </a:r>
            <a:r>
              <a:rPr lang="en-US" sz="1800" b="1" i="1" dirty="0">
                <a:effectLst/>
                <a:latin typeface="Calibri" panose="020F0502020204030204" pitchFamily="34" charset="0"/>
                <a:ea typeface="Calibri" panose="020F0502020204030204" pitchFamily="34" charset="0"/>
                <a:cs typeface="Times New Roman" panose="02020603050405020304" pitchFamily="18" charset="0"/>
              </a:rPr>
              <a:t>is</a:t>
            </a:r>
            <a:r>
              <a:rPr lang="en-US" sz="1800" dirty="0">
                <a:effectLst/>
                <a:latin typeface="Calibri" panose="020F0502020204030204" pitchFamily="34" charset="0"/>
                <a:ea typeface="Calibri" panose="020F0502020204030204" pitchFamily="34" charset="0"/>
                <a:cs typeface="Times New Roman" panose="02020603050405020304" pitchFamily="18" charset="0"/>
              </a:rPr>
              <a:t> the product.</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Recognize that, regardless of who pays, effort was spent, and costs were incurred.  This is often referred to as the cost of poor quality</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It is up to you to create the value to the customer and to your organization with each one of these events.</a:t>
            </a:r>
          </a:p>
          <a:p>
            <a:endParaRPr lang="en-US" dirty="0"/>
          </a:p>
        </p:txBody>
      </p:sp>
      <p:sp>
        <p:nvSpPr>
          <p:cNvPr id="4" name="Slide Number Placeholder 3"/>
          <p:cNvSpPr>
            <a:spLocks noGrp="1"/>
          </p:cNvSpPr>
          <p:nvPr>
            <p:ph type="sldNum" sz="quarter" idx="5"/>
          </p:nvPr>
        </p:nvSpPr>
        <p:spPr/>
        <p:txBody>
          <a:bodyPr/>
          <a:lstStyle/>
          <a:p>
            <a:fld id="{2159BAE5-46DE-E047-AFDD-B00166002A63}" type="slidenum">
              <a:rPr lang="en-US" smtClean="0"/>
              <a:t>11</a:t>
            </a:fld>
            <a:endParaRPr lang="en-US"/>
          </a:p>
        </p:txBody>
      </p:sp>
    </p:spTree>
    <p:extLst>
      <p:ext uri="{BB962C8B-B14F-4D97-AF65-F5344CB8AC3E}">
        <p14:creationId xmlns:p14="http://schemas.microsoft.com/office/powerpoint/2010/main" val="11035950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1200"/>
              </a:spcBef>
              <a:spcAft>
                <a:spcPts val="0"/>
              </a:spcAft>
            </a:pPr>
            <a:r>
              <a:rPr lang="en-US" sz="1800" b="1" kern="0"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rPr>
              <a:t>Gem 5: Improvement Through Data</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Finally, the RMA process is invaluable to quality because it can help you improve your system.</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Because you’ve logged the RMA events in your RMA log, the information can be compiled as data and analyzed for patterns and trends.</a:t>
            </a:r>
          </a:p>
          <a:p>
            <a:pPr marL="0" marR="0">
              <a:lnSpc>
                <a:spcPct val="107000"/>
              </a:lnSpc>
              <a:spcBef>
                <a:spcPts val="200"/>
              </a:spcBef>
              <a:spcAft>
                <a:spcPts val="0"/>
              </a:spcAft>
            </a:pPr>
            <a:endParaRPr lang="en-US" sz="1800" b="1"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endParaRPr>
          </a:p>
          <a:p>
            <a:pPr marL="0" marR="0">
              <a:lnSpc>
                <a:spcPct val="107000"/>
              </a:lnSpc>
              <a:spcBef>
                <a:spcPts val="200"/>
              </a:spcBef>
              <a:spcAft>
                <a:spcPts val="0"/>
              </a:spcAft>
            </a:pPr>
            <a:r>
              <a:rPr lang="en-US" sz="1800" b="1"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rPr>
              <a:t>Warranty Return Ratio</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first thing you’ll want to calculate is the </a:t>
            </a:r>
            <a:r>
              <a:rPr lang="en-US" sz="1800" u="sng" dirty="0">
                <a:effectLst/>
                <a:latin typeface="Calibri" panose="020F0502020204030204" pitchFamily="34" charset="0"/>
                <a:ea typeface="Calibri" panose="020F0502020204030204" pitchFamily="34" charset="0"/>
                <a:cs typeface="Times New Roman" panose="02020603050405020304" pitchFamily="18" charset="0"/>
              </a:rPr>
              <a:t>warranty return ratio</a:t>
            </a:r>
            <a:r>
              <a:rPr lang="en-US" sz="1800" dirty="0">
                <a:effectLst/>
                <a:latin typeface="Calibri" panose="020F0502020204030204" pitchFamily="34" charset="0"/>
                <a:ea typeface="Calibri" panose="020F0502020204030204" pitchFamily="34" charset="0"/>
                <a:cs typeface="Times New Roman" panose="02020603050405020304" pitchFamily="18" charset="0"/>
              </a:rPr>
              <a:t>. The warranty return ratio is the quantity of warranty returns (returned products that you’ve determined meets the warranty criteria) divided by the quantity of products you shipped. </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This is expressed as a percentage and is calculated over an established period of time. It’s common to use a rolling annual if your warranty period is 12 months. This means that you’re measuring your ratio base on the quantity of returns and qty shipped within the past 12 months.</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You’ll want to plot this either monthly or quarterly. (This only counts Warranty evaluations, of course)</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In formal Quality Management Systems, this is commonly used as a </a:t>
            </a:r>
            <a:r>
              <a:rPr lang="en-US" sz="1800" u="sng" dirty="0">
                <a:effectLst/>
                <a:latin typeface="Calibri" panose="020F0502020204030204" pitchFamily="34" charset="0"/>
                <a:ea typeface="Calibri" panose="020F0502020204030204" pitchFamily="34" charset="0"/>
                <a:cs typeface="Times New Roman" panose="02020603050405020304" pitchFamily="18" charset="0"/>
              </a:rPr>
              <a:t>Quality Objective </a:t>
            </a:r>
            <a:r>
              <a:rPr lang="en-US" sz="1800" dirty="0">
                <a:effectLst/>
                <a:latin typeface="Calibri" panose="020F0502020204030204" pitchFamily="34" charset="0"/>
                <a:ea typeface="Calibri" panose="020F0502020204030204" pitchFamily="34" charset="0"/>
                <a:cs typeface="Times New Roman" panose="02020603050405020304" pitchFamily="18" charset="0"/>
              </a:rPr>
              <a:t>to assess how well your organization is performing and how well you are meeting customer needs.</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You can also analyze the data for trends with specific products to identify which products are failing the most. Pareto charts are an excellent tools for determining this. You might even consider doing a warranty return ratio by product line or model.</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You’ll want to perform root cause analysis on trends with this data to further understand what the root cause of failure is. This will lead you to solutions that help you improve your system in three primary areas.</a:t>
            </a:r>
          </a:p>
          <a:p>
            <a:pPr marL="342900" marR="0" indent="-342900">
              <a:lnSpc>
                <a:spcPct val="107000"/>
              </a:lnSpc>
              <a:spcBef>
                <a:spcPts val="0"/>
              </a:spcBef>
              <a:spcAft>
                <a:spcPts val="800"/>
              </a:spcAft>
              <a:buFont typeface="+mj-lt"/>
              <a:buAutoNum type="arabicPeriod"/>
            </a:pPr>
            <a:r>
              <a:rPr lang="en-US" sz="1800" dirty="0">
                <a:effectLst/>
                <a:latin typeface="Calibri" panose="020F0502020204030204" pitchFamily="34" charset="0"/>
                <a:ea typeface="Calibri" panose="020F0502020204030204" pitchFamily="34" charset="0"/>
                <a:cs typeface="Times New Roman" panose="02020603050405020304" pitchFamily="18" charset="0"/>
              </a:rPr>
              <a:t>Process </a:t>
            </a:r>
          </a:p>
          <a:p>
            <a:pPr marL="342900" marR="0" indent="-342900">
              <a:lnSpc>
                <a:spcPct val="107000"/>
              </a:lnSpc>
              <a:spcBef>
                <a:spcPts val="0"/>
              </a:spcBef>
              <a:spcAft>
                <a:spcPts val="800"/>
              </a:spcAft>
              <a:buFont typeface="+mj-lt"/>
              <a:buAutoNum type="arabicPeriod"/>
            </a:pPr>
            <a:r>
              <a:rPr lang="en-US" sz="1800" dirty="0">
                <a:effectLst/>
                <a:latin typeface="Calibri" panose="020F0502020204030204" pitchFamily="34" charset="0"/>
                <a:ea typeface="Calibri" panose="020F0502020204030204" pitchFamily="34" charset="0"/>
                <a:cs typeface="Times New Roman" panose="02020603050405020304" pitchFamily="18" charset="0"/>
              </a:rPr>
              <a:t>Design</a:t>
            </a:r>
          </a:p>
          <a:p>
            <a:pPr marL="342900" marR="0" indent="-342900">
              <a:lnSpc>
                <a:spcPct val="107000"/>
              </a:lnSpc>
              <a:spcBef>
                <a:spcPts val="0"/>
              </a:spcBef>
              <a:spcAft>
                <a:spcPts val="800"/>
              </a:spcAft>
              <a:buFont typeface="+mj-lt"/>
              <a:buAutoNum type="arabicPeriod"/>
            </a:pPr>
            <a:r>
              <a:rPr lang="en-US" sz="1800" dirty="0">
                <a:effectLst/>
                <a:latin typeface="Calibri" panose="020F0502020204030204" pitchFamily="34" charset="0"/>
                <a:ea typeface="Calibri" panose="020F0502020204030204" pitchFamily="34" charset="0"/>
                <a:cs typeface="Times New Roman" panose="02020603050405020304" pitchFamily="18" charset="0"/>
              </a:rPr>
              <a:t>Supplier</a:t>
            </a:r>
          </a:p>
          <a:p>
            <a:pPr marL="0" marR="0">
              <a:lnSpc>
                <a:spcPct val="107000"/>
              </a:lnSpc>
              <a:spcBef>
                <a:spcPts val="0"/>
              </a:spcBef>
              <a:spcAft>
                <a:spcPts val="800"/>
              </a:spcAft>
            </a:pPr>
            <a:endParaRPr lang="en-US" sz="1800" b="1" u="sng"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u="sng" dirty="0">
                <a:effectLst/>
                <a:latin typeface="Calibri" panose="020F0502020204030204" pitchFamily="34" charset="0"/>
                <a:ea typeface="Calibri" panose="020F0502020204030204" pitchFamily="34" charset="0"/>
                <a:cs typeface="Times New Roman" panose="02020603050405020304" pitchFamily="18" charset="0"/>
              </a:rPr>
              <a:t>Processes</a:t>
            </a:r>
            <a:r>
              <a:rPr lang="en-US" sz="1800" dirty="0">
                <a:effectLst/>
                <a:latin typeface="Calibri" panose="020F0502020204030204" pitchFamily="34" charset="0"/>
                <a:ea typeface="Calibri" panose="020F0502020204030204" pitchFamily="34" charset="0"/>
                <a:cs typeface="Times New Roman" panose="02020603050405020304" pitchFamily="18" charset="0"/>
              </a:rPr>
              <a:t>: If the cause of the problem is your process, then you’ll want to refine your processes, your fixtures, your tools. This event might be an event an opportunity to improve the skills and knowledge or your personnel.</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u="sng" dirty="0">
                <a:effectLst/>
                <a:latin typeface="Calibri" panose="020F0502020204030204" pitchFamily="34" charset="0"/>
                <a:ea typeface="Calibri" panose="020F0502020204030204" pitchFamily="34" charset="0"/>
                <a:cs typeface="Times New Roman" panose="02020603050405020304" pitchFamily="18" charset="0"/>
              </a:rPr>
              <a:t>Design</a:t>
            </a:r>
            <a:r>
              <a:rPr lang="en-US" sz="1800" dirty="0">
                <a:effectLst/>
                <a:latin typeface="Calibri" panose="020F0502020204030204" pitchFamily="34" charset="0"/>
                <a:ea typeface="Calibri" panose="020F0502020204030204" pitchFamily="34" charset="0"/>
                <a:cs typeface="Times New Roman" panose="02020603050405020304" pitchFamily="18" charset="0"/>
              </a:rPr>
              <a:t>: If the cause of the problem is the design,</a:t>
            </a: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a:effectLst/>
                <a:latin typeface="Calibri" panose="020F0502020204030204" pitchFamily="34" charset="0"/>
                <a:ea typeface="Calibri" panose="020F0502020204030204" pitchFamily="34" charset="0"/>
                <a:cs typeface="Times New Roman" panose="02020603050405020304" pitchFamily="18" charset="0"/>
              </a:rPr>
              <a:t>you can work with engineering to improve the design to make it more reliable. It will also let you know that you may have to be prepared to implement these changes for your other products already in the field in case they are returned to you. This can provide invaluable lessons learned for future product designs.</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u="sng" dirty="0">
                <a:effectLst/>
                <a:latin typeface="Calibri" panose="020F0502020204030204" pitchFamily="34" charset="0"/>
                <a:ea typeface="Calibri" panose="020F0502020204030204" pitchFamily="34" charset="0"/>
                <a:cs typeface="Times New Roman" panose="02020603050405020304" pitchFamily="18" charset="0"/>
              </a:rPr>
              <a:t>Supplier</a:t>
            </a:r>
            <a:r>
              <a:rPr lang="en-US" sz="1800" dirty="0">
                <a:effectLst/>
                <a:latin typeface="Calibri" panose="020F0502020204030204" pitchFamily="34" charset="0"/>
                <a:ea typeface="Calibri" panose="020F0502020204030204" pitchFamily="34" charset="0"/>
                <a:cs typeface="Times New Roman" panose="02020603050405020304" pitchFamily="18" charset="0"/>
              </a:rPr>
              <a:t>: If you determine the cause of the problem is the responsibility of the supplier, you can begin working with the supplier so they can improve their processes. </a:t>
            </a:r>
          </a:p>
        </p:txBody>
      </p:sp>
      <p:sp>
        <p:nvSpPr>
          <p:cNvPr id="4" name="Slide Number Placeholder 3"/>
          <p:cNvSpPr>
            <a:spLocks noGrp="1"/>
          </p:cNvSpPr>
          <p:nvPr>
            <p:ph type="sldNum" sz="quarter" idx="5"/>
          </p:nvPr>
        </p:nvSpPr>
        <p:spPr/>
        <p:txBody>
          <a:bodyPr/>
          <a:lstStyle/>
          <a:p>
            <a:fld id="{2159BAE5-46DE-E047-AFDD-B00166002A63}" type="slidenum">
              <a:rPr lang="en-US" smtClean="0"/>
              <a:t>12</a:t>
            </a:fld>
            <a:endParaRPr lang="en-US"/>
          </a:p>
        </p:txBody>
      </p:sp>
    </p:spTree>
    <p:extLst>
      <p:ext uri="{BB962C8B-B14F-4D97-AF65-F5344CB8AC3E}">
        <p14:creationId xmlns:p14="http://schemas.microsoft.com/office/powerpoint/2010/main" val="20285760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1200"/>
              </a:spcBef>
              <a:spcAft>
                <a:spcPts val="0"/>
              </a:spcAft>
            </a:pPr>
            <a:r>
              <a:rPr lang="en-US" sz="1800" b="1" kern="0"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rPr>
              <a:t>Summary</a:t>
            </a:r>
          </a:p>
          <a:p>
            <a:pPr marL="342900" marR="0" lvl="0" indent="-342900">
              <a:lnSpc>
                <a:spcPct val="107000"/>
              </a:lnSpc>
              <a:spcBef>
                <a:spcPts val="0"/>
              </a:spcBef>
              <a:spcAft>
                <a:spcPts val="80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Gem 1: The Return Material Authorization Process (RMA) is the process for managing products returned by your customer for rework, repair or replacement. </a:t>
            </a:r>
          </a:p>
          <a:p>
            <a:pPr marL="342900" marR="0" lvl="0" indent="-342900">
              <a:lnSpc>
                <a:spcPct val="107000"/>
              </a:lnSpc>
              <a:spcBef>
                <a:spcPts val="0"/>
              </a:spcBef>
              <a:spcAft>
                <a:spcPts val="80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Gem 2: The RMA process provides an opportunity to build trust with your customers and establish a reputation.</a:t>
            </a:r>
          </a:p>
          <a:p>
            <a:pPr marL="342900" marR="0" lvl="0" indent="-342900">
              <a:lnSpc>
                <a:spcPct val="107000"/>
              </a:lnSpc>
              <a:spcBef>
                <a:spcPts val="0"/>
              </a:spcBef>
              <a:spcAft>
                <a:spcPts val="80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Gem 3: The RMA process can easily be implemented in your organization using basic low-cost tools and a series of simple steps.</a:t>
            </a:r>
          </a:p>
          <a:p>
            <a:pPr marL="342900" marR="0" lvl="0" indent="-342900">
              <a:lnSpc>
                <a:spcPct val="107000"/>
              </a:lnSpc>
              <a:spcBef>
                <a:spcPts val="0"/>
              </a:spcBef>
              <a:spcAft>
                <a:spcPts val="80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Gem 4: The RMA process provides data that can be used to improve your products and your processes.</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Implement this process in your system and help your organization take another step on the path of success!</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For more information about this process, example templates, tools and ideas, please visit our website at https://www.montanaphotonics.org/</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Thank you so much for your time.</a:t>
            </a:r>
          </a:p>
          <a:p>
            <a:endParaRPr lang="en-US" dirty="0"/>
          </a:p>
        </p:txBody>
      </p:sp>
      <p:sp>
        <p:nvSpPr>
          <p:cNvPr id="4" name="Slide Number Placeholder 3"/>
          <p:cNvSpPr>
            <a:spLocks noGrp="1"/>
          </p:cNvSpPr>
          <p:nvPr>
            <p:ph type="sldNum" sz="quarter" idx="5"/>
          </p:nvPr>
        </p:nvSpPr>
        <p:spPr/>
        <p:txBody>
          <a:bodyPr/>
          <a:lstStyle/>
          <a:p>
            <a:fld id="{2159BAE5-46DE-E047-AFDD-B00166002A63}" type="slidenum">
              <a:rPr lang="en-US" smtClean="0"/>
              <a:t>13</a:t>
            </a:fld>
            <a:endParaRPr lang="en-US"/>
          </a:p>
        </p:txBody>
      </p:sp>
    </p:spTree>
    <p:extLst>
      <p:ext uri="{BB962C8B-B14F-4D97-AF65-F5344CB8AC3E}">
        <p14:creationId xmlns:p14="http://schemas.microsoft.com/office/powerpoint/2010/main" val="7478190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159BAE5-46DE-E047-AFDD-B00166002A63}" type="slidenum">
              <a:rPr lang="en-US" smtClean="0"/>
              <a:t>14</a:t>
            </a:fld>
            <a:endParaRPr lang="en-US"/>
          </a:p>
        </p:txBody>
      </p:sp>
    </p:spTree>
    <p:extLst>
      <p:ext uri="{BB962C8B-B14F-4D97-AF65-F5344CB8AC3E}">
        <p14:creationId xmlns:p14="http://schemas.microsoft.com/office/powerpoint/2010/main" val="11588280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159BAE5-46DE-E047-AFDD-B00166002A63}" type="slidenum">
              <a:rPr lang="en-US" smtClean="0"/>
              <a:t>15</a:t>
            </a:fld>
            <a:endParaRPr lang="en-US"/>
          </a:p>
        </p:txBody>
      </p:sp>
    </p:spTree>
    <p:extLst>
      <p:ext uri="{BB962C8B-B14F-4D97-AF65-F5344CB8AC3E}">
        <p14:creationId xmlns:p14="http://schemas.microsoft.com/office/powerpoint/2010/main" val="20474269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371601"/>
            <a:ext cx="10464800" cy="1927225"/>
          </a:xfrm>
        </p:spPr>
        <p:txBody>
          <a:bodyPr anchor="b">
            <a:noAutofit/>
          </a:bodyPr>
          <a:lstStyle>
            <a:lvl1pPr>
              <a:defRPr sz="5400" cap="all" baseline="0"/>
            </a:lvl1pPr>
          </a:lstStyle>
          <a:p>
            <a:r>
              <a:rPr lang="en-US"/>
              <a:t>Click to edit Master title style</a:t>
            </a:r>
            <a:endParaRPr lang="en-US" dirty="0"/>
          </a:p>
        </p:txBody>
      </p:sp>
      <p:sp>
        <p:nvSpPr>
          <p:cNvPr id="3" name="Subtitle 2"/>
          <p:cNvSpPr>
            <a:spLocks noGrp="1"/>
          </p:cNvSpPr>
          <p:nvPr>
            <p:ph type="subTitle" idx="1"/>
          </p:nvPr>
        </p:nvSpPr>
        <p:spPr>
          <a:xfrm>
            <a:off x="914400" y="3505200"/>
            <a:ext cx="85344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8" name="Straight Connector 7"/>
          <p:cNvCxnSpPr/>
          <p:nvPr/>
        </p:nvCxnSpPr>
        <p:spPr>
          <a:xfrm>
            <a:off x="914400" y="3398520"/>
            <a:ext cx="104648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18288"/>
            <a:ext cx="3860800" cy="329184"/>
          </a:xfrm>
          <a:prstGeom prst="rect">
            <a:avLst/>
          </a:prstGeom>
        </p:spPr>
        <p:txBody>
          <a:bodyPr/>
          <a:lstStyle/>
          <a:p>
            <a:fld id="{6396A3A3-94A6-4E5B-AF39-173ACA3E61CC}" type="datetime2">
              <a:rPr lang="en-US" smtClean="0"/>
              <a:t>Saturday, April 9, 2022</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63084" y="2362201"/>
            <a:ext cx="10363200" cy="2200275"/>
          </a:xfrm>
        </p:spPr>
        <p:txBody>
          <a:bodyPr anchor="b">
            <a:normAutofit/>
          </a:bodyPr>
          <a:lstStyle>
            <a:lvl1pPr algn="l">
              <a:defRPr sz="4800" b="0" cap="all"/>
            </a:lvl1pPr>
          </a:lstStyle>
          <a:p>
            <a:r>
              <a:rPr lang="en-US"/>
              <a:t>Click to edit Master title style</a:t>
            </a:r>
            <a:endParaRPr lang="en-US" dirty="0"/>
          </a:p>
        </p:txBody>
      </p:sp>
      <p:sp>
        <p:nvSpPr>
          <p:cNvPr id="3" name="Text Placeholder 2"/>
          <p:cNvSpPr>
            <a:spLocks noGrp="1"/>
          </p:cNvSpPr>
          <p:nvPr>
            <p:ph type="body" idx="1"/>
          </p:nvPr>
        </p:nvSpPr>
        <p:spPr>
          <a:xfrm>
            <a:off x="963084" y="4626865"/>
            <a:ext cx="103632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09600" y="18288"/>
            <a:ext cx="3860800" cy="329184"/>
          </a:xfrm>
          <a:prstGeom prst="rect">
            <a:avLst/>
          </a:prstGeom>
        </p:spPr>
        <p:txBody>
          <a:bodyPr/>
          <a:lstStyle/>
          <a:p>
            <a:fld id="{9933D019-A32C-4EAD-B8E6-DBDA699692FD}" type="datetime2">
              <a:rPr lang="en-US" smtClean="0"/>
              <a:t>Saturday, April 9, 2022</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7" name="Straight Connector 6"/>
          <p:cNvCxnSpPr/>
          <p:nvPr/>
        </p:nvCxnSpPr>
        <p:spPr>
          <a:xfrm>
            <a:off x="975360" y="4599432"/>
            <a:ext cx="104648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73352"/>
            <a:ext cx="53848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97600" y="1673352"/>
            <a:ext cx="53848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09600" y="18288"/>
            <a:ext cx="3860800" cy="329184"/>
          </a:xfrm>
          <a:prstGeom prst="rect">
            <a:avLst/>
          </a:prstGeom>
        </p:spPr>
        <p:txBody>
          <a:bodyPr/>
          <a:lstStyle/>
          <a:p>
            <a:fld id="{CCEBA98F-560C-4997-81C4-81D4D9187EAB}" type="datetime2">
              <a:rPr lang="en-US" smtClean="0"/>
              <a:t>Saturday, April 9, 2022</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09600" y="1676400"/>
            <a:ext cx="524256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438400"/>
            <a:ext cx="524256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39840" y="1676400"/>
            <a:ext cx="524256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39840" y="2438400"/>
            <a:ext cx="524256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09600" y="18288"/>
            <a:ext cx="3860800" cy="329184"/>
          </a:xfrm>
          <a:prstGeom prst="rect">
            <a:avLst/>
          </a:prstGeom>
        </p:spPr>
        <p:txBody>
          <a:bodyPr/>
          <a:lstStyle/>
          <a:p>
            <a:fld id="{150972B2-CA5C-437D-87D0-8081271A9E4B}" type="datetime2">
              <a:rPr lang="en-US" smtClean="0"/>
              <a:t>Saturday, April 9, 2022</a:t>
            </a:fld>
            <a:endParaRPr lang="en-US"/>
          </a:p>
        </p:txBody>
      </p:sp>
      <p:sp>
        <p:nvSpPr>
          <p:cNvPr id="8" name="Footer Placeholder 7"/>
          <p:cNvSpPr>
            <a:spLocks noGrp="1"/>
          </p:cNvSpPr>
          <p:nvPr>
            <p:ph type="ftr" sz="quarter" idx="11"/>
          </p:nvPr>
        </p:nvSpPr>
        <p:spPr/>
        <p:txBody>
          <a:bodyPr/>
          <a:lstStyle/>
          <a:p>
            <a:pPr algn="r"/>
            <a:endParaRPr lang="en-US" dirty="0"/>
          </a:p>
        </p:txBody>
      </p:sp>
      <p:sp>
        <p:nvSpPr>
          <p:cNvPr id="9" name="Slide Number Placeholder 8"/>
          <p:cNvSpPr>
            <a:spLocks noGrp="1"/>
          </p:cNvSpPr>
          <p:nvPr>
            <p:ph type="sldNum" sz="quarter" idx="12"/>
          </p:nvPr>
        </p:nvSpPr>
        <p:spPr/>
        <p:txBody>
          <a:bodyPr/>
          <a:lstStyle/>
          <a:p>
            <a:fld id="{0CFEC368-1D7A-4F81-ABF6-AE0E36BAF64C}" type="slidenum">
              <a:rPr lang="en-US" smtClean="0"/>
              <a:pPr/>
              <a:t>‹#›</a:t>
            </a:fld>
            <a:endParaRPr lang="en-US"/>
          </a:p>
        </p:txBody>
      </p:sp>
      <p:cxnSp>
        <p:nvCxnSpPr>
          <p:cNvPr id="11" name="Straight Connector 10"/>
          <p:cNvCxnSpPr/>
          <p:nvPr/>
        </p:nvCxnSpPr>
        <p:spPr>
          <a:xfrm rot="5400000">
            <a:off x="3741949" y="4045691"/>
            <a:ext cx="4709160" cy="1059"/>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609600" y="18288"/>
            <a:ext cx="3860800" cy="329184"/>
          </a:xfrm>
          <a:prstGeom prst="rect">
            <a:avLst/>
          </a:prstGeom>
        </p:spPr>
        <p:txBody>
          <a:bodyPr/>
          <a:lstStyle/>
          <a:p>
            <a:fld id="{79CD4847-11EF-4466-A8AD-85CDB7B49118}" type="datetime2">
              <a:rPr lang="en-US" smtClean="0"/>
              <a:t>Saturday, April 9, 2022</a:t>
            </a:fld>
            <a:endParaRPr lang="en-US"/>
          </a:p>
        </p:txBody>
      </p:sp>
      <p:sp>
        <p:nvSpPr>
          <p:cNvPr id="4" name="Footer Placeholder 3"/>
          <p:cNvSpPr>
            <a:spLocks noGrp="1"/>
          </p:cNvSpPr>
          <p:nvPr>
            <p:ph type="ftr" sz="quarter" idx="11"/>
          </p:nvPr>
        </p:nvSpPr>
        <p:spPr/>
        <p:txBody>
          <a:bodyPr/>
          <a:lstStyle/>
          <a:p>
            <a:pPr algn="r"/>
            <a:endParaRPr lang="en-US" dirty="0"/>
          </a:p>
        </p:txBody>
      </p:sp>
      <p:sp>
        <p:nvSpPr>
          <p:cNvPr id="5" name="Slide Number Placeholder 4"/>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18288"/>
            <a:ext cx="3860800" cy="329184"/>
          </a:xfrm>
          <a:prstGeom prst="rect">
            <a:avLst/>
          </a:prstGeom>
        </p:spPr>
        <p:txBody>
          <a:bodyPr/>
          <a:lstStyle/>
          <a:p>
            <a:fld id="{F168457A-3AB9-4880-8A0C-9F8524491207}" type="datetime2">
              <a:rPr lang="en-US" smtClean="0"/>
              <a:t>Saturday, April 9, 2022</a:t>
            </a:fld>
            <a:endParaRPr lang="en-US"/>
          </a:p>
        </p:txBody>
      </p:sp>
      <p:sp>
        <p:nvSpPr>
          <p:cNvPr id="3" name="Footer Placeholder 2"/>
          <p:cNvSpPr>
            <a:spLocks noGrp="1"/>
          </p:cNvSpPr>
          <p:nvPr>
            <p:ph type="ftr" sz="quarter" idx="11"/>
          </p:nvPr>
        </p:nvSpPr>
        <p:spPr/>
        <p:txBody>
          <a:bodyPr/>
          <a:lstStyle/>
          <a:p>
            <a:pPr algn="r"/>
            <a:endParaRPr lang="en-US" dirty="0"/>
          </a:p>
        </p:txBody>
      </p:sp>
      <p:sp>
        <p:nvSpPr>
          <p:cNvPr id="4" name="Slide Number Placeholder 3"/>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792080"/>
            <a:ext cx="2852928" cy="1261872"/>
          </a:xfrm>
        </p:spPr>
        <p:txBody>
          <a:bodyPr anchor="b">
            <a:no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3962400" y="792080"/>
            <a:ext cx="7620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601" y="2130553"/>
            <a:ext cx="2852928"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18288"/>
            <a:ext cx="3860800" cy="329184"/>
          </a:xfrm>
          <a:prstGeom prst="rect">
            <a:avLst/>
          </a:prstGeom>
        </p:spPr>
        <p:txBody>
          <a:bodyPr/>
          <a:lstStyle/>
          <a:p>
            <a:fld id="{3FE976D3-5B7F-4300-ABED-C91F1B2AE209}" type="datetime2">
              <a:rPr lang="en-US" smtClean="0"/>
              <a:t>Saturday, April 9, 2022</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cxnSp>
        <p:nvCxnSpPr>
          <p:cNvPr id="9" name="Straight Connector 8"/>
          <p:cNvCxnSpPr/>
          <p:nvPr/>
        </p:nvCxnSpPr>
        <p:spPr>
          <a:xfrm rot="5400000">
            <a:off x="912152" y="3579942"/>
            <a:ext cx="5577840" cy="211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792480"/>
            <a:ext cx="2856907" cy="1264920"/>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p:cNvSpPr>
          <p:nvPr>
            <p:ph type="pic" idx="1"/>
          </p:nvPr>
        </p:nvSpPr>
        <p:spPr>
          <a:xfrm>
            <a:off x="3811480" y="838201"/>
            <a:ext cx="787252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609600" y="2133600"/>
            <a:ext cx="2852928"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18288"/>
            <a:ext cx="3860800" cy="329184"/>
          </a:xfrm>
          <a:prstGeom prst="rect">
            <a:avLst/>
          </a:prstGeom>
        </p:spPr>
        <p:txBody>
          <a:bodyPr/>
          <a:lstStyle/>
          <a:p>
            <a:fld id="{EBDC1E59-17DD-41CE-97CA-624A472382D4}" type="datetime2">
              <a:rPr lang="en-US" smtClean="0"/>
              <a:t>Saturday, April 9, 2022</a:t>
            </a:fld>
            <a:endParaRPr lang="en-US" dirty="0"/>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18288"/>
            <a:ext cx="3860800" cy="329184"/>
          </a:xfrm>
          <a:prstGeom prst="rect">
            <a:avLst/>
          </a:prstGeom>
        </p:spPr>
        <p:txBody>
          <a:bodyPr/>
          <a:lstStyle/>
          <a:p>
            <a:fld id="{8CC057FC-95B6-4D89-AFDA-ABA33EE921E5}" type="datetime2">
              <a:rPr lang="en-US" smtClean="0"/>
              <a:t>Saturday, April 9, 2022</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609600"/>
            <a:ext cx="2743200" cy="5867400"/>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609600" y="609600"/>
            <a:ext cx="80264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09600" y="18288"/>
            <a:ext cx="3860800" cy="329184"/>
          </a:xfrm>
          <a:prstGeom prst="rect">
            <a:avLst/>
          </a:prstGeom>
        </p:spPr>
        <p:txBody>
          <a:bodyPr/>
          <a:lstStyle/>
          <a:p>
            <a:fld id="{EC4549AC-EB31-477F-92A9-B1988E232878}" type="datetime2">
              <a:rPr lang="en-US" smtClean="0"/>
              <a:t>Saturday, April 9, 2022</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12192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laceholder 1"/>
          <p:cNvSpPr>
            <a:spLocks noGrp="1"/>
          </p:cNvSpPr>
          <p:nvPr>
            <p:ph type="title"/>
          </p:nvPr>
        </p:nvSpPr>
        <p:spPr>
          <a:xfrm>
            <a:off x="609600" y="533400"/>
            <a:ext cx="10972800" cy="9906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1600200"/>
            <a:ext cx="10972800" cy="4876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0" y="0"/>
            <a:ext cx="12192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 name="Footer Placeholder 4"/>
          <p:cNvSpPr>
            <a:spLocks noGrp="1"/>
          </p:cNvSpPr>
          <p:nvPr>
            <p:ph type="ftr" sz="quarter" idx="3"/>
          </p:nvPr>
        </p:nvSpPr>
        <p:spPr>
          <a:xfrm>
            <a:off x="4572000" y="18288"/>
            <a:ext cx="5486400" cy="329184"/>
          </a:xfrm>
          <a:prstGeom prst="rect">
            <a:avLst/>
          </a:prstGeom>
        </p:spPr>
        <p:txBody>
          <a:bodyPr vert="horz" lIns="91440" tIns="45720" rIns="91440" bIns="45720" rtlCol="0" anchor="ctr"/>
          <a:lstStyle>
            <a:lvl1pPr algn="ctr">
              <a:defRPr sz="1200">
                <a:solidFill>
                  <a:srgbClr val="FFFFFF"/>
                </a:solidFill>
              </a:defRPr>
            </a:lvl1pPr>
          </a:lstStyle>
          <a:p>
            <a:pPr algn="r"/>
            <a:endParaRPr lang="en-US" dirty="0"/>
          </a:p>
        </p:txBody>
      </p:sp>
      <p:sp>
        <p:nvSpPr>
          <p:cNvPr id="6" name="Slide Number Placeholder 5"/>
          <p:cNvSpPr>
            <a:spLocks noGrp="1"/>
          </p:cNvSpPr>
          <p:nvPr>
            <p:ph type="sldNum" sz="quarter" idx="4"/>
          </p:nvPr>
        </p:nvSpPr>
        <p:spPr>
          <a:xfrm>
            <a:off x="10160000" y="18288"/>
            <a:ext cx="1422400" cy="329184"/>
          </a:xfrm>
          <a:prstGeom prst="rect">
            <a:avLst/>
          </a:prstGeom>
        </p:spPr>
        <p:txBody>
          <a:bodyPr vert="horz" lIns="91440" tIns="45720" rIns="91440" bIns="45720" rtlCol="0" anchor="ctr"/>
          <a:lstStyle>
            <a:lvl1pPr algn="l">
              <a:defRPr sz="1400" b="1">
                <a:solidFill>
                  <a:srgbClr val="FFFFFF"/>
                </a:solidFill>
              </a:defRPr>
            </a:lvl1pPr>
          </a:lstStyle>
          <a:p>
            <a:fld id="{0CFEC368-1D7A-4F81-ABF6-AE0E36BAF64C}" type="slidenum">
              <a:rPr lang="en-US" smtClean="0"/>
              <a:pPr/>
              <a:t>‹#›</a:t>
            </a:fld>
            <a:endParaRPr lang="en-US" dirty="0"/>
          </a:p>
        </p:txBody>
      </p:sp>
      <p:pic>
        <p:nvPicPr>
          <p:cNvPr id="9" name="Picture 8" descr="Montana Photonics High.jpg"/>
          <p:cNvPicPr>
            <a:picLocks noChangeAspect="1"/>
          </p:cNvPicPr>
          <p:nvPr userDrawn="1"/>
        </p:nvPicPr>
        <p:blipFill rotWithShape="1">
          <a:blip r:embed="rId13" cstate="email">
            <a:extLst>
              <a:ext uri="{28A0092B-C50C-407E-A947-70E740481C1C}">
                <a14:useLocalDpi xmlns:a14="http://schemas.microsoft.com/office/drawing/2010/main"/>
              </a:ext>
            </a:extLst>
          </a:blip>
          <a:srcRect/>
          <a:stretch/>
        </p:blipFill>
        <p:spPr>
          <a:xfrm>
            <a:off x="51744" y="6233904"/>
            <a:ext cx="1689613" cy="597523"/>
          </a:xfrm>
          <a:prstGeom prst="rect">
            <a:avLst/>
          </a:prstGeom>
        </p:spPr>
      </p:pic>
      <p:sp>
        <p:nvSpPr>
          <p:cNvPr id="13" name="Rectangle 12"/>
          <p:cNvSpPr/>
          <p:nvPr userDrawn="1"/>
        </p:nvSpPr>
        <p:spPr>
          <a:xfrm>
            <a:off x="1806910" y="6573023"/>
            <a:ext cx="10207751" cy="45719"/>
          </a:xfrm>
          <a:prstGeom prst="rect">
            <a:avLst/>
          </a:prstGeom>
          <a:solidFill>
            <a:srgbClr val="0D50B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4" name="fl" descr="&#10;">
            <a:extLst>
              <a:ext uri="{FF2B5EF4-FFF2-40B4-BE49-F238E27FC236}">
                <a16:creationId xmlns:a16="http://schemas.microsoft.com/office/drawing/2014/main" id="{C38B7D92-1A47-47A0-966D-553DDC126FAB}"/>
              </a:ext>
            </a:extLst>
          </p:cNvPr>
          <p:cNvSpPr txBox="1"/>
          <p:nvPr userDrawn="1"/>
        </p:nvSpPr>
        <p:spPr>
          <a:xfrm>
            <a:off x="0" y="6535420"/>
            <a:ext cx="12192000" cy="353943"/>
          </a:xfrm>
          <a:prstGeom prst="rect">
            <a:avLst/>
          </a:prstGeom>
          <a:noFill/>
        </p:spPr>
        <p:txBody>
          <a:bodyPr vert="horz" rtlCol="0">
            <a:spAutoFit/>
          </a:bodyPr>
          <a:lstStyle/>
          <a:p>
            <a:pPr algn="l"/>
            <a:endParaRPr lang="en-US" sz="850" b="0" i="0" u="none" baseline="0">
              <a:solidFill>
                <a:srgbClr val="000000"/>
              </a:solidFill>
              <a:latin typeface="Microsoft Sans Serif" panose="020B0604020202020204" pitchFamily="34" charset="0"/>
            </a:endParaRPr>
          </a:p>
          <a:p>
            <a:pPr algn="l"/>
            <a:endParaRPr lang="en-US" sz="850" b="0" i="0" u="none" baseline="0">
              <a:solidFill>
                <a:srgbClr val="000000"/>
              </a:solidFill>
              <a:latin typeface="Microsoft Sans Serif"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961" r:id="rId1"/>
    <p:sldLayoutId id="2147483962" r:id="rId2"/>
    <p:sldLayoutId id="2147483963" r:id="rId3"/>
    <p:sldLayoutId id="2147483964" r:id="rId4"/>
    <p:sldLayoutId id="2147483965" r:id="rId5"/>
    <p:sldLayoutId id="2147483966" r:id="rId6"/>
    <p:sldLayoutId id="2147483967" r:id="rId7"/>
    <p:sldLayoutId id="2147483968" r:id="rId8"/>
    <p:sldLayoutId id="2147483969" r:id="rId9"/>
    <p:sldLayoutId id="2147483970" r:id="rId10"/>
    <p:sldLayoutId id="2147483971" r:id="rId11"/>
  </p:sldLayoutIdLst>
  <p:hf sldNum="0" hdr="0" ftr="0" dt="0"/>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hyperlink" Target="https://pixabay.com/en/explosion-detonation-blast-burst-155624/"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3.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hyperlink" Target="https://pixabay.com/en/explosion-detonation-blast-burst-155624/" TargetMode="Externa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image" Target="../media/image14.jpeg"/><Relationship Id="rId7" Type="http://schemas.openxmlformats.org/officeDocument/2006/relationships/hyperlink" Target="https://pixabay.com/en/explosion-detonation-blast-burst-155624/"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3.png"/><Relationship Id="rId4" Type="http://schemas.openxmlformats.org/officeDocument/2006/relationships/hyperlink" Target="http://famvin.org/en/2012/10/15/two-more-saints-from-a-state-of-grace/"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7" Type="http://schemas.openxmlformats.org/officeDocument/2006/relationships/hyperlink" Target="https://pixabay.com/en/explosion-detonation-blast-burst-155624/"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3.png"/><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hyperlink" Target="https://pixabay.com/en/explosion-detonation-blast-burst-155624/" TargetMode="External"/><Relationship Id="rId5" Type="http://schemas.openxmlformats.org/officeDocument/2006/relationships/image" Target="../media/image11.png"/><Relationship Id="rId4" Type="http://schemas.openxmlformats.org/officeDocument/2006/relationships/image" Target="../media/image19.jpeg"/></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6.jpeg"/></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14.xml.rels><?xml version="1.0" encoding="UTF-8" standalone="yes"?>
<Relationships xmlns="http://schemas.openxmlformats.org/package/2006/relationships"><Relationship Id="rId8" Type="http://schemas.openxmlformats.org/officeDocument/2006/relationships/hyperlink" Target="mailto:sbirrell@quantumcomposers.com" TargetMode="External"/><Relationship Id="rId3" Type="http://schemas.openxmlformats.org/officeDocument/2006/relationships/hyperlink" Target="https://www.montanaphotonics.org/" TargetMode="External"/><Relationship Id="rId7" Type="http://schemas.openxmlformats.org/officeDocument/2006/relationships/hyperlink" Target="mailto:mary@teamwavelength.com"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hyperlink" Target="mailto:daniel.juliano@montana.edu" TargetMode="External"/><Relationship Id="rId11" Type="http://schemas.openxmlformats.org/officeDocument/2006/relationships/hyperlink" Target="mailto:matt@autopilotdesign.com" TargetMode="External"/><Relationship Id="rId5" Type="http://schemas.openxmlformats.org/officeDocument/2006/relationships/hyperlink" Target="mailto:benjamin.klein@flir.com" TargetMode="External"/><Relationship Id="rId10" Type="http://schemas.openxmlformats.org/officeDocument/2006/relationships/hyperlink" Target="mailto:qtm@q.com" TargetMode="External"/><Relationship Id="rId4" Type="http://schemas.openxmlformats.org/officeDocument/2006/relationships/hyperlink" Target="https://www.montanaphotonics.org/quality-alliance/" TargetMode="External"/><Relationship Id="rId9" Type="http://schemas.openxmlformats.org/officeDocument/2006/relationships/hyperlink" Target="mailto:conlin.ritter@gmail.com" TargetMode="Externa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Return Material Authorization Process</a:t>
            </a:r>
          </a:p>
        </p:txBody>
      </p:sp>
      <p:sp>
        <p:nvSpPr>
          <p:cNvPr id="3" name="Subtitle 2"/>
          <p:cNvSpPr>
            <a:spLocks noGrp="1"/>
          </p:cNvSpPr>
          <p:nvPr>
            <p:ph type="subTitle" idx="1"/>
          </p:nvPr>
        </p:nvSpPr>
        <p:spPr/>
        <p:txBody>
          <a:bodyPr/>
          <a:lstStyle/>
          <a:p>
            <a:r>
              <a:rPr lang="en-US" dirty="0"/>
              <a:t>MPIA Quality Alliance Webinar Series</a:t>
            </a:r>
          </a:p>
          <a:p>
            <a:r>
              <a:rPr lang="en-US" dirty="0"/>
              <a:t>Presenter: Ben Klein</a:t>
            </a:r>
          </a:p>
        </p:txBody>
      </p:sp>
    </p:spTree>
    <p:extLst>
      <p:ext uri="{BB962C8B-B14F-4D97-AF65-F5344CB8AC3E}">
        <p14:creationId xmlns:p14="http://schemas.microsoft.com/office/powerpoint/2010/main" val="3829162720"/>
      </p:ext>
    </p:extLst>
  </p:cSld>
  <p:clrMapOvr>
    <a:masterClrMapping/>
  </p:clrMapOvr>
  <mc:AlternateContent xmlns:mc="http://schemas.openxmlformats.org/markup-compatibility/2006" xmlns:p14="http://schemas.microsoft.com/office/powerpoint/2010/main">
    <mc:Choice Requires="p14">
      <p:transition spd="slow" p14:dur="2000" advTm="5368"/>
    </mc:Choice>
    <mc:Fallback xmlns="">
      <p:transition spd="slow" advTm="5368"/>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F2493-30BB-4E9C-810B-8D4FB5B55BA7}"/>
              </a:ext>
            </a:extLst>
          </p:cNvPr>
          <p:cNvSpPr>
            <a:spLocks noGrp="1"/>
          </p:cNvSpPr>
          <p:nvPr>
            <p:ph type="title"/>
          </p:nvPr>
        </p:nvSpPr>
        <p:spPr/>
        <p:txBody>
          <a:bodyPr/>
          <a:lstStyle/>
          <a:p>
            <a:r>
              <a:rPr lang="en-US" dirty="0"/>
              <a:t>Agenda: This is what you will learn</a:t>
            </a:r>
          </a:p>
        </p:txBody>
      </p:sp>
      <p:sp>
        <p:nvSpPr>
          <p:cNvPr id="3" name="Content Placeholder 2">
            <a:extLst>
              <a:ext uri="{FF2B5EF4-FFF2-40B4-BE49-F238E27FC236}">
                <a16:creationId xmlns:a16="http://schemas.microsoft.com/office/drawing/2014/main" id="{801BF98E-822B-41D6-8F57-C3978CC0417F}"/>
              </a:ext>
            </a:extLst>
          </p:cNvPr>
          <p:cNvSpPr>
            <a:spLocks noGrp="1"/>
          </p:cNvSpPr>
          <p:nvPr>
            <p:ph idx="1"/>
          </p:nvPr>
        </p:nvSpPr>
        <p:spPr>
          <a:xfrm>
            <a:off x="1076325" y="1661512"/>
            <a:ext cx="10972800" cy="3264031"/>
          </a:xfrm>
        </p:spPr>
        <p:txBody>
          <a:bodyPr>
            <a:noAutofit/>
          </a:bodyPr>
          <a:lstStyle/>
          <a:p>
            <a:pPr marL="0" indent="0">
              <a:buNone/>
            </a:pPr>
            <a:r>
              <a:rPr lang="en-US" dirty="0"/>
              <a:t>What is a Return Material Authorization Process (RMA)?</a:t>
            </a:r>
          </a:p>
          <a:p>
            <a:pPr lvl="1"/>
            <a:endParaRPr lang="en-US" sz="2400" dirty="0"/>
          </a:p>
          <a:p>
            <a:pPr marL="0" indent="0">
              <a:buNone/>
            </a:pPr>
            <a:r>
              <a:rPr lang="en-US" dirty="0"/>
              <a:t>Why is the Return Material process invaluable to quality (and reputation)?</a:t>
            </a:r>
          </a:p>
          <a:p>
            <a:pPr lvl="1"/>
            <a:endParaRPr lang="en-US" sz="2400" dirty="0"/>
          </a:p>
          <a:p>
            <a:pPr marL="0" indent="0">
              <a:buNone/>
            </a:pPr>
            <a:r>
              <a:rPr lang="en-US" dirty="0"/>
              <a:t>How is an RMA process implemented? (What can you do right now?)</a:t>
            </a:r>
          </a:p>
          <a:p>
            <a:endParaRPr lang="en-US" dirty="0"/>
          </a:p>
          <a:p>
            <a:pPr marL="0" indent="0">
              <a:buNone/>
            </a:pPr>
            <a:r>
              <a:rPr lang="en-US" dirty="0"/>
              <a:t>How does the RMA process lead to improving products and processes?</a:t>
            </a:r>
          </a:p>
          <a:p>
            <a:endParaRPr lang="en-US" dirty="0"/>
          </a:p>
        </p:txBody>
      </p:sp>
      <p:pic>
        <p:nvPicPr>
          <p:cNvPr id="4" name="Picture 6" descr="See the source image">
            <a:extLst>
              <a:ext uri="{FF2B5EF4-FFF2-40B4-BE49-F238E27FC236}">
                <a16:creationId xmlns:a16="http://schemas.microsoft.com/office/drawing/2014/main" id="{1ACB9712-63EB-4CCF-9066-28D0D90ABC1E}"/>
              </a:ext>
            </a:extLst>
          </p:cNvPr>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5137155" y="5063055"/>
            <a:ext cx="1425570" cy="113636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See the source image">
            <a:extLst>
              <a:ext uri="{FF2B5EF4-FFF2-40B4-BE49-F238E27FC236}">
                <a16:creationId xmlns:a16="http://schemas.microsoft.com/office/drawing/2014/main" id="{72474A4A-0B69-4FCD-9907-FC9D98A0EACA}"/>
              </a:ext>
            </a:extLst>
          </p:cNvPr>
          <p:cNvPicPr>
            <a:picLocks noChangeAspect="1" noChangeArrowheads="1"/>
          </p:cNvPicPr>
          <p:nvPr/>
        </p:nvPicPr>
        <p:blipFill rotWithShape="1">
          <a:blip r:embed="rId4" cstate="email">
            <a:extLst>
              <a:ext uri="{28A0092B-C50C-407E-A947-70E740481C1C}">
                <a14:useLocalDpi xmlns:a14="http://schemas.microsoft.com/office/drawing/2010/main" val="0"/>
              </a:ext>
            </a:extLst>
          </a:blip>
          <a:srcRect l="21433" t="72895" r="58093" b="7072"/>
          <a:stretch/>
        </p:blipFill>
        <p:spPr bwMode="auto">
          <a:xfrm>
            <a:off x="576450" y="1747382"/>
            <a:ext cx="434472" cy="30918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See the source image">
            <a:extLst>
              <a:ext uri="{FF2B5EF4-FFF2-40B4-BE49-F238E27FC236}">
                <a16:creationId xmlns:a16="http://schemas.microsoft.com/office/drawing/2014/main" id="{CA335C2A-284A-4BA9-85C5-67DAA355148B}"/>
              </a:ext>
            </a:extLst>
          </p:cNvPr>
          <p:cNvPicPr>
            <a:picLocks noChangeAspect="1" noChangeArrowheads="1"/>
          </p:cNvPicPr>
          <p:nvPr/>
        </p:nvPicPr>
        <p:blipFill rotWithShape="1">
          <a:blip r:embed="rId5" cstate="email">
            <a:extLst>
              <a:ext uri="{28A0092B-C50C-407E-A947-70E740481C1C}">
                <a14:useLocalDpi xmlns:a14="http://schemas.microsoft.com/office/drawing/2010/main" val="0"/>
              </a:ext>
            </a:extLst>
          </a:blip>
          <a:srcRect l="67335" t="42980" r="11690" b="36872"/>
          <a:stretch/>
        </p:blipFill>
        <p:spPr bwMode="auto">
          <a:xfrm>
            <a:off x="576450" y="3544107"/>
            <a:ext cx="459244" cy="32084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See the source image">
            <a:extLst>
              <a:ext uri="{FF2B5EF4-FFF2-40B4-BE49-F238E27FC236}">
                <a16:creationId xmlns:a16="http://schemas.microsoft.com/office/drawing/2014/main" id="{3781BA16-4754-492C-9C9F-38632C4FEBCA}"/>
              </a:ext>
            </a:extLst>
          </p:cNvPr>
          <p:cNvPicPr>
            <a:picLocks noChangeAspect="1" noChangeArrowheads="1"/>
          </p:cNvPicPr>
          <p:nvPr/>
        </p:nvPicPr>
        <p:blipFill rotWithShape="1">
          <a:blip r:embed="rId6" cstate="email">
            <a:extLst>
              <a:ext uri="{28A0092B-C50C-407E-A947-70E740481C1C}">
                <a14:useLocalDpi xmlns:a14="http://schemas.microsoft.com/office/drawing/2010/main" val="0"/>
              </a:ext>
            </a:extLst>
          </a:blip>
          <a:srcRect l="61020" t="14818" r="17622" b="64638"/>
          <a:stretch/>
        </p:blipFill>
        <p:spPr bwMode="auto">
          <a:xfrm>
            <a:off x="576450" y="4356062"/>
            <a:ext cx="458639" cy="320842"/>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See the source image">
            <a:extLst>
              <a:ext uri="{FF2B5EF4-FFF2-40B4-BE49-F238E27FC236}">
                <a16:creationId xmlns:a16="http://schemas.microsoft.com/office/drawing/2014/main" id="{AB56F522-2AC1-4A27-8B90-E33D62998EEA}"/>
              </a:ext>
            </a:extLst>
          </p:cNvPr>
          <p:cNvPicPr>
            <a:picLocks noChangeAspect="1" noChangeArrowheads="1"/>
          </p:cNvPicPr>
          <p:nvPr/>
        </p:nvPicPr>
        <p:blipFill rotWithShape="1">
          <a:blip r:embed="rId7" cstate="email">
            <a:extLst>
              <a:ext uri="{28A0092B-C50C-407E-A947-70E740481C1C}">
                <a14:useLocalDpi xmlns:a14="http://schemas.microsoft.com/office/drawing/2010/main" val="0"/>
              </a:ext>
            </a:extLst>
          </a:blip>
          <a:srcRect l="41374" r="38513" b="82153"/>
          <a:stretch/>
        </p:blipFill>
        <p:spPr bwMode="auto">
          <a:xfrm>
            <a:off x="576450" y="2604494"/>
            <a:ext cx="446388" cy="288079"/>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7147FB31-EDE2-4392-BA6C-FA55018B34D4}"/>
              </a:ext>
            </a:extLst>
          </p:cNvPr>
          <p:cNvSpPr txBox="1"/>
          <p:nvPr/>
        </p:nvSpPr>
        <p:spPr>
          <a:xfrm>
            <a:off x="4820479" y="6152268"/>
            <a:ext cx="1903085" cy="369332"/>
          </a:xfrm>
          <a:prstGeom prst="rect">
            <a:avLst/>
          </a:prstGeom>
          <a:noFill/>
        </p:spPr>
        <p:txBody>
          <a:bodyPr wrap="none" rtlCol="0">
            <a:spAutoFit/>
          </a:bodyPr>
          <a:lstStyle/>
          <a:p>
            <a:r>
              <a:rPr lang="en-US" dirty="0"/>
              <a:t>Fictional Product</a:t>
            </a:r>
          </a:p>
        </p:txBody>
      </p:sp>
    </p:spTree>
    <p:extLst>
      <p:ext uri="{BB962C8B-B14F-4D97-AF65-F5344CB8AC3E}">
        <p14:creationId xmlns:p14="http://schemas.microsoft.com/office/powerpoint/2010/main" val="29270245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9CB485-A07C-4CB6-97CC-F873B594E078}"/>
              </a:ext>
            </a:extLst>
          </p:cNvPr>
          <p:cNvSpPr>
            <a:spLocks noGrp="1"/>
          </p:cNvSpPr>
          <p:nvPr>
            <p:ph type="title"/>
          </p:nvPr>
        </p:nvSpPr>
        <p:spPr/>
        <p:txBody>
          <a:bodyPr/>
          <a:lstStyle/>
          <a:p>
            <a:r>
              <a:rPr lang="en-US" dirty="0"/>
              <a:t>Returned Product Problem Statement</a:t>
            </a:r>
          </a:p>
        </p:txBody>
      </p:sp>
      <p:sp>
        <p:nvSpPr>
          <p:cNvPr id="12" name="TextBox 11">
            <a:extLst>
              <a:ext uri="{FF2B5EF4-FFF2-40B4-BE49-F238E27FC236}">
                <a16:creationId xmlns:a16="http://schemas.microsoft.com/office/drawing/2014/main" id="{3648A818-F5DD-41AA-AAFD-1E219AD5BDC1}"/>
              </a:ext>
            </a:extLst>
          </p:cNvPr>
          <p:cNvSpPr txBox="1"/>
          <p:nvPr/>
        </p:nvSpPr>
        <p:spPr>
          <a:xfrm>
            <a:off x="747640" y="1623085"/>
            <a:ext cx="8247273" cy="2631490"/>
          </a:xfrm>
          <a:prstGeom prst="rect">
            <a:avLst/>
          </a:prstGeom>
          <a:noFill/>
        </p:spPr>
        <p:txBody>
          <a:bodyPr wrap="square" rtlCol="0">
            <a:spAutoFit/>
          </a:bodyPr>
          <a:lstStyle/>
          <a:p>
            <a:pPr>
              <a:spcAft>
                <a:spcPts val="600"/>
              </a:spcAft>
            </a:pPr>
            <a:r>
              <a:rPr lang="en-US" sz="2000" b="1" dirty="0"/>
              <a:t>Problem</a:t>
            </a:r>
            <a:r>
              <a:rPr lang="en-US" sz="2000" dirty="0"/>
              <a:t>: Product returns are increasing in quantity</a:t>
            </a:r>
          </a:p>
          <a:p>
            <a:pPr marL="285750" indent="-285750">
              <a:spcAft>
                <a:spcPts val="600"/>
              </a:spcAft>
              <a:buFont typeface="Arial" panose="020B0604020202020204" pitchFamily="34" charset="0"/>
              <a:buChar char="•"/>
            </a:pPr>
            <a:r>
              <a:rPr lang="en-US" sz="2000" dirty="0"/>
              <a:t>Don’t know why they are returning</a:t>
            </a:r>
          </a:p>
          <a:p>
            <a:pPr marL="285750" indent="-285750">
              <a:spcAft>
                <a:spcPts val="600"/>
              </a:spcAft>
              <a:buFont typeface="Arial" panose="020B0604020202020204" pitchFamily="34" charset="0"/>
              <a:buChar char="•"/>
            </a:pPr>
            <a:r>
              <a:rPr lang="en-US" sz="2000" dirty="0"/>
              <a:t>No idea how many are returning</a:t>
            </a:r>
          </a:p>
          <a:p>
            <a:pPr marL="285750" indent="-285750">
              <a:spcAft>
                <a:spcPts val="600"/>
              </a:spcAft>
              <a:buFont typeface="Arial" panose="020B0604020202020204" pitchFamily="34" charset="0"/>
              <a:buChar char="•"/>
            </a:pPr>
            <a:r>
              <a:rPr lang="en-US" sz="2000" dirty="0"/>
              <a:t>Takes a long time before sending fixed product back to the customer</a:t>
            </a:r>
          </a:p>
          <a:p>
            <a:pPr marL="285750" indent="-285750">
              <a:spcAft>
                <a:spcPts val="600"/>
              </a:spcAft>
              <a:buFont typeface="Arial" panose="020B0604020202020204" pitchFamily="34" charset="0"/>
              <a:buChar char="•"/>
            </a:pPr>
            <a:r>
              <a:rPr lang="en-US" sz="2000" dirty="0"/>
              <a:t>Returned products are misplaced or lost</a:t>
            </a:r>
          </a:p>
          <a:p>
            <a:pPr marL="285750" indent="-285750">
              <a:spcAft>
                <a:spcPts val="600"/>
              </a:spcAft>
              <a:buFont typeface="Arial" panose="020B0604020202020204" pitchFamily="34" charset="0"/>
              <a:buChar char="•"/>
            </a:pPr>
            <a:r>
              <a:rPr lang="en-US" sz="2000" dirty="0"/>
              <a:t>Customers are not happy. Considering another source for products like yours</a:t>
            </a:r>
          </a:p>
        </p:txBody>
      </p:sp>
      <p:sp>
        <p:nvSpPr>
          <p:cNvPr id="20" name="Scroll: Horizontal 19">
            <a:extLst>
              <a:ext uri="{FF2B5EF4-FFF2-40B4-BE49-F238E27FC236}">
                <a16:creationId xmlns:a16="http://schemas.microsoft.com/office/drawing/2014/main" id="{0016F46D-1407-4F99-978C-5E421A378FDD}"/>
              </a:ext>
            </a:extLst>
          </p:cNvPr>
          <p:cNvSpPr/>
          <p:nvPr/>
        </p:nvSpPr>
        <p:spPr>
          <a:xfrm>
            <a:off x="2682894" y="5448155"/>
            <a:ext cx="6830840" cy="876445"/>
          </a:xfrm>
          <a:prstGeom prst="horizontalScroll">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400" dirty="0"/>
              <a:t>Solution: Implement a Return Material Process</a:t>
            </a:r>
          </a:p>
        </p:txBody>
      </p:sp>
      <p:grpSp>
        <p:nvGrpSpPr>
          <p:cNvPr id="15" name="Group 14">
            <a:extLst>
              <a:ext uri="{FF2B5EF4-FFF2-40B4-BE49-F238E27FC236}">
                <a16:creationId xmlns:a16="http://schemas.microsoft.com/office/drawing/2014/main" id="{345CF2C8-24A8-4AAD-8246-8AB6281B6F0D}"/>
              </a:ext>
            </a:extLst>
          </p:cNvPr>
          <p:cNvGrpSpPr/>
          <p:nvPr/>
        </p:nvGrpSpPr>
        <p:grpSpPr>
          <a:xfrm rot="21083548">
            <a:off x="9513734" y="3743847"/>
            <a:ext cx="1168720" cy="1275372"/>
            <a:chOff x="4430931" y="2514784"/>
            <a:chExt cx="4002679" cy="3644093"/>
          </a:xfrm>
        </p:grpSpPr>
        <p:pic>
          <p:nvPicPr>
            <p:cNvPr id="17" name="Picture 6" descr="See the source image">
              <a:extLst>
                <a:ext uri="{FF2B5EF4-FFF2-40B4-BE49-F238E27FC236}">
                  <a16:creationId xmlns:a16="http://schemas.microsoft.com/office/drawing/2014/main" id="{D3DF92C1-8776-447A-AA48-565C089BE7A7}"/>
                </a:ext>
              </a:extLst>
            </p:cNvPr>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rot="880282">
              <a:off x="4430931" y="3464168"/>
              <a:ext cx="3380509" cy="2694709"/>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8" descr="See the source image">
              <a:extLst>
                <a:ext uri="{FF2B5EF4-FFF2-40B4-BE49-F238E27FC236}">
                  <a16:creationId xmlns:a16="http://schemas.microsoft.com/office/drawing/2014/main" id="{54477C3C-35F1-446A-81FE-D39DB6565D6D}"/>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H="1">
              <a:off x="6721312" y="2514784"/>
              <a:ext cx="1712298" cy="128422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9" name="Group 28">
            <a:extLst>
              <a:ext uri="{FF2B5EF4-FFF2-40B4-BE49-F238E27FC236}">
                <a16:creationId xmlns:a16="http://schemas.microsoft.com/office/drawing/2014/main" id="{2087D7EC-AE59-42B9-BC26-B4AFEFEEDC76}"/>
              </a:ext>
            </a:extLst>
          </p:cNvPr>
          <p:cNvGrpSpPr/>
          <p:nvPr/>
        </p:nvGrpSpPr>
        <p:grpSpPr>
          <a:xfrm rot="21083548">
            <a:off x="10710939" y="2691121"/>
            <a:ext cx="1168720" cy="1275372"/>
            <a:chOff x="4430931" y="2514784"/>
            <a:chExt cx="4002679" cy="3644093"/>
          </a:xfrm>
        </p:grpSpPr>
        <p:pic>
          <p:nvPicPr>
            <p:cNvPr id="30" name="Picture 6" descr="See the source image">
              <a:extLst>
                <a:ext uri="{FF2B5EF4-FFF2-40B4-BE49-F238E27FC236}">
                  <a16:creationId xmlns:a16="http://schemas.microsoft.com/office/drawing/2014/main" id="{8A5A56A0-4D0E-489D-B983-6BB350786372}"/>
                </a:ext>
              </a:extLst>
            </p:cNvPr>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rot="880282">
              <a:off x="4430931" y="3464168"/>
              <a:ext cx="3380509" cy="2694709"/>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8" descr="See the source image">
              <a:extLst>
                <a:ext uri="{FF2B5EF4-FFF2-40B4-BE49-F238E27FC236}">
                  <a16:creationId xmlns:a16="http://schemas.microsoft.com/office/drawing/2014/main" id="{1879540B-EC76-4965-B7C2-5DFE13EE5694}"/>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H="1">
              <a:off x="6721312" y="2514784"/>
              <a:ext cx="1712298" cy="128422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2" name="Group 31">
            <a:extLst>
              <a:ext uri="{FF2B5EF4-FFF2-40B4-BE49-F238E27FC236}">
                <a16:creationId xmlns:a16="http://schemas.microsoft.com/office/drawing/2014/main" id="{5103B9D1-876D-4BC3-8928-AB5EC6E5182D}"/>
              </a:ext>
            </a:extLst>
          </p:cNvPr>
          <p:cNvGrpSpPr/>
          <p:nvPr/>
        </p:nvGrpSpPr>
        <p:grpSpPr>
          <a:xfrm rot="21083548">
            <a:off x="10604131" y="4650813"/>
            <a:ext cx="1168720" cy="1275372"/>
            <a:chOff x="4430931" y="2514784"/>
            <a:chExt cx="4002679" cy="3644093"/>
          </a:xfrm>
        </p:grpSpPr>
        <p:pic>
          <p:nvPicPr>
            <p:cNvPr id="33" name="Picture 6" descr="See the source image">
              <a:extLst>
                <a:ext uri="{FF2B5EF4-FFF2-40B4-BE49-F238E27FC236}">
                  <a16:creationId xmlns:a16="http://schemas.microsoft.com/office/drawing/2014/main" id="{D8CD962C-B2AE-4D99-A1F9-7ED9225C1CAA}"/>
                </a:ext>
              </a:extLst>
            </p:cNvPr>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rot="880282">
              <a:off x="4430931" y="3464168"/>
              <a:ext cx="3380509" cy="2694709"/>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8" descr="See the source image">
              <a:extLst>
                <a:ext uri="{FF2B5EF4-FFF2-40B4-BE49-F238E27FC236}">
                  <a16:creationId xmlns:a16="http://schemas.microsoft.com/office/drawing/2014/main" id="{D0F53104-F353-48FF-BEC0-A9294485A230}"/>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H="1">
              <a:off x="6721312" y="2514784"/>
              <a:ext cx="1712298" cy="128422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6" name="Group 5">
            <a:extLst>
              <a:ext uri="{FF2B5EF4-FFF2-40B4-BE49-F238E27FC236}">
                <a16:creationId xmlns:a16="http://schemas.microsoft.com/office/drawing/2014/main" id="{9918D445-B723-484B-A176-EA81AE27873D}"/>
              </a:ext>
            </a:extLst>
          </p:cNvPr>
          <p:cNvGrpSpPr/>
          <p:nvPr/>
        </p:nvGrpSpPr>
        <p:grpSpPr>
          <a:xfrm>
            <a:off x="9498456" y="2455569"/>
            <a:ext cx="1081160" cy="840286"/>
            <a:chOff x="7920864" y="3966493"/>
            <a:chExt cx="1250385" cy="996721"/>
          </a:xfrm>
        </p:grpSpPr>
        <p:pic>
          <p:nvPicPr>
            <p:cNvPr id="10" name="Picture 6" descr="See the source image">
              <a:extLst>
                <a:ext uri="{FF2B5EF4-FFF2-40B4-BE49-F238E27FC236}">
                  <a16:creationId xmlns:a16="http://schemas.microsoft.com/office/drawing/2014/main" id="{364D00B2-C70A-4248-87D0-F9360C262D44}"/>
                </a:ext>
              </a:extLst>
            </p:cNvPr>
            <p:cNvPicPr>
              <a:picLocks noChangeAspect="1" noChangeArrowheads="1"/>
            </p:cNvPicPr>
            <p:nvPr/>
          </p:nvPicPr>
          <p:blipFill rotWithShape="1">
            <a:blip r:embed="rId5" cstate="print">
              <a:extLst>
                <a:ext uri="{28A0092B-C50C-407E-A947-70E740481C1C}">
                  <a14:useLocalDpi xmlns:a14="http://schemas.microsoft.com/office/drawing/2010/main"/>
                </a:ext>
              </a:extLst>
            </a:blip>
            <a:srcRect/>
            <a:stretch/>
          </p:blipFill>
          <p:spPr bwMode="auto">
            <a:xfrm>
              <a:off x="7920864" y="3966493"/>
              <a:ext cx="1250385" cy="99672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Logo&#10;&#10;Description automatically generated">
              <a:extLst>
                <a:ext uri="{FF2B5EF4-FFF2-40B4-BE49-F238E27FC236}">
                  <a16:creationId xmlns:a16="http://schemas.microsoft.com/office/drawing/2014/main" id="{AF2D524E-8E3E-4360-83CA-9CC5B64A403E}"/>
                </a:ext>
              </a:extLst>
            </p:cNvPr>
            <p:cNvPicPr>
              <a:picLocks noChangeAspect="1"/>
            </p:cNvPicPr>
            <p:nvPr/>
          </p:nvPicPr>
          <p:blipFill>
            <a:blip r:embed="rId6" cstate="email">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8497390" y="4243837"/>
              <a:ext cx="436550" cy="488068"/>
            </a:xfrm>
            <a:prstGeom prst="rect">
              <a:avLst/>
            </a:prstGeom>
          </p:spPr>
        </p:pic>
      </p:grpSp>
      <p:pic>
        <p:nvPicPr>
          <p:cNvPr id="35" name="Picture 34" descr="Logo&#10;&#10;Description automatically generated">
            <a:extLst>
              <a:ext uri="{FF2B5EF4-FFF2-40B4-BE49-F238E27FC236}">
                <a16:creationId xmlns:a16="http://schemas.microsoft.com/office/drawing/2014/main" id="{2947FD3E-A11E-4A6F-AB21-850502128F6E}"/>
              </a:ext>
            </a:extLst>
          </p:cNvPr>
          <p:cNvPicPr>
            <a:picLocks noChangeAspect="1"/>
          </p:cNvPicPr>
          <p:nvPr/>
        </p:nvPicPr>
        <p:blipFill>
          <a:blip r:embed="rId6" cstate="email">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rot="21083548">
            <a:off x="11054612" y="5204121"/>
            <a:ext cx="436550" cy="488068"/>
          </a:xfrm>
          <a:prstGeom prst="rect">
            <a:avLst/>
          </a:prstGeom>
        </p:spPr>
      </p:pic>
      <p:pic>
        <p:nvPicPr>
          <p:cNvPr id="36" name="Picture 35" descr="Logo&#10;&#10;Description automatically generated">
            <a:extLst>
              <a:ext uri="{FF2B5EF4-FFF2-40B4-BE49-F238E27FC236}">
                <a16:creationId xmlns:a16="http://schemas.microsoft.com/office/drawing/2014/main" id="{1E7B7986-CD25-451B-BFE4-534E95BD025C}"/>
              </a:ext>
            </a:extLst>
          </p:cNvPr>
          <p:cNvPicPr>
            <a:picLocks noChangeAspect="1"/>
          </p:cNvPicPr>
          <p:nvPr/>
        </p:nvPicPr>
        <p:blipFill>
          <a:blip r:embed="rId6" cstate="email">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rot="21083548">
            <a:off x="9932935" y="4350192"/>
            <a:ext cx="436550" cy="488068"/>
          </a:xfrm>
          <a:prstGeom prst="rect">
            <a:avLst/>
          </a:prstGeom>
        </p:spPr>
      </p:pic>
      <p:pic>
        <p:nvPicPr>
          <p:cNvPr id="37" name="Picture 36" descr="Logo&#10;&#10;Description automatically generated">
            <a:extLst>
              <a:ext uri="{FF2B5EF4-FFF2-40B4-BE49-F238E27FC236}">
                <a16:creationId xmlns:a16="http://schemas.microsoft.com/office/drawing/2014/main" id="{5274F6D3-2CC1-4DD4-A8AD-1AFCD243E4A3}"/>
              </a:ext>
            </a:extLst>
          </p:cNvPr>
          <p:cNvPicPr>
            <a:picLocks noChangeAspect="1"/>
          </p:cNvPicPr>
          <p:nvPr/>
        </p:nvPicPr>
        <p:blipFill>
          <a:blip r:embed="rId6" cstate="email">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rot="21083548">
            <a:off x="11107562" y="3295215"/>
            <a:ext cx="436550" cy="488068"/>
          </a:xfrm>
          <a:prstGeom prst="rect">
            <a:avLst/>
          </a:prstGeom>
        </p:spPr>
      </p:pic>
    </p:spTree>
    <p:extLst>
      <p:ext uri="{BB962C8B-B14F-4D97-AF65-F5344CB8AC3E}">
        <p14:creationId xmlns:p14="http://schemas.microsoft.com/office/powerpoint/2010/main" val="15324826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F2493-30BB-4E9C-810B-8D4FB5B55BA7}"/>
              </a:ext>
            </a:extLst>
          </p:cNvPr>
          <p:cNvSpPr>
            <a:spLocks noGrp="1"/>
          </p:cNvSpPr>
          <p:nvPr>
            <p:ph type="title"/>
          </p:nvPr>
        </p:nvSpPr>
        <p:spPr/>
        <p:txBody>
          <a:bodyPr>
            <a:normAutofit fontScale="90000"/>
          </a:bodyPr>
          <a:lstStyle/>
          <a:p>
            <a:r>
              <a:rPr lang="en-US" dirty="0"/>
              <a:t> What is the Return Material Authorization Process?</a:t>
            </a:r>
          </a:p>
        </p:txBody>
      </p:sp>
      <p:sp>
        <p:nvSpPr>
          <p:cNvPr id="7" name="TextBox 6">
            <a:extLst>
              <a:ext uri="{FF2B5EF4-FFF2-40B4-BE49-F238E27FC236}">
                <a16:creationId xmlns:a16="http://schemas.microsoft.com/office/drawing/2014/main" id="{1C7491BA-0B8C-49ED-8295-6229AD714C69}"/>
              </a:ext>
            </a:extLst>
          </p:cNvPr>
          <p:cNvSpPr txBox="1"/>
          <p:nvPr/>
        </p:nvSpPr>
        <p:spPr>
          <a:xfrm>
            <a:off x="1206698" y="1686348"/>
            <a:ext cx="9407950" cy="727059"/>
          </a:xfrm>
          <a:prstGeom prst="rect">
            <a:avLst/>
          </a:prstGeom>
          <a:noFill/>
          <a:ln w="12700">
            <a:solidFill>
              <a:srgbClr val="0070C0"/>
            </a:solidFill>
          </a:ln>
        </p:spPr>
        <p:txBody>
          <a:bodyPr wrap="square">
            <a:spAutoFit/>
          </a:bodyPr>
          <a:lstStyle/>
          <a:p>
            <a:pPr marL="0" marR="0">
              <a:lnSpc>
                <a:spcPct val="107000"/>
              </a:lnSpc>
              <a:spcBef>
                <a:spcPts val="0"/>
              </a:spcBef>
              <a:spcAft>
                <a:spcPts val="800"/>
              </a:spcAft>
            </a:pPr>
            <a:r>
              <a:rPr lang="en-US" sz="2000" b="1" dirty="0">
                <a:effectLst/>
                <a:latin typeface="+mj-lt"/>
                <a:ea typeface="Calibri" panose="020F0502020204030204" pitchFamily="34" charset="0"/>
                <a:cs typeface="Times New Roman" panose="02020603050405020304" pitchFamily="18" charset="0"/>
              </a:rPr>
              <a:t>The Return Material Authorization Process is the process for managing products that customers return for refund, repair, or replacement.</a:t>
            </a:r>
          </a:p>
        </p:txBody>
      </p:sp>
      <p:sp>
        <p:nvSpPr>
          <p:cNvPr id="11" name="Flowchart: Decision 10">
            <a:extLst>
              <a:ext uri="{FF2B5EF4-FFF2-40B4-BE49-F238E27FC236}">
                <a16:creationId xmlns:a16="http://schemas.microsoft.com/office/drawing/2014/main" id="{B71BA0E4-14D9-459A-A5BC-A14ACDA78301}"/>
              </a:ext>
            </a:extLst>
          </p:cNvPr>
          <p:cNvSpPr/>
          <p:nvPr/>
        </p:nvSpPr>
        <p:spPr>
          <a:xfrm>
            <a:off x="5256216" y="4431865"/>
            <a:ext cx="1139066" cy="1112502"/>
          </a:xfrm>
          <a:prstGeom prst="flowChartDecis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C29157FD-6DEE-4898-8157-6B294F109DC4}"/>
              </a:ext>
            </a:extLst>
          </p:cNvPr>
          <p:cNvSpPr txBox="1"/>
          <p:nvPr/>
        </p:nvSpPr>
        <p:spPr>
          <a:xfrm>
            <a:off x="1838742" y="4234063"/>
            <a:ext cx="1877324" cy="1508105"/>
          </a:xfrm>
          <a:prstGeom prst="rect">
            <a:avLst/>
          </a:prstGeom>
          <a:noFill/>
        </p:spPr>
        <p:txBody>
          <a:bodyPr wrap="square" rtlCol="0">
            <a:spAutoFit/>
          </a:bodyPr>
          <a:lstStyle/>
          <a:p>
            <a:r>
              <a:rPr lang="en-US" sz="2000" dirty="0">
                <a:solidFill>
                  <a:srgbClr val="0E44CC"/>
                </a:solidFill>
              </a:rPr>
              <a:t>Service</a:t>
            </a:r>
          </a:p>
          <a:p>
            <a:pPr marL="342900" indent="-342900">
              <a:buFont typeface="Arial" panose="020B0604020202020204" pitchFamily="34" charset="0"/>
              <a:buChar char="•"/>
            </a:pPr>
            <a:r>
              <a:rPr lang="en-US" dirty="0">
                <a:solidFill>
                  <a:srgbClr val="0E44CC"/>
                </a:solidFill>
              </a:rPr>
              <a:t>Repair</a:t>
            </a:r>
          </a:p>
          <a:p>
            <a:pPr marL="342900" indent="-342900">
              <a:buFont typeface="Arial" panose="020B0604020202020204" pitchFamily="34" charset="0"/>
              <a:buChar char="•"/>
            </a:pPr>
            <a:r>
              <a:rPr lang="en-US" dirty="0">
                <a:solidFill>
                  <a:srgbClr val="0E44CC"/>
                </a:solidFill>
              </a:rPr>
              <a:t>Replacement</a:t>
            </a:r>
          </a:p>
          <a:p>
            <a:pPr marL="342900" indent="-342900">
              <a:buFont typeface="Arial" panose="020B0604020202020204" pitchFamily="34" charset="0"/>
              <a:buChar char="•"/>
            </a:pPr>
            <a:r>
              <a:rPr lang="en-US" dirty="0">
                <a:solidFill>
                  <a:srgbClr val="0E44CC"/>
                </a:solidFill>
              </a:rPr>
              <a:t>Upgrade</a:t>
            </a:r>
          </a:p>
          <a:p>
            <a:pPr marL="342900" indent="-342900">
              <a:buFont typeface="Arial" panose="020B0604020202020204" pitchFamily="34" charset="0"/>
              <a:buChar char="•"/>
            </a:pPr>
            <a:r>
              <a:rPr lang="en-US" dirty="0">
                <a:solidFill>
                  <a:srgbClr val="0E44CC"/>
                </a:solidFill>
              </a:rPr>
              <a:t>Calibration</a:t>
            </a:r>
          </a:p>
        </p:txBody>
      </p:sp>
      <p:sp>
        <p:nvSpPr>
          <p:cNvPr id="14" name="TextBox 13">
            <a:extLst>
              <a:ext uri="{FF2B5EF4-FFF2-40B4-BE49-F238E27FC236}">
                <a16:creationId xmlns:a16="http://schemas.microsoft.com/office/drawing/2014/main" id="{D525D343-D8F0-4207-9BE5-B4B1348CE817}"/>
              </a:ext>
            </a:extLst>
          </p:cNvPr>
          <p:cNvSpPr txBox="1"/>
          <p:nvPr/>
        </p:nvSpPr>
        <p:spPr>
          <a:xfrm>
            <a:off x="5120325" y="3423323"/>
            <a:ext cx="1410848" cy="400110"/>
          </a:xfrm>
          <a:prstGeom prst="rect">
            <a:avLst/>
          </a:prstGeom>
          <a:noFill/>
        </p:spPr>
        <p:txBody>
          <a:bodyPr wrap="square" rtlCol="0">
            <a:spAutoFit/>
          </a:bodyPr>
          <a:lstStyle/>
          <a:p>
            <a:pPr algn="ctr"/>
            <a:r>
              <a:rPr lang="en-US" sz="2000" dirty="0"/>
              <a:t>Customer</a:t>
            </a:r>
          </a:p>
        </p:txBody>
      </p:sp>
      <p:sp>
        <p:nvSpPr>
          <p:cNvPr id="15" name="TextBox 14">
            <a:extLst>
              <a:ext uri="{FF2B5EF4-FFF2-40B4-BE49-F238E27FC236}">
                <a16:creationId xmlns:a16="http://schemas.microsoft.com/office/drawing/2014/main" id="{705007D6-2731-47C5-A86A-3FA44794BF98}"/>
              </a:ext>
            </a:extLst>
          </p:cNvPr>
          <p:cNvSpPr txBox="1"/>
          <p:nvPr/>
        </p:nvSpPr>
        <p:spPr>
          <a:xfrm>
            <a:off x="8104397" y="4480284"/>
            <a:ext cx="2679216" cy="1015663"/>
          </a:xfrm>
          <a:prstGeom prst="rect">
            <a:avLst/>
          </a:prstGeom>
          <a:noFill/>
        </p:spPr>
        <p:txBody>
          <a:bodyPr wrap="square" rtlCol="0">
            <a:spAutoFit/>
          </a:bodyPr>
          <a:lstStyle/>
          <a:p>
            <a:pPr algn="ctr"/>
            <a:r>
              <a:rPr lang="en-US" sz="2000" dirty="0">
                <a:solidFill>
                  <a:srgbClr val="FF0000"/>
                </a:solidFill>
              </a:rPr>
              <a:t>Warranty Evaluation</a:t>
            </a:r>
          </a:p>
          <a:p>
            <a:pPr marL="342900" indent="-342900">
              <a:buFont typeface="Arial" panose="020B0604020202020204" pitchFamily="34" charset="0"/>
              <a:buChar char="•"/>
            </a:pPr>
            <a:r>
              <a:rPr lang="en-US" sz="2000" dirty="0">
                <a:solidFill>
                  <a:srgbClr val="FF0000"/>
                </a:solidFill>
              </a:rPr>
              <a:t>Warranty</a:t>
            </a:r>
          </a:p>
          <a:p>
            <a:pPr marL="342900" indent="-342900">
              <a:buFont typeface="Arial" panose="020B0604020202020204" pitchFamily="34" charset="0"/>
              <a:buChar char="•"/>
            </a:pPr>
            <a:r>
              <a:rPr lang="en-US" sz="2000" dirty="0">
                <a:solidFill>
                  <a:srgbClr val="FF0000"/>
                </a:solidFill>
              </a:rPr>
              <a:t>Non-Warranty</a:t>
            </a:r>
          </a:p>
        </p:txBody>
      </p:sp>
      <p:cxnSp>
        <p:nvCxnSpPr>
          <p:cNvPr id="17" name="Straight Arrow Connector 16">
            <a:extLst>
              <a:ext uri="{FF2B5EF4-FFF2-40B4-BE49-F238E27FC236}">
                <a16:creationId xmlns:a16="http://schemas.microsoft.com/office/drawing/2014/main" id="{6983795B-61CC-4A63-B7FA-DA16C3C68695}"/>
              </a:ext>
            </a:extLst>
          </p:cNvPr>
          <p:cNvCxnSpPr>
            <a:cxnSpLocks/>
            <a:stCxn id="11" idx="3"/>
            <a:endCxn id="15" idx="1"/>
          </p:cNvCxnSpPr>
          <p:nvPr/>
        </p:nvCxnSpPr>
        <p:spPr>
          <a:xfrm>
            <a:off x="6395282" y="4988116"/>
            <a:ext cx="1709115" cy="0"/>
          </a:xfrm>
          <a:prstGeom prst="straightConnector1">
            <a:avLst/>
          </a:prstGeom>
          <a:ln w="28575">
            <a:solidFill>
              <a:srgbClr val="0E44CC"/>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2814E266-C6BA-42C8-95E8-6F81EAD62D9D}"/>
              </a:ext>
            </a:extLst>
          </p:cNvPr>
          <p:cNvCxnSpPr>
            <a:cxnSpLocks/>
            <a:stCxn id="14" idx="2"/>
            <a:endCxn id="11" idx="0"/>
          </p:cNvCxnSpPr>
          <p:nvPr/>
        </p:nvCxnSpPr>
        <p:spPr>
          <a:xfrm>
            <a:off x="5825749" y="3823433"/>
            <a:ext cx="0" cy="608432"/>
          </a:xfrm>
          <a:prstGeom prst="straightConnector1">
            <a:avLst/>
          </a:prstGeom>
          <a:ln w="28575">
            <a:solidFill>
              <a:srgbClr val="0E44CC"/>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98CB9AD1-1F60-44F9-B880-C2C4B37F69D0}"/>
              </a:ext>
            </a:extLst>
          </p:cNvPr>
          <p:cNvCxnSpPr>
            <a:cxnSpLocks/>
            <a:stCxn id="11" idx="1"/>
            <a:endCxn id="13" idx="3"/>
          </p:cNvCxnSpPr>
          <p:nvPr/>
        </p:nvCxnSpPr>
        <p:spPr>
          <a:xfrm flipH="1">
            <a:off x="3716066" y="4988116"/>
            <a:ext cx="1540150" cy="0"/>
          </a:xfrm>
          <a:prstGeom prst="straightConnector1">
            <a:avLst/>
          </a:prstGeom>
          <a:ln w="28575">
            <a:solidFill>
              <a:srgbClr val="0E44CC"/>
            </a:solidFill>
            <a:tailEnd type="triangle"/>
          </a:ln>
        </p:spPr>
        <p:style>
          <a:lnRef idx="1">
            <a:schemeClr val="accent1"/>
          </a:lnRef>
          <a:fillRef idx="0">
            <a:schemeClr val="accent1"/>
          </a:fillRef>
          <a:effectRef idx="0">
            <a:schemeClr val="accent1"/>
          </a:effectRef>
          <a:fontRef idx="minor">
            <a:schemeClr val="tx1"/>
          </a:fontRef>
        </p:style>
      </p:cxnSp>
      <p:pic>
        <p:nvPicPr>
          <p:cNvPr id="16" name="Picture 6" descr="See the source image">
            <a:extLst>
              <a:ext uri="{FF2B5EF4-FFF2-40B4-BE49-F238E27FC236}">
                <a16:creationId xmlns:a16="http://schemas.microsoft.com/office/drawing/2014/main" id="{820091CA-7338-4DF4-BB62-FA7752E8C564}"/>
              </a:ext>
            </a:extLst>
          </p:cNvPr>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6275964" y="3864358"/>
            <a:ext cx="590180" cy="470451"/>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9" descr="Logo&#10;&#10;Description automatically generated">
            <a:extLst>
              <a:ext uri="{FF2B5EF4-FFF2-40B4-BE49-F238E27FC236}">
                <a16:creationId xmlns:a16="http://schemas.microsoft.com/office/drawing/2014/main" id="{A3B34FAB-7D53-46BB-9201-7F9E486B000A}"/>
              </a:ext>
            </a:extLst>
          </p:cNvPr>
          <p:cNvPicPr>
            <a:picLocks noChangeAspect="1"/>
          </p:cNvPicPr>
          <p:nvPr/>
        </p:nvPicPr>
        <p:blipFill>
          <a:blip r:embed="rId4" cstate="email">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6551476" y="3998803"/>
            <a:ext cx="206051" cy="230367"/>
          </a:xfrm>
          <a:prstGeom prst="rect">
            <a:avLst/>
          </a:prstGeom>
        </p:spPr>
      </p:pic>
      <p:pic>
        <p:nvPicPr>
          <p:cNvPr id="21" name="Picture 2" descr="See the source image">
            <a:extLst>
              <a:ext uri="{FF2B5EF4-FFF2-40B4-BE49-F238E27FC236}">
                <a16:creationId xmlns:a16="http://schemas.microsoft.com/office/drawing/2014/main" id="{AC930FE8-6413-4C15-A84B-7672E3073F08}"/>
              </a:ext>
            </a:extLst>
          </p:cNvPr>
          <p:cNvPicPr>
            <a:picLocks noChangeAspect="1" noChangeArrowheads="1"/>
          </p:cNvPicPr>
          <p:nvPr/>
        </p:nvPicPr>
        <p:blipFill rotWithShape="1">
          <a:blip r:embed="rId6" cstate="email">
            <a:extLst>
              <a:ext uri="{28A0092B-C50C-407E-A947-70E740481C1C}">
                <a14:useLocalDpi xmlns:a14="http://schemas.microsoft.com/office/drawing/2010/main" val="0"/>
              </a:ext>
            </a:extLst>
          </a:blip>
          <a:srcRect l="21433" t="72895" r="58093" b="7072"/>
          <a:stretch/>
        </p:blipFill>
        <p:spPr bwMode="auto">
          <a:xfrm>
            <a:off x="175128" y="848708"/>
            <a:ext cx="574164" cy="408592"/>
          </a:xfrm>
          <a:prstGeom prst="rect">
            <a:avLst/>
          </a:prstGeom>
          <a:noFill/>
          <a:extLst>
            <a:ext uri="{909E8E84-426E-40DD-AFC4-6F175D3DCCD1}">
              <a14:hiddenFill xmlns:a14="http://schemas.microsoft.com/office/drawing/2010/main">
                <a:solidFill>
                  <a:srgbClr val="FFFFFF"/>
                </a:solidFill>
              </a14:hiddenFill>
            </a:ext>
          </a:extLst>
        </p:spPr>
      </p:pic>
      <p:sp>
        <p:nvSpPr>
          <p:cNvPr id="22" name="TextBox 21">
            <a:extLst>
              <a:ext uri="{FF2B5EF4-FFF2-40B4-BE49-F238E27FC236}">
                <a16:creationId xmlns:a16="http://schemas.microsoft.com/office/drawing/2014/main" id="{247B59E5-7A48-4836-98C2-007633788FB3}"/>
              </a:ext>
            </a:extLst>
          </p:cNvPr>
          <p:cNvSpPr txBox="1"/>
          <p:nvPr/>
        </p:nvSpPr>
        <p:spPr>
          <a:xfrm>
            <a:off x="4611585" y="2852121"/>
            <a:ext cx="2428328" cy="367216"/>
          </a:xfrm>
          <a:prstGeom prst="rect">
            <a:avLst/>
          </a:prstGeom>
          <a:noFill/>
        </p:spPr>
        <p:txBody>
          <a:bodyPr wrap="square">
            <a:spAutoFit/>
          </a:bodyPr>
          <a:lstStyle/>
          <a:p>
            <a:pPr marL="0" marR="0" algn="ctr">
              <a:lnSpc>
                <a:spcPct val="107000"/>
              </a:lnSpc>
              <a:spcBef>
                <a:spcPts val="0"/>
              </a:spcBef>
              <a:spcAft>
                <a:spcPts val="800"/>
              </a:spcAft>
            </a:pPr>
            <a:r>
              <a:rPr lang="en-US" sz="1800" b="1" dirty="0">
                <a:effectLst/>
                <a:latin typeface="+mj-lt"/>
                <a:ea typeface="Calibri" panose="020F0502020204030204" pitchFamily="34" charset="0"/>
                <a:cs typeface="Times New Roman" panose="02020603050405020304" pitchFamily="18" charset="0"/>
              </a:rPr>
              <a:t>RMA Process</a:t>
            </a:r>
            <a:endParaRPr lang="en-US" sz="1800" dirty="0">
              <a:effectLst/>
              <a:latin typeface="+mj-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144966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F2493-30BB-4E9C-810B-8D4FB5B55BA7}"/>
              </a:ext>
            </a:extLst>
          </p:cNvPr>
          <p:cNvSpPr>
            <a:spLocks noGrp="1"/>
          </p:cNvSpPr>
          <p:nvPr>
            <p:ph type="title"/>
          </p:nvPr>
        </p:nvSpPr>
        <p:spPr/>
        <p:txBody>
          <a:bodyPr>
            <a:normAutofit fontScale="90000"/>
          </a:bodyPr>
          <a:lstStyle/>
          <a:p>
            <a:r>
              <a:rPr lang="en-US" dirty="0"/>
              <a:t>Why is the Return Material Process Important for Quality and Reputation?</a:t>
            </a:r>
          </a:p>
        </p:txBody>
      </p:sp>
      <p:sp>
        <p:nvSpPr>
          <p:cNvPr id="3" name="Content Placeholder 2">
            <a:extLst>
              <a:ext uri="{FF2B5EF4-FFF2-40B4-BE49-F238E27FC236}">
                <a16:creationId xmlns:a16="http://schemas.microsoft.com/office/drawing/2014/main" id="{801BF98E-822B-41D6-8F57-C3978CC0417F}"/>
              </a:ext>
            </a:extLst>
          </p:cNvPr>
          <p:cNvSpPr>
            <a:spLocks noGrp="1"/>
          </p:cNvSpPr>
          <p:nvPr>
            <p:ph idx="1"/>
          </p:nvPr>
        </p:nvSpPr>
        <p:spPr>
          <a:xfrm>
            <a:off x="2033356" y="2117237"/>
            <a:ext cx="8125288" cy="2521930"/>
          </a:xfrm>
        </p:spPr>
        <p:txBody>
          <a:bodyPr>
            <a:normAutofit/>
          </a:bodyPr>
          <a:lstStyle/>
          <a:p>
            <a:pPr lvl="1">
              <a:spcBef>
                <a:spcPts val="0"/>
              </a:spcBef>
              <a:spcAft>
                <a:spcPts val="1200"/>
              </a:spcAft>
            </a:pPr>
            <a:r>
              <a:rPr lang="en-US" dirty="0"/>
              <a:t>Reduces risk of losing track of returned product</a:t>
            </a:r>
          </a:p>
          <a:p>
            <a:pPr lvl="1">
              <a:spcBef>
                <a:spcPts val="0"/>
              </a:spcBef>
              <a:spcAft>
                <a:spcPts val="1200"/>
              </a:spcAft>
            </a:pPr>
            <a:r>
              <a:rPr lang="en-US" dirty="0"/>
              <a:t>Reduces risk of ongoing production of bad product</a:t>
            </a:r>
          </a:p>
          <a:p>
            <a:pPr lvl="1">
              <a:spcBef>
                <a:spcPts val="0"/>
              </a:spcBef>
              <a:spcAft>
                <a:spcPts val="1200"/>
              </a:spcAft>
            </a:pPr>
            <a:r>
              <a:rPr lang="en-US" dirty="0"/>
              <a:t>Drives product improvement</a:t>
            </a:r>
          </a:p>
          <a:p>
            <a:pPr lvl="1">
              <a:spcBef>
                <a:spcPts val="0"/>
              </a:spcBef>
              <a:spcAft>
                <a:spcPts val="1200"/>
              </a:spcAft>
            </a:pPr>
            <a:r>
              <a:rPr lang="en-US" dirty="0"/>
              <a:t>Provides insight regarding the quality and reliability of your product</a:t>
            </a:r>
          </a:p>
          <a:p>
            <a:pPr lvl="1">
              <a:spcBef>
                <a:spcPts val="0"/>
              </a:spcBef>
              <a:spcAft>
                <a:spcPts val="1200"/>
              </a:spcAft>
            </a:pPr>
            <a:r>
              <a:rPr lang="en-US" dirty="0"/>
              <a:t>Provides opportunity to build your relationship with customer</a:t>
            </a:r>
          </a:p>
        </p:txBody>
      </p:sp>
      <p:sp>
        <p:nvSpPr>
          <p:cNvPr id="4" name="Scroll: Horizontal 3">
            <a:extLst>
              <a:ext uri="{FF2B5EF4-FFF2-40B4-BE49-F238E27FC236}">
                <a16:creationId xmlns:a16="http://schemas.microsoft.com/office/drawing/2014/main" id="{6FF6216C-5045-4147-B680-51398557FA12}"/>
              </a:ext>
            </a:extLst>
          </p:cNvPr>
          <p:cNvSpPr/>
          <p:nvPr/>
        </p:nvSpPr>
        <p:spPr>
          <a:xfrm>
            <a:off x="1616872" y="5175315"/>
            <a:ext cx="8958257" cy="1149285"/>
          </a:xfrm>
          <a:prstGeom prst="horizontalScroll">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400" dirty="0"/>
              <a:t>Returns and the way you handle them define your reputation!</a:t>
            </a:r>
          </a:p>
        </p:txBody>
      </p:sp>
      <p:pic>
        <p:nvPicPr>
          <p:cNvPr id="5" name="Picture 2" descr="See the source image">
            <a:extLst>
              <a:ext uri="{FF2B5EF4-FFF2-40B4-BE49-F238E27FC236}">
                <a16:creationId xmlns:a16="http://schemas.microsoft.com/office/drawing/2014/main" id="{D8BFB6D5-8788-4885-B26D-B572853F779B}"/>
              </a:ext>
            </a:extLst>
          </p:cNvPr>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l="41374" r="38513" b="82153"/>
          <a:stretch/>
        </p:blipFill>
        <p:spPr bwMode="auto">
          <a:xfrm>
            <a:off x="63500" y="603250"/>
            <a:ext cx="491977" cy="31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37120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descr="Icon&#10;&#10;Description automatically generated">
            <a:extLst>
              <a:ext uri="{FF2B5EF4-FFF2-40B4-BE49-F238E27FC236}">
                <a16:creationId xmlns:a16="http://schemas.microsoft.com/office/drawing/2014/main" id="{ED401B5D-E686-4AD2-9C87-521D95997083}"/>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9374475" y="2646714"/>
            <a:ext cx="2643678" cy="2313218"/>
          </a:xfrm>
          <a:prstGeom prst="rect">
            <a:avLst/>
          </a:prstGeom>
        </p:spPr>
      </p:pic>
      <p:sp>
        <p:nvSpPr>
          <p:cNvPr id="2" name="Title 1">
            <a:extLst>
              <a:ext uri="{FF2B5EF4-FFF2-40B4-BE49-F238E27FC236}">
                <a16:creationId xmlns:a16="http://schemas.microsoft.com/office/drawing/2014/main" id="{320F2493-30BB-4E9C-810B-8D4FB5B55BA7}"/>
              </a:ext>
            </a:extLst>
          </p:cNvPr>
          <p:cNvSpPr>
            <a:spLocks noGrp="1"/>
          </p:cNvSpPr>
          <p:nvPr>
            <p:ph type="title"/>
          </p:nvPr>
        </p:nvSpPr>
        <p:spPr/>
        <p:txBody>
          <a:bodyPr/>
          <a:lstStyle/>
          <a:p>
            <a:r>
              <a:rPr lang="en-US" dirty="0"/>
              <a:t>Process Implementation (The Solution)</a:t>
            </a:r>
          </a:p>
        </p:txBody>
      </p:sp>
      <p:sp>
        <p:nvSpPr>
          <p:cNvPr id="5" name="Rectangle: Rounded Corners 4">
            <a:extLst>
              <a:ext uri="{FF2B5EF4-FFF2-40B4-BE49-F238E27FC236}">
                <a16:creationId xmlns:a16="http://schemas.microsoft.com/office/drawing/2014/main" id="{2D8BAC7C-1591-4112-A1C1-C4A7BF305FF9}"/>
              </a:ext>
            </a:extLst>
          </p:cNvPr>
          <p:cNvSpPr/>
          <p:nvPr/>
        </p:nvSpPr>
        <p:spPr>
          <a:xfrm>
            <a:off x="460513" y="1378063"/>
            <a:ext cx="2656591" cy="675466"/>
          </a:xfrm>
          <a:prstGeom prst="roundRect">
            <a:avLst>
              <a:gd name="adj"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Customer Requests Return Material</a:t>
            </a:r>
          </a:p>
        </p:txBody>
      </p:sp>
      <p:sp>
        <p:nvSpPr>
          <p:cNvPr id="6" name="Rectangle: Rounded Corners 5">
            <a:extLst>
              <a:ext uri="{FF2B5EF4-FFF2-40B4-BE49-F238E27FC236}">
                <a16:creationId xmlns:a16="http://schemas.microsoft.com/office/drawing/2014/main" id="{425DB410-C964-4F38-8829-2A87571540BE}"/>
              </a:ext>
            </a:extLst>
          </p:cNvPr>
          <p:cNvSpPr/>
          <p:nvPr/>
        </p:nvSpPr>
        <p:spPr>
          <a:xfrm>
            <a:off x="1638570" y="2187477"/>
            <a:ext cx="3467100" cy="546100"/>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dirty="0"/>
              <a:t>Identify, Document, Log RMA</a:t>
            </a:r>
          </a:p>
        </p:txBody>
      </p:sp>
      <p:sp>
        <p:nvSpPr>
          <p:cNvPr id="16" name="Rectangle: Rounded Corners 15">
            <a:extLst>
              <a:ext uri="{FF2B5EF4-FFF2-40B4-BE49-F238E27FC236}">
                <a16:creationId xmlns:a16="http://schemas.microsoft.com/office/drawing/2014/main" id="{32A052B5-10D0-449E-BE23-F2D881BA772A}"/>
              </a:ext>
            </a:extLst>
          </p:cNvPr>
          <p:cNvSpPr/>
          <p:nvPr/>
        </p:nvSpPr>
        <p:spPr>
          <a:xfrm>
            <a:off x="2756463" y="2870973"/>
            <a:ext cx="3467100" cy="546100"/>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dirty="0"/>
              <a:t>Evaluate Returned Material</a:t>
            </a:r>
          </a:p>
        </p:txBody>
      </p:sp>
      <p:sp>
        <p:nvSpPr>
          <p:cNvPr id="18" name="Rectangle: Rounded Corners 17">
            <a:extLst>
              <a:ext uri="{FF2B5EF4-FFF2-40B4-BE49-F238E27FC236}">
                <a16:creationId xmlns:a16="http://schemas.microsoft.com/office/drawing/2014/main" id="{7FE0DF73-0A1F-406D-9190-3ED1425F5207}"/>
              </a:ext>
            </a:extLst>
          </p:cNvPr>
          <p:cNvSpPr/>
          <p:nvPr/>
        </p:nvSpPr>
        <p:spPr>
          <a:xfrm>
            <a:off x="5105670" y="4217946"/>
            <a:ext cx="3467100" cy="546100"/>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dirty="0"/>
              <a:t>Determine Disposition</a:t>
            </a:r>
          </a:p>
        </p:txBody>
      </p:sp>
      <p:sp>
        <p:nvSpPr>
          <p:cNvPr id="21" name="Rectangle: Rounded Corners 20">
            <a:extLst>
              <a:ext uri="{FF2B5EF4-FFF2-40B4-BE49-F238E27FC236}">
                <a16:creationId xmlns:a16="http://schemas.microsoft.com/office/drawing/2014/main" id="{710D81C6-67DF-407A-901C-F382648CFB25}"/>
              </a:ext>
            </a:extLst>
          </p:cNvPr>
          <p:cNvSpPr/>
          <p:nvPr/>
        </p:nvSpPr>
        <p:spPr>
          <a:xfrm>
            <a:off x="6223563" y="4893646"/>
            <a:ext cx="3467100" cy="546100"/>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dirty="0"/>
              <a:t>Perform Disposition</a:t>
            </a:r>
          </a:p>
        </p:txBody>
      </p:sp>
      <p:sp>
        <p:nvSpPr>
          <p:cNvPr id="22" name="Rectangle: Rounded Corners 21">
            <a:extLst>
              <a:ext uri="{FF2B5EF4-FFF2-40B4-BE49-F238E27FC236}">
                <a16:creationId xmlns:a16="http://schemas.microsoft.com/office/drawing/2014/main" id="{100E57B4-9054-4108-AD19-CDA64EF87EA7}"/>
              </a:ext>
            </a:extLst>
          </p:cNvPr>
          <p:cNvSpPr/>
          <p:nvPr/>
        </p:nvSpPr>
        <p:spPr>
          <a:xfrm>
            <a:off x="3969733" y="3546673"/>
            <a:ext cx="3467100" cy="546100"/>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dirty="0"/>
              <a:t>Determine Warranty Status</a:t>
            </a:r>
          </a:p>
        </p:txBody>
      </p:sp>
      <p:sp>
        <p:nvSpPr>
          <p:cNvPr id="28" name="Rectangle: Rounded Corners 27">
            <a:extLst>
              <a:ext uri="{FF2B5EF4-FFF2-40B4-BE49-F238E27FC236}">
                <a16:creationId xmlns:a16="http://schemas.microsoft.com/office/drawing/2014/main" id="{680C14E2-1D13-41A8-8D52-200FEF68F8F1}"/>
              </a:ext>
            </a:extLst>
          </p:cNvPr>
          <p:cNvSpPr/>
          <p:nvPr/>
        </p:nvSpPr>
        <p:spPr>
          <a:xfrm>
            <a:off x="8180927" y="5570318"/>
            <a:ext cx="2656591" cy="675466"/>
          </a:xfrm>
          <a:prstGeom prst="roundRect">
            <a:avLst>
              <a:gd name="adj"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Ship to Customer</a:t>
            </a:r>
          </a:p>
        </p:txBody>
      </p:sp>
      <p:pic>
        <p:nvPicPr>
          <p:cNvPr id="47" name="Picture 6" descr="See the source image">
            <a:extLst>
              <a:ext uri="{FF2B5EF4-FFF2-40B4-BE49-F238E27FC236}">
                <a16:creationId xmlns:a16="http://schemas.microsoft.com/office/drawing/2014/main" id="{175786E9-5E03-4F6B-B4F6-99D7DFA12390}"/>
              </a:ext>
            </a:extLst>
          </p:cNvPr>
          <p:cNvPicPr>
            <a:picLocks noChangeAspect="1" noChangeArrowheads="1"/>
          </p:cNvPicPr>
          <p:nvPr/>
        </p:nvPicPr>
        <p:blipFill rotWithShape="1">
          <a:blip r:embed="rId5" cstate="print">
            <a:extLst>
              <a:ext uri="{28A0092B-C50C-407E-A947-70E740481C1C}">
                <a14:useLocalDpi xmlns:a14="http://schemas.microsoft.com/office/drawing/2010/main"/>
              </a:ext>
            </a:extLst>
          </a:blip>
          <a:srcRect/>
          <a:stretch/>
        </p:blipFill>
        <p:spPr bwMode="auto">
          <a:xfrm>
            <a:off x="10326720" y="4079052"/>
            <a:ext cx="590180" cy="470451"/>
          </a:xfrm>
          <a:prstGeom prst="rect">
            <a:avLst/>
          </a:prstGeom>
          <a:noFill/>
          <a:extLst>
            <a:ext uri="{909E8E84-426E-40DD-AFC4-6F175D3DCCD1}">
              <a14:hiddenFill xmlns:a14="http://schemas.microsoft.com/office/drawing/2010/main">
                <a:solidFill>
                  <a:srgbClr val="FFFFFF"/>
                </a:solidFill>
              </a14:hiddenFill>
            </a:ext>
          </a:extLst>
        </p:spPr>
      </p:pic>
      <p:grpSp>
        <p:nvGrpSpPr>
          <p:cNvPr id="54" name="Group 53">
            <a:extLst>
              <a:ext uri="{FF2B5EF4-FFF2-40B4-BE49-F238E27FC236}">
                <a16:creationId xmlns:a16="http://schemas.microsoft.com/office/drawing/2014/main" id="{26B289AA-0EDA-4201-B4C0-3E9B43D08E73}"/>
              </a:ext>
            </a:extLst>
          </p:cNvPr>
          <p:cNvGrpSpPr/>
          <p:nvPr/>
        </p:nvGrpSpPr>
        <p:grpSpPr>
          <a:xfrm>
            <a:off x="3266191" y="1362436"/>
            <a:ext cx="877641" cy="691094"/>
            <a:chOff x="5467293" y="5091918"/>
            <a:chExt cx="590180" cy="470451"/>
          </a:xfrm>
        </p:grpSpPr>
        <p:pic>
          <p:nvPicPr>
            <p:cNvPr id="55" name="Picture 6" descr="See the source image">
              <a:extLst>
                <a:ext uri="{FF2B5EF4-FFF2-40B4-BE49-F238E27FC236}">
                  <a16:creationId xmlns:a16="http://schemas.microsoft.com/office/drawing/2014/main" id="{1448ACB9-F94D-427E-8A16-8293712FFF0A}"/>
                </a:ext>
              </a:extLst>
            </p:cNvPr>
            <p:cNvPicPr>
              <a:picLocks noChangeAspect="1" noChangeArrowheads="1"/>
            </p:cNvPicPr>
            <p:nvPr/>
          </p:nvPicPr>
          <p:blipFill rotWithShape="1">
            <a:blip r:embed="rId5" cstate="print">
              <a:extLst>
                <a:ext uri="{28A0092B-C50C-407E-A947-70E740481C1C}">
                  <a14:useLocalDpi xmlns:a14="http://schemas.microsoft.com/office/drawing/2010/main"/>
                </a:ext>
              </a:extLst>
            </a:blip>
            <a:srcRect/>
            <a:stretch/>
          </p:blipFill>
          <p:spPr bwMode="auto">
            <a:xfrm>
              <a:off x="5467293" y="5091918"/>
              <a:ext cx="590180" cy="470451"/>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55" descr="Logo&#10;&#10;Description automatically generated">
              <a:extLst>
                <a:ext uri="{FF2B5EF4-FFF2-40B4-BE49-F238E27FC236}">
                  <a16:creationId xmlns:a16="http://schemas.microsoft.com/office/drawing/2014/main" id="{06320B0D-41C4-427E-96E6-E43A3D93A0B0}"/>
                </a:ext>
              </a:extLst>
            </p:cNvPr>
            <p:cNvPicPr>
              <a:picLocks noChangeAspect="1"/>
            </p:cNvPicPr>
            <p:nvPr/>
          </p:nvPicPr>
          <p:blipFill>
            <a:blip r:embed="rId6" cstate="email">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5734347" y="5211959"/>
              <a:ext cx="206051" cy="230367"/>
            </a:xfrm>
            <a:prstGeom prst="rect">
              <a:avLst/>
            </a:prstGeom>
          </p:spPr>
        </p:pic>
      </p:grpSp>
      <p:pic>
        <p:nvPicPr>
          <p:cNvPr id="15" name="Picture 2" descr="See the source image">
            <a:extLst>
              <a:ext uri="{FF2B5EF4-FFF2-40B4-BE49-F238E27FC236}">
                <a16:creationId xmlns:a16="http://schemas.microsoft.com/office/drawing/2014/main" id="{33711E3B-0F91-49B7-8971-E385724663EA}"/>
              </a:ext>
            </a:extLst>
          </p:cNvPr>
          <p:cNvPicPr>
            <a:picLocks noChangeAspect="1" noChangeArrowheads="1"/>
          </p:cNvPicPr>
          <p:nvPr/>
        </p:nvPicPr>
        <p:blipFill rotWithShape="1">
          <a:blip r:embed="rId8" cstate="email">
            <a:extLst>
              <a:ext uri="{28A0092B-C50C-407E-A947-70E740481C1C}">
                <a14:useLocalDpi xmlns:a14="http://schemas.microsoft.com/office/drawing/2010/main" val="0"/>
              </a:ext>
            </a:extLst>
          </a:blip>
          <a:srcRect l="67335" t="42980" r="11690" b="36872"/>
          <a:stretch/>
        </p:blipFill>
        <p:spPr bwMode="auto">
          <a:xfrm>
            <a:off x="150356" y="868279"/>
            <a:ext cx="459244" cy="3208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00349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F2493-30BB-4E9C-810B-8D4FB5B55BA7}"/>
              </a:ext>
            </a:extLst>
          </p:cNvPr>
          <p:cNvSpPr>
            <a:spLocks noGrp="1"/>
          </p:cNvSpPr>
          <p:nvPr>
            <p:ph type="title"/>
          </p:nvPr>
        </p:nvSpPr>
        <p:spPr/>
        <p:txBody>
          <a:bodyPr/>
          <a:lstStyle/>
          <a:p>
            <a:r>
              <a:rPr lang="en-US" dirty="0"/>
              <a:t>Step 1: Identify, Document, Log RMA</a:t>
            </a:r>
          </a:p>
        </p:txBody>
      </p:sp>
      <p:sp>
        <p:nvSpPr>
          <p:cNvPr id="8" name="TextBox 7">
            <a:extLst>
              <a:ext uri="{FF2B5EF4-FFF2-40B4-BE49-F238E27FC236}">
                <a16:creationId xmlns:a16="http://schemas.microsoft.com/office/drawing/2014/main" id="{BF65FCA6-0B9A-48BD-B7A7-7C11A28D3CF0}"/>
              </a:ext>
            </a:extLst>
          </p:cNvPr>
          <p:cNvSpPr txBox="1"/>
          <p:nvPr/>
        </p:nvSpPr>
        <p:spPr>
          <a:xfrm>
            <a:off x="4100125" y="2597671"/>
            <a:ext cx="3707279" cy="338554"/>
          </a:xfrm>
          <a:prstGeom prst="rect">
            <a:avLst/>
          </a:prstGeom>
          <a:noFill/>
        </p:spPr>
        <p:txBody>
          <a:bodyPr wrap="square">
            <a:spAutoFit/>
          </a:bodyPr>
          <a:lstStyle/>
          <a:p>
            <a:pPr marL="274320" lvl="1" indent="0">
              <a:buNone/>
            </a:pPr>
            <a:r>
              <a:rPr lang="en-US" sz="1600" dirty="0">
                <a:solidFill>
                  <a:srgbClr val="0E44CC"/>
                </a:solidFill>
              </a:rPr>
              <a:t>Returned Material Log (Excel log)</a:t>
            </a:r>
          </a:p>
        </p:txBody>
      </p:sp>
      <p:sp>
        <p:nvSpPr>
          <p:cNvPr id="15" name="TextBox 14">
            <a:extLst>
              <a:ext uri="{FF2B5EF4-FFF2-40B4-BE49-F238E27FC236}">
                <a16:creationId xmlns:a16="http://schemas.microsoft.com/office/drawing/2014/main" id="{531241C7-8D05-4057-BE4A-79EEB98680AD}"/>
              </a:ext>
            </a:extLst>
          </p:cNvPr>
          <p:cNvSpPr txBox="1"/>
          <p:nvPr/>
        </p:nvSpPr>
        <p:spPr>
          <a:xfrm>
            <a:off x="2639396" y="1524000"/>
            <a:ext cx="6628738" cy="923330"/>
          </a:xfrm>
          <a:prstGeom prst="rect">
            <a:avLst/>
          </a:prstGeom>
          <a:noFill/>
        </p:spPr>
        <p:txBody>
          <a:bodyPr wrap="none" rtlCol="0">
            <a:spAutoFit/>
          </a:bodyPr>
          <a:lstStyle/>
          <a:p>
            <a:pPr marL="285750" indent="-285750">
              <a:buFont typeface="Arial" panose="020B0604020202020204" pitchFamily="34" charset="0"/>
              <a:buChar char="•"/>
            </a:pPr>
            <a:r>
              <a:rPr lang="en-US" dirty="0"/>
              <a:t>Gather as much information from the customer as you can!</a:t>
            </a:r>
          </a:p>
          <a:p>
            <a:pPr marL="285750" indent="-285750">
              <a:buFont typeface="Arial" panose="020B0604020202020204" pitchFamily="34" charset="0"/>
              <a:buChar char="•"/>
            </a:pPr>
            <a:r>
              <a:rPr lang="en-US" dirty="0"/>
              <a:t>Provide an RMA Number for Tracking</a:t>
            </a:r>
          </a:p>
          <a:p>
            <a:pPr marL="285750" indent="-285750">
              <a:buFont typeface="Arial" panose="020B0604020202020204" pitchFamily="34" charset="0"/>
              <a:buChar char="•"/>
            </a:pPr>
            <a:r>
              <a:rPr lang="en-US" dirty="0"/>
              <a:t>Ensure Returned Material is clearly identified when it returns</a:t>
            </a:r>
          </a:p>
        </p:txBody>
      </p:sp>
      <p:pic>
        <p:nvPicPr>
          <p:cNvPr id="4" name="Picture 3">
            <a:extLst>
              <a:ext uri="{FF2B5EF4-FFF2-40B4-BE49-F238E27FC236}">
                <a16:creationId xmlns:a16="http://schemas.microsoft.com/office/drawing/2014/main" id="{8F28AA89-6612-4F97-B887-6B3BA99CCE0A}"/>
              </a:ext>
            </a:extLst>
          </p:cNvPr>
          <p:cNvPicPr>
            <a:picLocks noChangeAspect="1"/>
          </p:cNvPicPr>
          <p:nvPr/>
        </p:nvPicPr>
        <p:blipFill>
          <a:blip r:embed="rId3"/>
          <a:stretch>
            <a:fillRect/>
          </a:stretch>
        </p:blipFill>
        <p:spPr>
          <a:xfrm>
            <a:off x="2236572" y="2936225"/>
            <a:ext cx="8913341" cy="3620483"/>
          </a:xfrm>
          <a:prstGeom prst="rect">
            <a:avLst/>
          </a:prstGeom>
        </p:spPr>
      </p:pic>
    </p:spTree>
    <p:extLst>
      <p:ext uri="{BB962C8B-B14F-4D97-AF65-F5344CB8AC3E}">
        <p14:creationId xmlns:p14="http://schemas.microsoft.com/office/powerpoint/2010/main" val="4314248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ee the source image">
            <a:extLst>
              <a:ext uri="{FF2B5EF4-FFF2-40B4-BE49-F238E27FC236}">
                <a16:creationId xmlns:a16="http://schemas.microsoft.com/office/drawing/2014/main" id="{01876ADB-DD8B-4C4E-A66E-56F7C07B142D}"/>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flipH="1">
            <a:off x="1667722" y="3625420"/>
            <a:ext cx="1954614" cy="203644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320F2493-30BB-4E9C-810B-8D4FB5B55BA7}"/>
              </a:ext>
            </a:extLst>
          </p:cNvPr>
          <p:cNvSpPr>
            <a:spLocks noGrp="1"/>
          </p:cNvSpPr>
          <p:nvPr>
            <p:ph type="title"/>
          </p:nvPr>
        </p:nvSpPr>
        <p:spPr/>
        <p:txBody>
          <a:bodyPr/>
          <a:lstStyle/>
          <a:p>
            <a:r>
              <a:rPr lang="en-US" dirty="0"/>
              <a:t>Step 2: Evaluate Returned Material</a:t>
            </a:r>
          </a:p>
        </p:txBody>
      </p:sp>
      <p:sp>
        <p:nvSpPr>
          <p:cNvPr id="12" name="TextBox 11">
            <a:extLst>
              <a:ext uri="{FF2B5EF4-FFF2-40B4-BE49-F238E27FC236}">
                <a16:creationId xmlns:a16="http://schemas.microsoft.com/office/drawing/2014/main" id="{98B4A495-8DF0-4CFB-9AA2-2E3B8863EFB4}"/>
              </a:ext>
            </a:extLst>
          </p:cNvPr>
          <p:cNvSpPr txBox="1"/>
          <p:nvPr/>
        </p:nvSpPr>
        <p:spPr>
          <a:xfrm>
            <a:off x="8439108" y="1760456"/>
            <a:ext cx="2582800" cy="338554"/>
          </a:xfrm>
          <a:prstGeom prst="rect">
            <a:avLst/>
          </a:prstGeom>
          <a:noFill/>
        </p:spPr>
        <p:txBody>
          <a:bodyPr wrap="square">
            <a:spAutoFit/>
          </a:bodyPr>
          <a:lstStyle/>
          <a:p>
            <a:pPr marL="274320" lvl="1" indent="0">
              <a:buNone/>
            </a:pPr>
            <a:r>
              <a:rPr lang="en-US" sz="1600" dirty="0">
                <a:solidFill>
                  <a:srgbClr val="0E44CC"/>
                </a:solidFill>
              </a:rPr>
              <a:t>RMA Evaluation Form</a:t>
            </a:r>
          </a:p>
        </p:txBody>
      </p:sp>
      <p:sp>
        <p:nvSpPr>
          <p:cNvPr id="15" name="TextBox 14">
            <a:extLst>
              <a:ext uri="{FF2B5EF4-FFF2-40B4-BE49-F238E27FC236}">
                <a16:creationId xmlns:a16="http://schemas.microsoft.com/office/drawing/2014/main" id="{531241C7-8D05-4057-BE4A-79EEB98680AD}"/>
              </a:ext>
            </a:extLst>
          </p:cNvPr>
          <p:cNvSpPr txBox="1"/>
          <p:nvPr/>
        </p:nvSpPr>
        <p:spPr>
          <a:xfrm>
            <a:off x="1058378" y="1641554"/>
            <a:ext cx="4674678" cy="1631216"/>
          </a:xfrm>
          <a:prstGeom prst="rect">
            <a:avLst/>
          </a:prstGeom>
          <a:noFill/>
        </p:spPr>
        <p:txBody>
          <a:bodyPr wrap="none" rtlCol="0">
            <a:spAutoFit/>
          </a:bodyPr>
          <a:lstStyle/>
          <a:p>
            <a:pPr marL="285750" indent="-285750">
              <a:buFont typeface="Arial" panose="020B0604020202020204" pitchFamily="34" charset="0"/>
              <a:buChar char="•"/>
            </a:pPr>
            <a:r>
              <a:rPr lang="en-US" sz="2000" dirty="0"/>
              <a:t>Visually inspect</a:t>
            </a:r>
          </a:p>
          <a:p>
            <a:pPr marL="285750" indent="-285750">
              <a:buFont typeface="Arial" panose="020B0604020202020204" pitchFamily="34" charset="0"/>
              <a:buChar char="•"/>
            </a:pPr>
            <a:r>
              <a:rPr lang="en-US" sz="2000" dirty="0"/>
              <a:t>Verify customer stated problem </a:t>
            </a:r>
          </a:p>
          <a:p>
            <a:pPr marL="285750" indent="-285750">
              <a:buFont typeface="Arial" panose="020B0604020202020204" pitchFamily="34" charset="0"/>
              <a:buChar char="•"/>
            </a:pPr>
            <a:r>
              <a:rPr lang="en-US" sz="2000" dirty="0"/>
              <a:t>Determine cause</a:t>
            </a:r>
          </a:p>
          <a:p>
            <a:pPr marL="285750" indent="-285750">
              <a:buFont typeface="Arial" panose="020B0604020202020204" pitchFamily="34" charset="0"/>
              <a:buChar char="•"/>
            </a:pPr>
            <a:r>
              <a:rPr lang="en-US" sz="2000" dirty="0"/>
              <a:t>List broken parts</a:t>
            </a:r>
          </a:p>
          <a:p>
            <a:pPr marL="285750" indent="-285750">
              <a:buFont typeface="Arial" panose="020B0604020202020204" pitchFamily="34" charset="0"/>
              <a:buChar char="•"/>
            </a:pPr>
            <a:r>
              <a:rPr lang="en-US" sz="2000" dirty="0"/>
              <a:t>Document instructions for disposition</a:t>
            </a:r>
          </a:p>
        </p:txBody>
      </p:sp>
      <p:pic>
        <p:nvPicPr>
          <p:cNvPr id="4" name="Picture 3">
            <a:extLst>
              <a:ext uri="{FF2B5EF4-FFF2-40B4-BE49-F238E27FC236}">
                <a16:creationId xmlns:a16="http://schemas.microsoft.com/office/drawing/2014/main" id="{18E3FBD8-01DE-4A9F-8E7C-C04D1C17F1A6}"/>
              </a:ext>
            </a:extLst>
          </p:cNvPr>
          <p:cNvPicPr>
            <a:picLocks noChangeAspect="1"/>
          </p:cNvPicPr>
          <p:nvPr/>
        </p:nvPicPr>
        <p:blipFill>
          <a:blip r:embed="rId4"/>
          <a:stretch>
            <a:fillRect/>
          </a:stretch>
        </p:blipFill>
        <p:spPr>
          <a:xfrm>
            <a:off x="7598320" y="2099010"/>
            <a:ext cx="4264375" cy="3967382"/>
          </a:xfrm>
          <a:prstGeom prst="rect">
            <a:avLst/>
          </a:prstGeom>
          <a:ln>
            <a:solidFill>
              <a:schemeClr val="tx1"/>
            </a:solidFill>
          </a:ln>
        </p:spPr>
      </p:pic>
      <p:sp>
        <p:nvSpPr>
          <p:cNvPr id="3" name="Arrow: Right 2">
            <a:extLst>
              <a:ext uri="{FF2B5EF4-FFF2-40B4-BE49-F238E27FC236}">
                <a16:creationId xmlns:a16="http://schemas.microsoft.com/office/drawing/2014/main" id="{FD478027-DD64-4A7F-9398-3CCCEAAC953A}"/>
              </a:ext>
            </a:extLst>
          </p:cNvPr>
          <p:cNvSpPr/>
          <p:nvPr/>
        </p:nvSpPr>
        <p:spPr>
          <a:xfrm>
            <a:off x="6009236" y="2713203"/>
            <a:ext cx="717897" cy="29948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2CFD08DD-9D10-4611-A198-561E7BB32F9F}"/>
              </a:ext>
            </a:extLst>
          </p:cNvPr>
          <p:cNvGrpSpPr/>
          <p:nvPr/>
        </p:nvGrpSpPr>
        <p:grpSpPr>
          <a:xfrm>
            <a:off x="3426715" y="4542615"/>
            <a:ext cx="1834265" cy="1347662"/>
            <a:chOff x="5467293" y="5091918"/>
            <a:chExt cx="590180" cy="470451"/>
          </a:xfrm>
        </p:grpSpPr>
        <p:pic>
          <p:nvPicPr>
            <p:cNvPr id="16" name="Picture 6" descr="See the source image">
              <a:extLst>
                <a:ext uri="{FF2B5EF4-FFF2-40B4-BE49-F238E27FC236}">
                  <a16:creationId xmlns:a16="http://schemas.microsoft.com/office/drawing/2014/main" id="{B936CECD-F1F1-4434-91D3-F3300A0FD53D}"/>
                </a:ext>
              </a:extLst>
            </p:cNvPr>
            <p:cNvPicPr>
              <a:picLocks noChangeAspect="1" noChangeArrowheads="1"/>
            </p:cNvPicPr>
            <p:nvPr/>
          </p:nvPicPr>
          <p:blipFill rotWithShape="1">
            <a:blip r:embed="rId5" cstate="print">
              <a:extLst>
                <a:ext uri="{28A0092B-C50C-407E-A947-70E740481C1C}">
                  <a14:useLocalDpi xmlns:a14="http://schemas.microsoft.com/office/drawing/2010/main"/>
                </a:ext>
              </a:extLst>
            </a:blip>
            <a:srcRect/>
            <a:stretch/>
          </p:blipFill>
          <p:spPr bwMode="auto">
            <a:xfrm>
              <a:off x="5467293" y="5091918"/>
              <a:ext cx="590180" cy="470451"/>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descr="Logo&#10;&#10;Description automatically generated">
              <a:extLst>
                <a:ext uri="{FF2B5EF4-FFF2-40B4-BE49-F238E27FC236}">
                  <a16:creationId xmlns:a16="http://schemas.microsoft.com/office/drawing/2014/main" id="{5AF67865-C406-4A47-AD5D-4BCA84FBD122}"/>
                </a:ext>
              </a:extLst>
            </p:cNvPr>
            <p:cNvPicPr>
              <a:picLocks noChangeAspect="1"/>
            </p:cNvPicPr>
            <p:nvPr/>
          </p:nvPicPr>
          <p:blipFill>
            <a:blip r:embed="rId6" cstate="email">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5734347" y="5211959"/>
              <a:ext cx="206051" cy="230367"/>
            </a:xfrm>
            <a:prstGeom prst="rect">
              <a:avLst/>
            </a:prstGeom>
          </p:spPr>
        </p:pic>
      </p:grpSp>
    </p:spTree>
    <p:extLst>
      <p:ext uri="{BB962C8B-B14F-4D97-AF65-F5344CB8AC3E}">
        <p14:creationId xmlns:p14="http://schemas.microsoft.com/office/powerpoint/2010/main" val="2985574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F2493-30BB-4E9C-810B-8D4FB5B55BA7}"/>
              </a:ext>
            </a:extLst>
          </p:cNvPr>
          <p:cNvSpPr>
            <a:spLocks noGrp="1"/>
          </p:cNvSpPr>
          <p:nvPr>
            <p:ph type="title"/>
          </p:nvPr>
        </p:nvSpPr>
        <p:spPr/>
        <p:txBody>
          <a:bodyPr/>
          <a:lstStyle/>
          <a:p>
            <a:r>
              <a:rPr lang="en-US" dirty="0"/>
              <a:t>Step 3: Warranty Evaluation (Warranty Criteria)</a:t>
            </a:r>
          </a:p>
        </p:txBody>
      </p:sp>
      <p:sp>
        <p:nvSpPr>
          <p:cNvPr id="27" name="TextBox 26">
            <a:extLst>
              <a:ext uri="{FF2B5EF4-FFF2-40B4-BE49-F238E27FC236}">
                <a16:creationId xmlns:a16="http://schemas.microsoft.com/office/drawing/2014/main" id="{A5E8C477-877B-4812-A143-BDEE519C4A36}"/>
              </a:ext>
            </a:extLst>
          </p:cNvPr>
          <p:cNvSpPr txBox="1"/>
          <p:nvPr/>
        </p:nvSpPr>
        <p:spPr>
          <a:xfrm>
            <a:off x="7950223" y="4735246"/>
            <a:ext cx="4075487" cy="1477328"/>
          </a:xfrm>
          <a:prstGeom prst="rect">
            <a:avLst/>
          </a:prstGeom>
          <a:noFill/>
        </p:spPr>
        <p:txBody>
          <a:bodyPr wrap="square">
            <a:spAutoFit/>
          </a:bodyPr>
          <a:lstStyle/>
          <a:p>
            <a:r>
              <a:rPr lang="en-US" dirty="0">
                <a:solidFill>
                  <a:srgbClr val="FF0000"/>
                </a:solidFill>
              </a:rPr>
              <a:t>Causes in your control:</a:t>
            </a:r>
          </a:p>
          <a:p>
            <a:pPr marL="285750" indent="-285750">
              <a:buFont typeface="Arial" panose="020B0604020202020204" pitchFamily="34" charset="0"/>
              <a:buChar char="•"/>
            </a:pPr>
            <a:r>
              <a:rPr lang="en-US" dirty="0">
                <a:solidFill>
                  <a:srgbClr val="FF0000"/>
                </a:solidFill>
              </a:rPr>
              <a:t>Process/Workmanship</a:t>
            </a:r>
          </a:p>
          <a:p>
            <a:pPr marL="285750" indent="-285750">
              <a:buFont typeface="Arial" panose="020B0604020202020204" pitchFamily="34" charset="0"/>
              <a:buChar char="•"/>
            </a:pPr>
            <a:r>
              <a:rPr lang="en-US" dirty="0">
                <a:solidFill>
                  <a:srgbClr val="FF0000"/>
                </a:solidFill>
              </a:rPr>
              <a:t>Design</a:t>
            </a:r>
          </a:p>
          <a:p>
            <a:pPr marL="285750" indent="-285750">
              <a:buFont typeface="Arial" panose="020B0604020202020204" pitchFamily="34" charset="0"/>
              <a:buChar char="•"/>
            </a:pPr>
            <a:r>
              <a:rPr lang="en-US" dirty="0">
                <a:solidFill>
                  <a:srgbClr val="FF0000"/>
                </a:solidFill>
              </a:rPr>
              <a:t>Supplier</a:t>
            </a:r>
          </a:p>
          <a:p>
            <a:pPr marL="285750" indent="-285750">
              <a:buFont typeface="Arial" panose="020B0604020202020204" pitchFamily="34" charset="0"/>
              <a:buChar char="•"/>
            </a:pPr>
            <a:r>
              <a:rPr lang="en-US" dirty="0">
                <a:solidFill>
                  <a:srgbClr val="FF0000"/>
                </a:solidFill>
              </a:rPr>
              <a:t>Other (unusual or uncertain cause)</a:t>
            </a:r>
          </a:p>
        </p:txBody>
      </p:sp>
      <p:sp>
        <p:nvSpPr>
          <p:cNvPr id="11" name="TextBox 10">
            <a:extLst>
              <a:ext uri="{FF2B5EF4-FFF2-40B4-BE49-F238E27FC236}">
                <a16:creationId xmlns:a16="http://schemas.microsoft.com/office/drawing/2014/main" id="{1FA59AF9-28E0-4E2D-8A36-2B041A2A76FA}"/>
              </a:ext>
            </a:extLst>
          </p:cNvPr>
          <p:cNvSpPr txBox="1"/>
          <p:nvPr/>
        </p:nvSpPr>
        <p:spPr>
          <a:xfrm>
            <a:off x="452008" y="3172095"/>
            <a:ext cx="1912578" cy="400110"/>
          </a:xfrm>
          <a:prstGeom prst="rect">
            <a:avLst/>
          </a:prstGeom>
          <a:noFill/>
          <a:ln>
            <a:solidFill>
              <a:srgbClr val="0D50BD"/>
            </a:solidFill>
          </a:ln>
        </p:spPr>
        <p:txBody>
          <a:bodyPr wrap="square" rtlCol="0">
            <a:spAutoFit/>
          </a:bodyPr>
          <a:lstStyle/>
          <a:p>
            <a:pPr algn="ctr"/>
            <a:r>
              <a:rPr lang="en-US" sz="2000" dirty="0">
                <a:solidFill>
                  <a:srgbClr val="0D50BD"/>
                </a:solidFill>
              </a:rPr>
              <a:t>Non-warranty</a:t>
            </a:r>
          </a:p>
        </p:txBody>
      </p:sp>
      <p:cxnSp>
        <p:nvCxnSpPr>
          <p:cNvPr id="16" name="Straight Arrow Connector 15">
            <a:extLst>
              <a:ext uri="{FF2B5EF4-FFF2-40B4-BE49-F238E27FC236}">
                <a16:creationId xmlns:a16="http://schemas.microsoft.com/office/drawing/2014/main" id="{8A4C408D-D0BE-4A5E-A448-9DDA41A95EBC}"/>
              </a:ext>
            </a:extLst>
          </p:cNvPr>
          <p:cNvCxnSpPr>
            <a:cxnSpLocks/>
          </p:cNvCxnSpPr>
          <p:nvPr/>
        </p:nvCxnSpPr>
        <p:spPr>
          <a:xfrm>
            <a:off x="6149550" y="2765527"/>
            <a:ext cx="0" cy="1213244"/>
          </a:xfrm>
          <a:prstGeom prst="straightConnector1">
            <a:avLst/>
          </a:prstGeom>
          <a:ln w="28575">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22" name="Connector: Elbow 21">
            <a:extLst>
              <a:ext uri="{FF2B5EF4-FFF2-40B4-BE49-F238E27FC236}">
                <a16:creationId xmlns:a16="http://schemas.microsoft.com/office/drawing/2014/main" id="{F3BCEB47-5810-4244-8164-78C8F1B03E3A}"/>
              </a:ext>
            </a:extLst>
          </p:cNvPr>
          <p:cNvCxnSpPr>
            <a:cxnSpLocks/>
            <a:stCxn id="54" idx="1"/>
            <a:endCxn id="11" idx="3"/>
          </p:cNvCxnSpPr>
          <p:nvPr/>
        </p:nvCxnSpPr>
        <p:spPr>
          <a:xfrm rot="10800000" flipV="1">
            <a:off x="2364587" y="2494758"/>
            <a:ext cx="2258557" cy="877392"/>
          </a:xfrm>
          <a:prstGeom prst="bentConnector3">
            <a:avLst/>
          </a:prstGeom>
          <a:ln w="28575">
            <a:solidFill>
              <a:srgbClr val="0D50BD"/>
            </a:solidFill>
            <a:tailEnd type="triangle"/>
          </a:ln>
        </p:spPr>
        <p:style>
          <a:lnRef idx="1">
            <a:schemeClr val="accent1"/>
          </a:lnRef>
          <a:fillRef idx="0">
            <a:schemeClr val="accent1"/>
          </a:fillRef>
          <a:effectRef idx="0">
            <a:schemeClr val="accent1"/>
          </a:effectRef>
          <a:fontRef idx="minor">
            <a:schemeClr val="tx1"/>
          </a:fontRef>
        </p:style>
      </p:cxnSp>
      <p:cxnSp>
        <p:nvCxnSpPr>
          <p:cNvPr id="33" name="Connector: Elbow 32">
            <a:extLst>
              <a:ext uri="{FF2B5EF4-FFF2-40B4-BE49-F238E27FC236}">
                <a16:creationId xmlns:a16="http://schemas.microsoft.com/office/drawing/2014/main" id="{D9E77F81-407C-4208-A523-4E8806A322FE}"/>
              </a:ext>
            </a:extLst>
          </p:cNvPr>
          <p:cNvCxnSpPr>
            <a:cxnSpLocks/>
            <a:stCxn id="57" idx="1"/>
            <a:endCxn id="11" idx="3"/>
          </p:cNvCxnSpPr>
          <p:nvPr/>
        </p:nvCxnSpPr>
        <p:spPr>
          <a:xfrm rot="10800000">
            <a:off x="2364587" y="3372150"/>
            <a:ext cx="2258557" cy="956854"/>
          </a:xfrm>
          <a:prstGeom prst="bentConnector3">
            <a:avLst>
              <a:gd name="adj1" fmla="val 50000"/>
            </a:avLst>
          </a:prstGeom>
          <a:ln w="28575">
            <a:solidFill>
              <a:srgbClr val="0D50BD"/>
            </a:solidFill>
            <a:tailEnd type="triangle"/>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70C15A9B-BE7D-4A1B-885C-34B5E4419DDB}"/>
              </a:ext>
            </a:extLst>
          </p:cNvPr>
          <p:cNvSpPr txBox="1"/>
          <p:nvPr/>
        </p:nvSpPr>
        <p:spPr>
          <a:xfrm>
            <a:off x="6185652" y="4962691"/>
            <a:ext cx="1490306" cy="646331"/>
          </a:xfrm>
          <a:prstGeom prst="rect">
            <a:avLst/>
          </a:prstGeom>
          <a:noFill/>
        </p:spPr>
        <p:txBody>
          <a:bodyPr wrap="square" rtlCol="0">
            <a:spAutoFit/>
          </a:bodyPr>
          <a:lstStyle/>
          <a:p>
            <a:pPr algn="ctr"/>
            <a:r>
              <a:rPr lang="en-US" dirty="0"/>
              <a:t>Your Organization</a:t>
            </a:r>
          </a:p>
        </p:txBody>
      </p:sp>
      <p:sp>
        <p:nvSpPr>
          <p:cNvPr id="40" name="TextBox 39">
            <a:extLst>
              <a:ext uri="{FF2B5EF4-FFF2-40B4-BE49-F238E27FC236}">
                <a16:creationId xmlns:a16="http://schemas.microsoft.com/office/drawing/2014/main" id="{72CB3628-9E86-494D-9D32-799FF737FD47}"/>
              </a:ext>
            </a:extLst>
          </p:cNvPr>
          <p:cNvSpPr txBox="1"/>
          <p:nvPr/>
        </p:nvSpPr>
        <p:spPr>
          <a:xfrm>
            <a:off x="6150187" y="3121463"/>
            <a:ext cx="561051" cy="369332"/>
          </a:xfrm>
          <a:prstGeom prst="rect">
            <a:avLst/>
          </a:prstGeom>
          <a:noFill/>
        </p:spPr>
        <p:txBody>
          <a:bodyPr wrap="none" rtlCol="0">
            <a:spAutoFit/>
          </a:bodyPr>
          <a:lstStyle/>
          <a:p>
            <a:r>
              <a:rPr lang="en-US" dirty="0"/>
              <a:t>Yes</a:t>
            </a:r>
          </a:p>
        </p:txBody>
      </p:sp>
      <p:sp>
        <p:nvSpPr>
          <p:cNvPr id="41" name="TextBox 40">
            <a:extLst>
              <a:ext uri="{FF2B5EF4-FFF2-40B4-BE49-F238E27FC236}">
                <a16:creationId xmlns:a16="http://schemas.microsoft.com/office/drawing/2014/main" id="{540B0DF1-5C98-4545-92ED-71E840038180}"/>
              </a:ext>
            </a:extLst>
          </p:cNvPr>
          <p:cNvSpPr txBox="1"/>
          <p:nvPr/>
        </p:nvSpPr>
        <p:spPr>
          <a:xfrm>
            <a:off x="3903716" y="2145645"/>
            <a:ext cx="479618" cy="369332"/>
          </a:xfrm>
          <a:prstGeom prst="rect">
            <a:avLst/>
          </a:prstGeom>
          <a:noFill/>
        </p:spPr>
        <p:txBody>
          <a:bodyPr wrap="none" rtlCol="0">
            <a:spAutoFit/>
          </a:bodyPr>
          <a:lstStyle/>
          <a:p>
            <a:r>
              <a:rPr lang="en-US" dirty="0"/>
              <a:t>No</a:t>
            </a:r>
          </a:p>
        </p:txBody>
      </p:sp>
      <p:sp>
        <p:nvSpPr>
          <p:cNvPr id="42" name="TextBox 41">
            <a:extLst>
              <a:ext uri="{FF2B5EF4-FFF2-40B4-BE49-F238E27FC236}">
                <a16:creationId xmlns:a16="http://schemas.microsoft.com/office/drawing/2014/main" id="{4ECEF4F4-0F38-4967-9A52-68DE5BF5F1A7}"/>
              </a:ext>
            </a:extLst>
          </p:cNvPr>
          <p:cNvSpPr txBox="1"/>
          <p:nvPr/>
        </p:nvSpPr>
        <p:spPr>
          <a:xfrm>
            <a:off x="3456361" y="4358068"/>
            <a:ext cx="1184940" cy="369332"/>
          </a:xfrm>
          <a:prstGeom prst="rect">
            <a:avLst/>
          </a:prstGeom>
          <a:noFill/>
        </p:spPr>
        <p:txBody>
          <a:bodyPr wrap="none" rtlCol="0">
            <a:spAutoFit/>
          </a:bodyPr>
          <a:lstStyle/>
          <a:p>
            <a:r>
              <a:rPr lang="en-US" dirty="0"/>
              <a:t>Customer</a:t>
            </a:r>
          </a:p>
        </p:txBody>
      </p:sp>
      <p:sp>
        <p:nvSpPr>
          <p:cNvPr id="54" name="Rectangle 53">
            <a:extLst>
              <a:ext uri="{FF2B5EF4-FFF2-40B4-BE49-F238E27FC236}">
                <a16:creationId xmlns:a16="http://schemas.microsoft.com/office/drawing/2014/main" id="{F388EBCD-BB5A-4A43-BCDD-F67D0827593B}"/>
              </a:ext>
            </a:extLst>
          </p:cNvPr>
          <p:cNvSpPr/>
          <p:nvPr/>
        </p:nvSpPr>
        <p:spPr>
          <a:xfrm>
            <a:off x="4623143" y="2223989"/>
            <a:ext cx="3052815" cy="5415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Within Warranty Period?</a:t>
            </a:r>
          </a:p>
        </p:txBody>
      </p:sp>
      <p:sp>
        <p:nvSpPr>
          <p:cNvPr id="57" name="Rectangle 56">
            <a:extLst>
              <a:ext uri="{FF2B5EF4-FFF2-40B4-BE49-F238E27FC236}">
                <a16:creationId xmlns:a16="http://schemas.microsoft.com/office/drawing/2014/main" id="{0A5AB2FE-2CCC-4E2A-AA3D-E2AED1318159}"/>
              </a:ext>
            </a:extLst>
          </p:cNvPr>
          <p:cNvSpPr/>
          <p:nvPr/>
        </p:nvSpPr>
        <p:spPr>
          <a:xfrm>
            <a:off x="4623143" y="3978771"/>
            <a:ext cx="3052814" cy="7004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Responsible Party?</a:t>
            </a:r>
          </a:p>
        </p:txBody>
      </p:sp>
      <p:cxnSp>
        <p:nvCxnSpPr>
          <p:cNvPr id="64" name="Straight Arrow Connector 63">
            <a:extLst>
              <a:ext uri="{FF2B5EF4-FFF2-40B4-BE49-F238E27FC236}">
                <a16:creationId xmlns:a16="http://schemas.microsoft.com/office/drawing/2014/main" id="{A01F4AD4-A1B5-412B-AACC-0A0904D7892C}"/>
              </a:ext>
            </a:extLst>
          </p:cNvPr>
          <p:cNvCxnSpPr>
            <a:cxnSpLocks/>
            <a:stCxn id="57" idx="2"/>
            <a:endCxn id="67" idx="0"/>
          </p:cNvCxnSpPr>
          <p:nvPr/>
        </p:nvCxnSpPr>
        <p:spPr>
          <a:xfrm>
            <a:off x="6149550" y="4679237"/>
            <a:ext cx="637" cy="1120927"/>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67" name="TextBox 66">
            <a:extLst>
              <a:ext uri="{FF2B5EF4-FFF2-40B4-BE49-F238E27FC236}">
                <a16:creationId xmlns:a16="http://schemas.microsoft.com/office/drawing/2014/main" id="{867E19B2-EA9B-42D6-8178-A31D01CEF001}"/>
              </a:ext>
            </a:extLst>
          </p:cNvPr>
          <p:cNvSpPr txBox="1"/>
          <p:nvPr/>
        </p:nvSpPr>
        <p:spPr>
          <a:xfrm>
            <a:off x="5193898" y="5800164"/>
            <a:ext cx="1912578" cy="400110"/>
          </a:xfrm>
          <a:prstGeom prst="rect">
            <a:avLst/>
          </a:prstGeom>
          <a:noFill/>
          <a:ln w="19050">
            <a:solidFill>
              <a:srgbClr val="FF0000"/>
            </a:solidFill>
          </a:ln>
        </p:spPr>
        <p:txBody>
          <a:bodyPr wrap="square" rtlCol="0">
            <a:spAutoFit/>
          </a:bodyPr>
          <a:lstStyle/>
          <a:p>
            <a:pPr algn="ctr"/>
            <a:r>
              <a:rPr lang="en-US" sz="2000" dirty="0">
                <a:solidFill>
                  <a:srgbClr val="FF0000"/>
                </a:solidFill>
              </a:rPr>
              <a:t>Warranty</a:t>
            </a:r>
          </a:p>
        </p:txBody>
      </p:sp>
      <p:sp>
        <p:nvSpPr>
          <p:cNvPr id="74" name="TextBox 73">
            <a:extLst>
              <a:ext uri="{FF2B5EF4-FFF2-40B4-BE49-F238E27FC236}">
                <a16:creationId xmlns:a16="http://schemas.microsoft.com/office/drawing/2014/main" id="{500DCF35-8BDF-4AF9-BE26-A55B94464B9E}"/>
              </a:ext>
            </a:extLst>
          </p:cNvPr>
          <p:cNvSpPr txBox="1"/>
          <p:nvPr/>
        </p:nvSpPr>
        <p:spPr>
          <a:xfrm>
            <a:off x="368097" y="3858909"/>
            <a:ext cx="3057794" cy="1200329"/>
          </a:xfrm>
          <a:prstGeom prst="rect">
            <a:avLst/>
          </a:prstGeom>
          <a:noFill/>
        </p:spPr>
        <p:txBody>
          <a:bodyPr wrap="square">
            <a:spAutoFit/>
          </a:bodyPr>
          <a:lstStyle/>
          <a:p>
            <a:r>
              <a:rPr lang="en-US" dirty="0">
                <a:solidFill>
                  <a:srgbClr val="0E44CC"/>
                </a:solidFill>
              </a:rPr>
              <a:t>Causes by customer:</a:t>
            </a:r>
          </a:p>
          <a:p>
            <a:pPr marL="285750" indent="-285750">
              <a:buFont typeface="Arial" panose="020B0604020202020204" pitchFamily="34" charset="0"/>
              <a:buChar char="•"/>
            </a:pPr>
            <a:r>
              <a:rPr lang="en-US" dirty="0">
                <a:solidFill>
                  <a:srgbClr val="0E44CC"/>
                </a:solidFill>
              </a:rPr>
              <a:t>Improper use</a:t>
            </a:r>
          </a:p>
          <a:p>
            <a:pPr marL="285750" indent="-285750">
              <a:buFont typeface="Arial" panose="020B0604020202020204" pitchFamily="34" charset="0"/>
              <a:buChar char="•"/>
            </a:pPr>
            <a:r>
              <a:rPr lang="en-US" dirty="0">
                <a:solidFill>
                  <a:srgbClr val="0E44CC"/>
                </a:solidFill>
              </a:rPr>
              <a:t>Tampering, </a:t>
            </a:r>
          </a:p>
          <a:p>
            <a:pPr marL="285750" indent="-285750">
              <a:buFont typeface="Arial" panose="020B0604020202020204" pitchFamily="34" charset="0"/>
              <a:buChar char="•"/>
            </a:pPr>
            <a:r>
              <a:rPr lang="en-US" dirty="0">
                <a:solidFill>
                  <a:srgbClr val="0E44CC"/>
                </a:solidFill>
              </a:rPr>
              <a:t>Accidental damage</a:t>
            </a:r>
          </a:p>
        </p:txBody>
      </p:sp>
      <p:sp>
        <p:nvSpPr>
          <p:cNvPr id="3" name="TextBox 2">
            <a:extLst>
              <a:ext uri="{FF2B5EF4-FFF2-40B4-BE49-F238E27FC236}">
                <a16:creationId xmlns:a16="http://schemas.microsoft.com/office/drawing/2014/main" id="{902C866F-48E4-4C9C-A5CC-A6FC359F747C}"/>
              </a:ext>
            </a:extLst>
          </p:cNvPr>
          <p:cNvSpPr txBox="1"/>
          <p:nvPr/>
        </p:nvSpPr>
        <p:spPr>
          <a:xfrm>
            <a:off x="2840076" y="1561949"/>
            <a:ext cx="6511847" cy="400110"/>
          </a:xfrm>
          <a:prstGeom prst="rect">
            <a:avLst/>
          </a:prstGeom>
          <a:noFill/>
        </p:spPr>
        <p:txBody>
          <a:bodyPr wrap="none" rtlCol="0">
            <a:spAutoFit/>
          </a:bodyPr>
          <a:lstStyle/>
          <a:p>
            <a:r>
              <a:rPr lang="en-US" sz="2000" dirty="0"/>
              <a:t>Determine the Warranty Status based on the Evaluation</a:t>
            </a:r>
          </a:p>
        </p:txBody>
      </p:sp>
    </p:spTree>
    <p:extLst>
      <p:ext uri="{BB962C8B-B14F-4D97-AF65-F5344CB8AC3E}">
        <p14:creationId xmlns:p14="http://schemas.microsoft.com/office/powerpoint/2010/main" val="18785474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F2493-30BB-4E9C-810B-8D4FB5B55BA7}"/>
              </a:ext>
            </a:extLst>
          </p:cNvPr>
          <p:cNvSpPr>
            <a:spLocks noGrp="1"/>
          </p:cNvSpPr>
          <p:nvPr>
            <p:ph type="title"/>
          </p:nvPr>
        </p:nvSpPr>
        <p:spPr/>
        <p:txBody>
          <a:bodyPr/>
          <a:lstStyle/>
          <a:p>
            <a:r>
              <a:rPr lang="en-US" dirty="0"/>
              <a:t>Step 4: Determine Disposition</a:t>
            </a:r>
          </a:p>
        </p:txBody>
      </p:sp>
      <p:sp>
        <p:nvSpPr>
          <p:cNvPr id="23" name="Flowchart: Decision 22">
            <a:extLst>
              <a:ext uri="{FF2B5EF4-FFF2-40B4-BE49-F238E27FC236}">
                <a16:creationId xmlns:a16="http://schemas.microsoft.com/office/drawing/2014/main" id="{AA544839-325B-4AC3-9169-9BE5B69DCA99}"/>
              </a:ext>
            </a:extLst>
          </p:cNvPr>
          <p:cNvSpPr/>
          <p:nvPr/>
        </p:nvSpPr>
        <p:spPr>
          <a:xfrm>
            <a:off x="5810799" y="2180152"/>
            <a:ext cx="1139066" cy="1112502"/>
          </a:xfrm>
          <a:prstGeom prst="flowChartDecis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80DCDE2D-466E-482F-9E6C-E7D6408F91DF}"/>
              </a:ext>
            </a:extLst>
          </p:cNvPr>
          <p:cNvSpPr txBox="1"/>
          <p:nvPr/>
        </p:nvSpPr>
        <p:spPr>
          <a:xfrm>
            <a:off x="2917324" y="2536348"/>
            <a:ext cx="1912578" cy="400110"/>
          </a:xfrm>
          <a:prstGeom prst="rect">
            <a:avLst/>
          </a:prstGeom>
          <a:noFill/>
        </p:spPr>
        <p:txBody>
          <a:bodyPr wrap="square" rtlCol="0">
            <a:spAutoFit/>
          </a:bodyPr>
          <a:lstStyle/>
          <a:p>
            <a:pPr algn="ctr"/>
            <a:r>
              <a:rPr lang="en-US" sz="2000" dirty="0"/>
              <a:t>Rework/Repair</a:t>
            </a:r>
          </a:p>
        </p:txBody>
      </p:sp>
      <p:sp>
        <p:nvSpPr>
          <p:cNvPr id="26" name="TextBox 25">
            <a:extLst>
              <a:ext uri="{FF2B5EF4-FFF2-40B4-BE49-F238E27FC236}">
                <a16:creationId xmlns:a16="http://schemas.microsoft.com/office/drawing/2014/main" id="{CC598E3F-7F1D-42D4-89CC-98B53790D0E2}"/>
              </a:ext>
            </a:extLst>
          </p:cNvPr>
          <p:cNvSpPr txBox="1"/>
          <p:nvPr/>
        </p:nvSpPr>
        <p:spPr>
          <a:xfrm>
            <a:off x="8103517" y="2550980"/>
            <a:ext cx="1489311" cy="400110"/>
          </a:xfrm>
          <a:prstGeom prst="rect">
            <a:avLst/>
          </a:prstGeom>
          <a:noFill/>
        </p:spPr>
        <p:txBody>
          <a:bodyPr wrap="square" rtlCol="0">
            <a:spAutoFit/>
          </a:bodyPr>
          <a:lstStyle/>
          <a:p>
            <a:pPr algn="ctr"/>
            <a:r>
              <a:rPr lang="en-US" sz="2000" dirty="0"/>
              <a:t>Replace</a:t>
            </a:r>
          </a:p>
        </p:txBody>
      </p:sp>
      <p:sp>
        <p:nvSpPr>
          <p:cNvPr id="28" name="TextBox 27">
            <a:extLst>
              <a:ext uri="{FF2B5EF4-FFF2-40B4-BE49-F238E27FC236}">
                <a16:creationId xmlns:a16="http://schemas.microsoft.com/office/drawing/2014/main" id="{B7555F09-DFBA-4BF7-99D2-E8D5ED7DAB5B}"/>
              </a:ext>
            </a:extLst>
          </p:cNvPr>
          <p:cNvSpPr txBox="1"/>
          <p:nvPr/>
        </p:nvSpPr>
        <p:spPr>
          <a:xfrm>
            <a:off x="5180810" y="4106966"/>
            <a:ext cx="2360829" cy="707886"/>
          </a:xfrm>
          <a:prstGeom prst="rect">
            <a:avLst/>
          </a:prstGeom>
          <a:noFill/>
        </p:spPr>
        <p:txBody>
          <a:bodyPr wrap="square" rtlCol="0">
            <a:spAutoFit/>
          </a:bodyPr>
          <a:lstStyle/>
          <a:p>
            <a:pPr algn="ctr"/>
            <a:r>
              <a:rPr lang="en-US" sz="2000" dirty="0"/>
              <a:t>Return to Customer as is</a:t>
            </a:r>
          </a:p>
        </p:txBody>
      </p:sp>
      <p:cxnSp>
        <p:nvCxnSpPr>
          <p:cNvPr id="33" name="Straight Arrow Connector 32">
            <a:extLst>
              <a:ext uri="{FF2B5EF4-FFF2-40B4-BE49-F238E27FC236}">
                <a16:creationId xmlns:a16="http://schemas.microsoft.com/office/drawing/2014/main" id="{9D1CB211-C086-4918-BA83-B3C9EC49A56E}"/>
              </a:ext>
            </a:extLst>
          </p:cNvPr>
          <p:cNvCxnSpPr>
            <a:cxnSpLocks/>
            <a:stCxn id="23" idx="3"/>
            <a:endCxn id="26" idx="1"/>
          </p:cNvCxnSpPr>
          <p:nvPr/>
        </p:nvCxnSpPr>
        <p:spPr>
          <a:xfrm>
            <a:off x="6949865" y="2736403"/>
            <a:ext cx="1153652" cy="14632"/>
          </a:xfrm>
          <a:prstGeom prst="straightConnector1">
            <a:avLst/>
          </a:prstGeom>
          <a:ln>
            <a:solidFill>
              <a:srgbClr val="0E44CC"/>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69B20252-31F9-40BE-98CF-FEB8DA72792A}"/>
              </a:ext>
            </a:extLst>
          </p:cNvPr>
          <p:cNvCxnSpPr>
            <a:cxnSpLocks/>
            <a:stCxn id="23" idx="1"/>
            <a:endCxn id="24" idx="3"/>
          </p:cNvCxnSpPr>
          <p:nvPr/>
        </p:nvCxnSpPr>
        <p:spPr>
          <a:xfrm flipH="1">
            <a:off x="4829902" y="2736403"/>
            <a:ext cx="980897" cy="0"/>
          </a:xfrm>
          <a:prstGeom prst="straightConnector1">
            <a:avLst/>
          </a:prstGeom>
          <a:ln>
            <a:solidFill>
              <a:srgbClr val="0E44CC"/>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42DA802A-C122-45E3-963D-758F347BF158}"/>
              </a:ext>
            </a:extLst>
          </p:cNvPr>
          <p:cNvCxnSpPr>
            <a:cxnSpLocks/>
            <a:stCxn id="23" idx="2"/>
            <a:endCxn id="28" idx="0"/>
          </p:cNvCxnSpPr>
          <p:nvPr/>
        </p:nvCxnSpPr>
        <p:spPr>
          <a:xfrm flipH="1">
            <a:off x="6361225" y="3292654"/>
            <a:ext cx="19107" cy="814312"/>
          </a:xfrm>
          <a:prstGeom prst="straightConnector1">
            <a:avLst/>
          </a:prstGeom>
          <a:ln>
            <a:solidFill>
              <a:srgbClr val="0E44CC"/>
            </a:solidFill>
            <a:tailEnd type="triangle"/>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864EE982-EF9B-448D-81B4-AE3A7A75C634}"/>
              </a:ext>
            </a:extLst>
          </p:cNvPr>
          <p:cNvSpPr txBox="1"/>
          <p:nvPr/>
        </p:nvSpPr>
        <p:spPr>
          <a:xfrm>
            <a:off x="2619619" y="1473227"/>
            <a:ext cx="8016169" cy="461665"/>
          </a:xfrm>
          <a:prstGeom prst="rect">
            <a:avLst/>
          </a:prstGeom>
          <a:noFill/>
        </p:spPr>
        <p:txBody>
          <a:bodyPr wrap="none" rtlCol="0">
            <a:spAutoFit/>
          </a:bodyPr>
          <a:lstStyle/>
          <a:p>
            <a:r>
              <a:rPr lang="en-US" sz="2400" dirty="0">
                <a:solidFill>
                  <a:srgbClr val="0E44CC"/>
                </a:solidFill>
              </a:rPr>
              <a:t>Work with customer to come to agreement on disposition.</a:t>
            </a:r>
          </a:p>
        </p:txBody>
      </p:sp>
      <p:pic>
        <p:nvPicPr>
          <p:cNvPr id="14" name="Picture 6" descr="See the source image">
            <a:extLst>
              <a:ext uri="{FF2B5EF4-FFF2-40B4-BE49-F238E27FC236}">
                <a16:creationId xmlns:a16="http://schemas.microsoft.com/office/drawing/2014/main" id="{0D408947-8CF6-4216-AF8F-0A3F6469B93F}"/>
              </a:ext>
            </a:extLst>
          </p:cNvPr>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9677465" y="2438097"/>
            <a:ext cx="1250385" cy="996721"/>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Image result for fix it clip art">
            <a:extLst>
              <a:ext uri="{FF2B5EF4-FFF2-40B4-BE49-F238E27FC236}">
                <a16:creationId xmlns:a16="http://schemas.microsoft.com/office/drawing/2014/main" id="{621C9D81-99C5-44DE-9341-73BDC994753B}"/>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288461" y="2383457"/>
            <a:ext cx="979593" cy="9906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See the source image">
            <a:extLst>
              <a:ext uri="{FF2B5EF4-FFF2-40B4-BE49-F238E27FC236}">
                <a16:creationId xmlns:a16="http://schemas.microsoft.com/office/drawing/2014/main" id="{77326424-CC8C-4972-9349-4411FB4FFA6A}"/>
              </a:ext>
            </a:extLst>
          </p:cNvPr>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6612754" y="5091918"/>
            <a:ext cx="590181" cy="470452"/>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4">
            <a:extLst>
              <a:ext uri="{FF2B5EF4-FFF2-40B4-BE49-F238E27FC236}">
                <a16:creationId xmlns:a16="http://schemas.microsoft.com/office/drawing/2014/main" id="{4BE2291F-EF39-46D3-970F-47587FF9E441}"/>
              </a:ext>
            </a:extLst>
          </p:cNvPr>
          <p:cNvGrpSpPr/>
          <p:nvPr/>
        </p:nvGrpSpPr>
        <p:grpSpPr>
          <a:xfrm>
            <a:off x="5467293" y="5091918"/>
            <a:ext cx="590180" cy="470451"/>
            <a:chOff x="5467293" y="5091918"/>
            <a:chExt cx="590180" cy="470451"/>
          </a:xfrm>
        </p:grpSpPr>
        <p:pic>
          <p:nvPicPr>
            <p:cNvPr id="16" name="Picture 6" descr="See the source image">
              <a:extLst>
                <a:ext uri="{FF2B5EF4-FFF2-40B4-BE49-F238E27FC236}">
                  <a16:creationId xmlns:a16="http://schemas.microsoft.com/office/drawing/2014/main" id="{90D83402-341F-409A-9187-B1AB6A6EA875}"/>
                </a:ext>
              </a:extLst>
            </p:cNvPr>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5467293" y="5091918"/>
              <a:ext cx="590180" cy="470451"/>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descr="Logo&#10;&#10;Description automatically generated">
              <a:extLst>
                <a:ext uri="{FF2B5EF4-FFF2-40B4-BE49-F238E27FC236}">
                  <a16:creationId xmlns:a16="http://schemas.microsoft.com/office/drawing/2014/main" id="{805E1C9C-3651-484E-A3AB-B917FB577E79}"/>
                </a:ext>
              </a:extLst>
            </p:cNvPr>
            <p:cNvPicPr>
              <a:picLocks noChangeAspect="1"/>
            </p:cNvPicPr>
            <p:nvPr/>
          </p:nvPicPr>
          <p:blipFill>
            <a:blip r:embed="rId5" cstate="email">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734347" y="5211959"/>
              <a:ext cx="206051" cy="230367"/>
            </a:xfrm>
            <a:prstGeom prst="rect">
              <a:avLst/>
            </a:prstGeom>
          </p:spPr>
        </p:pic>
      </p:grpSp>
      <p:sp>
        <p:nvSpPr>
          <p:cNvPr id="18" name="Scroll: Horizontal 17">
            <a:extLst>
              <a:ext uri="{FF2B5EF4-FFF2-40B4-BE49-F238E27FC236}">
                <a16:creationId xmlns:a16="http://schemas.microsoft.com/office/drawing/2014/main" id="{68F079CC-4AA2-4FDD-870D-567EE3B59510}"/>
              </a:ext>
            </a:extLst>
          </p:cNvPr>
          <p:cNvSpPr/>
          <p:nvPr/>
        </p:nvSpPr>
        <p:spPr>
          <a:xfrm>
            <a:off x="2761988" y="5572423"/>
            <a:ext cx="6830840" cy="876445"/>
          </a:xfrm>
          <a:prstGeom prst="horizontalScroll">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400" dirty="0"/>
              <a:t>Develop customer relationship</a:t>
            </a:r>
          </a:p>
        </p:txBody>
      </p:sp>
    </p:spTree>
    <p:extLst>
      <p:ext uri="{BB962C8B-B14F-4D97-AF65-F5344CB8AC3E}">
        <p14:creationId xmlns:p14="http://schemas.microsoft.com/office/powerpoint/2010/main" val="14091070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F2493-30BB-4E9C-810B-8D4FB5B55BA7}"/>
              </a:ext>
            </a:extLst>
          </p:cNvPr>
          <p:cNvSpPr>
            <a:spLocks noGrp="1"/>
          </p:cNvSpPr>
          <p:nvPr>
            <p:ph type="title"/>
          </p:nvPr>
        </p:nvSpPr>
        <p:spPr/>
        <p:txBody>
          <a:bodyPr>
            <a:normAutofit fontScale="90000"/>
          </a:bodyPr>
          <a:lstStyle/>
          <a:p>
            <a:r>
              <a:rPr lang="en-US" dirty="0"/>
              <a:t>Step 5: Perform Disposition, Ship Back to Customer</a:t>
            </a:r>
          </a:p>
        </p:txBody>
      </p:sp>
      <p:pic>
        <p:nvPicPr>
          <p:cNvPr id="1028" name="Picture 4" descr="See the source image">
            <a:extLst>
              <a:ext uri="{FF2B5EF4-FFF2-40B4-BE49-F238E27FC236}">
                <a16:creationId xmlns:a16="http://schemas.microsoft.com/office/drawing/2014/main" id="{58875C98-0BA9-4579-BCE4-48FCD7A019A8}"/>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265111" y="1330341"/>
            <a:ext cx="3114184" cy="3114184"/>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mage result for package clip art">
            <a:extLst>
              <a:ext uri="{FF2B5EF4-FFF2-40B4-BE49-F238E27FC236}">
                <a16:creationId xmlns:a16="http://schemas.microsoft.com/office/drawing/2014/main" id="{F7F0119A-47F1-47EF-8854-48EF87CA43A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19182" y="1809875"/>
            <a:ext cx="2638425" cy="17907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422044D5-C6F9-495C-9610-151C406B289C}"/>
              </a:ext>
            </a:extLst>
          </p:cNvPr>
          <p:cNvSpPr txBox="1"/>
          <p:nvPr/>
        </p:nvSpPr>
        <p:spPr>
          <a:xfrm>
            <a:off x="1363965" y="4641301"/>
            <a:ext cx="9831257" cy="1200329"/>
          </a:xfrm>
          <a:prstGeom prst="rect">
            <a:avLst/>
          </a:prstGeom>
          <a:noFill/>
        </p:spPr>
        <p:txBody>
          <a:bodyPr wrap="square" rtlCol="0">
            <a:spAutoFit/>
          </a:bodyPr>
          <a:lstStyle/>
          <a:p>
            <a:pPr marL="285750" indent="-285750">
              <a:buFont typeface="Arial" panose="020B0604020202020204" pitchFamily="34" charset="0"/>
              <a:buChar char="•"/>
            </a:pPr>
            <a:r>
              <a:rPr lang="en-US" dirty="0"/>
              <a:t>At this point, the service you provide to your customer IS the product.</a:t>
            </a:r>
          </a:p>
          <a:p>
            <a:pPr marL="285750" indent="-285750">
              <a:buFont typeface="Arial" panose="020B0604020202020204" pitchFamily="34" charset="0"/>
              <a:buChar char="•"/>
            </a:pPr>
            <a:r>
              <a:rPr lang="en-US" dirty="0"/>
              <a:t>Recognize that, regardless of who pays, effort was spent, and costs were created.  </a:t>
            </a:r>
          </a:p>
          <a:p>
            <a:pPr marL="285750" indent="-285750">
              <a:buFont typeface="Arial" panose="020B0604020202020204" pitchFamily="34" charset="0"/>
              <a:buChar char="•"/>
            </a:pPr>
            <a:r>
              <a:rPr lang="en-US" dirty="0"/>
              <a:t>It is up to you to create the value to the customer and to your organization with each one of these events.</a:t>
            </a:r>
          </a:p>
        </p:txBody>
      </p:sp>
      <p:sp>
        <p:nvSpPr>
          <p:cNvPr id="3" name="TextBox 2">
            <a:extLst>
              <a:ext uri="{FF2B5EF4-FFF2-40B4-BE49-F238E27FC236}">
                <a16:creationId xmlns:a16="http://schemas.microsoft.com/office/drawing/2014/main" id="{0FCE2854-9215-4528-967A-9D36CB5F0932}"/>
              </a:ext>
            </a:extLst>
          </p:cNvPr>
          <p:cNvSpPr txBox="1"/>
          <p:nvPr/>
        </p:nvSpPr>
        <p:spPr>
          <a:xfrm>
            <a:off x="5895879" y="3941805"/>
            <a:ext cx="2249334" cy="369332"/>
          </a:xfrm>
          <a:prstGeom prst="rect">
            <a:avLst/>
          </a:prstGeom>
          <a:noFill/>
        </p:spPr>
        <p:txBody>
          <a:bodyPr wrap="none" rtlCol="0">
            <a:spAutoFit/>
          </a:bodyPr>
          <a:lstStyle/>
          <a:p>
            <a:r>
              <a:rPr lang="en-US" dirty="0"/>
              <a:t>Cost of Poor Quality</a:t>
            </a:r>
          </a:p>
        </p:txBody>
      </p:sp>
      <p:sp>
        <p:nvSpPr>
          <p:cNvPr id="7" name="Flowchart: Document 6">
            <a:extLst>
              <a:ext uri="{FF2B5EF4-FFF2-40B4-BE49-F238E27FC236}">
                <a16:creationId xmlns:a16="http://schemas.microsoft.com/office/drawing/2014/main" id="{91F06DA9-F493-41E6-B989-B970D7653A30}"/>
              </a:ext>
            </a:extLst>
          </p:cNvPr>
          <p:cNvSpPr/>
          <p:nvPr/>
        </p:nvSpPr>
        <p:spPr>
          <a:xfrm>
            <a:off x="4800600" y="1809875"/>
            <a:ext cx="1719470" cy="1430282"/>
          </a:xfrm>
          <a:prstGeom prst="flowChartDocumen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Nonconformance report,</a:t>
            </a:r>
          </a:p>
          <a:p>
            <a:pPr algn="ctr"/>
            <a:r>
              <a:rPr lang="en-US" sz="1400" dirty="0"/>
              <a:t>Failure Analysis</a:t>
            </a:r>
          </a:p>
        </p:txBody>
      </p:sp>
    </p:spTree>
    <p:extLst>
      <p:ext uri="{BB962C8B-B14F-4D97-AF65-F5344CB8AC3E}">
        <p14:creationId xmlns:p14="http://schemas.microsoft.com/office/powerpoint/2010/main" val="39101589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A631DA-9A63-42A0-A1F3-E25B331440AA}"/>
              </a:ext>
            </a:extLst>
          </p:cNvPr>
          <p:cNvSpPr>
            <a:spLocks noGrp="1"/>
          </p:cNvSpPr>
          <p:nvPr>
            <p:ph type="title"/>
          </p:nvPr>
        </p:nvSpPr>
        <p:spPr>
          <a:xfrm>
            <a:off x="414779" y="533400"/>
            <a:ext cx="11538409" cy="990600"/>
          </a:xfrm>
        </p:spPr>
        <p:txBody>
          <a:bodyPr>
            <a:normAutofit/>
          </a:bodyPr>
          <a:lstStyle/>
          <a:p>
            <a:r>
              <a:rPr lang="en-US" dirty="0"/>
              <a:t>Improvement Through Data: Warranty Return Ratio</a:t>
            </a: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FF44D636-23B5-4AA7-9FB8-EF2D7FD347EB}"/>
                  </a:ext>
                </a:extLst>
              </p:cNvPr>
              <p:cNvSpPr txBox="1"/>
              <p:nvPr/>
            </p:nvSpPr>
            <p:spPr>
              <a:xfrm>
                <a:off x="270103" y="1537046"/>
                <a:ext cx="5727465" cy="75700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𝑊𝑎𝑟𝑟𝑎𝑛𝑡𝑦</m:t>
                      </m:r>
                      <m:r>
                        <a:rPr lang="en-US" sz="2400" b="0" i="1" smtClean="0">
                          <a:latin typeface="Cambria Math" panose="02040503050406030204" pitchFamily="18" charset="0"/>
                        </a:rPr>
                        <m:t> </m:t>
                      </m:r>
                      <m:r>
                        <a:rPr lang="en-US" sz="2400" b="0" i="1" smtClean="0">
                          <a:latin typeface="Cambria Math" panose="02040503050406030204" pitchFamily="18" charset="0"/>
                        </a:rPr>
                        <m:t>𝑅𝑒𝑡𝑢𝑟𝑛</m:t>
                      </m:r>
                      <m:r>
                        <a:rPr lang="en-US" sz="2400" b="0" i="1" smtClean="0">
                          <a:latin typeface="Cambria Math" panose="02040503050406030204" pitchFamily="18" charset="0"/>
                        </a:rPr>
                        <m:t> </m:t>
                      </m:r>
                      <m:r>
                        <a:rPr lang="en-US" sz="2400" b="0" i="1" smtClean="0">
                          <a:latin typeface="Cambria Math" panose="02040503050406030204" pitchFamily="18" charset="0"/>
                        </a:rPr>
                        <m:t>𝑅𝑎𝑡𝑖𝑜</m:t>
                      </m:r>
                      <m:r>
                        <a:rPr lang="en-US" sz="2400" i="1" smtClean="0">
                          <a:latin typeface="Cambria Math" panose="02040503050406030204" pitchFamily="18" charset="0"/>
                        </a:rPr>
                        <m:t>=</m:t>
                      </m:r>
                      <m:f>
                        <m:fPr>
                          <m:ctrlPr>
                            <a:rPr lang="en-US" sz="2400" i="1" smtClean="0">
                              <a:latin typeface="Cambria Math" panose="02040503050406030204" pitchFamily="18" charset="0"/>
                            </a:rPr>
                          </m:ctrlPr>
                        </m:fPr>
                        <m:num>
                          <m:r>
                            <a:rPr lang="en-US" sz="2400" b="0" i="1" smtClean="0">
                              <a:latin typeface="Cambria Math" panose="02040503050406030204" pitchFamily="18" charset="0"/>
                            </a:rPr>
                            <m:t>𝑄𝑡𝑦</m:t>
                          </m:r>
                          <m:r>
                            <a:rPr lang="en-US" sz="2400" b="0" i="1" smtClean="0">
                              <a:latin typeface="Cambria Math" panose="02040503050406030204" pitchFamily="18" charset="0"/>
                            </a:rPr>
                            <m:t> </m:t>
                          </m:r>
                          <m:r>
                            <a:rPr lang="en-US" sz="2400" b="0" i="1" smtClean="0">
                              <a:latin typeface="Cambria Math" panose="02040503050406030204" pitchFamily="18" charset="0"/>
                            </a:rPr>
                            <m:t>𝑊𝑎𝑟𝑟𝑎𝑛𝑡𝑦</m:t>
                          </m:r>
                        </m:num>
                        <m:den>
                          <m:r>
                            <a:rPr lang="en-US" sz="2400" b="0" i="1" smtClean="0">
                              <a:latin typeface="Cambria Math" panose="02040503050406030204" pitchFamily="18" charset="0"/>
                            </a:rPr>
                            <m:t>𝑄𝑡𝑦</m:t>
                          </m:r>
                          <m:r>
                            <a:rPr lang="en-US" sz="2400" b="0" i="1" smtClean="0">
                              <a:latin typeface="Cambria Math" panose="02040503050406030204" pitchFamily="18" charset="0"/>
                            </a:rPr>
                            <m:t> </m:t>
                          </m:r>
                          <m:r>
                            <a:rPr lang="en-US" sz="2400" b="0" i="1" smtClean="0">
                              <a:latin typeface="Cambria Math" panose="02040503050406030204" pitchFamily="18" charset="0"/>
                            </a:rPr>
                            <m:t>𝑆h𝑖𝑝𝑝𝑒𝑑</m:t>
                          </m:r>
                        </m:den>
                      </m:f>
                    </m:oMath>
                  </m:oMathPara>
                </a14:m>
                <a:endParaRPr lang="en-US" sz="2400" dirty="0"/>
              </a:p>
            </p:txBody>
          </p:sp>
        </mc:Choice>
        <mc:Fallback xmlns="">
          <p:sp>
            <p:nvSpPr>
              <p:cNvPr id="4" name="TextBox 3">
                <a:extLst>
                  <a:ext uri="{FF2B5EF4-FFF2-40B4-BE49-F238E27FC236}">
                    <a16:creationId xmlns:a16="http://schemas.microsoft.com/office/drawing/2014/main" id="{FF44D636-23B5-4AA7-9FB8-EF2D7FD347EB}"/>
                  </a:ext>
                </a:extLst>
              </p:cNvPr>
              <p:cNvSpPr txBox="1">
                <a:spLocks noRot="1" noChangeAspect="1" noMove="1" noResize="1" noEditPoints="1" noAdjustHandles="1" noChangeArrowheads="1" noChangeShapeType="1" noTextEdit="1"/>
              </p:cNvSpPr>
              <p:nvPr/>
            </p:nvSpPr>
            <p:spPr>
              <a:xfrm>
                <a:off x="270103" y="1537046"/>
                <a:ext cx="5727465" cy="757002"/>
              </a:xfrm>
              <a:prstGeom prst="rect">
                <a:avLst/>
              </a:prstGeom>
              <a:blipFill>
                <a:blip r:embed="rId3"/>
                <a:stretch>
                  <a:fillRect/>
                </a:stretch>
              </a:blipFill>
            </p:spPr>
            <p:txBody>
              <a:bodyPr/>
              <a:lstStyle/>
              <a:p>
                <a:r>
                  <a:rPr lang="en-US">
                    <a:noFill/>
                  </a:rPr>
                  <a:t> </a:t>
                </a:r>
              </a:p>
            </p:txBody>
          </p:sp>
        </mc:Fallback>
      </mc:AlternateContent>
      <p:sp>
        <p:nvSpPr>
          <p:cNvPr id="5" name="TextBox 4">
            <a:extLst>
              <a:ext uri="{FF2B5EF4-FFF2-40B4-BE49-F238E27FC236}">
                <a16:creationId xmlns:a16="http://schemas.microsoft.com/office/drawing/2014/main" id="{8C9223DC-ACD7-41B7-B8EC-90E925E21ED1}"/>
              </a:ext>
            </a:extLst>
          </p:cNvPr>
          <p:cNvSpPr txBox="1"/>
          <p:nvPr/>
        </p:nvSpPr>
        <p:spPr>
          <a:xfrm>
            <a:off x="178953" y="2445788"/>
            <a:ext cx="6545510" cy="1785104"/>
          </a:xfrm>
          <a:prstGeom prst="rect">
            <a:avLst/>
          </a:prstGeom>
          <a:noFill/>
        </p:spPr>
        <p:txBody>
          <a:bodyPr wrap="none" rtlCol="0">
            <a:spAutoFit/>
          </a:bodyPr>
          <a:lstStyle/>
          <a:p>
            <a:pPr marL="285750" indent="-285750">
              <a:spcAft>
                <a:spcPts val="1200"/>
              </a:spcAft>
              <a:buFont typeface="Arial" panose="020B0604020202020204" pitchFamily="34" charset="0"/>
              <a:buChar char="•"/>
            </a:pPr>
            <a:r>
              <a:rPr lang="en-US" sz="2000" dirty="0"/>
              <a:t>Expressed as a percentage</a:t>
            </a:r>
          </a:p>
          <a:p>
            <a:pPr marL="285750" indent="-285750">
              <a:spcAft>
                <a:spcPts val="1200"/>
              </a:spcAft>
              <a:buFont typeface="Arial" panose="020B0604020202020204" pitchFamily="34" charset="0"/>
              <a:buChar char="•"/>
            </a:pPr>
            <a:r>
              <a:rPr lang="en-US" sz="2000" dirty="0"/>
              <a:t>Measured over time (e.g. total qty in past 12 months)</a:t>
            </a:r>
          </a:p>
          <a:p>
            <a:pPr marL="285750" indent="-285750">
              <a:spcAft>
                <a:spcPts val="1200"/>
              </a:spcAft>
              <a:buFont typeface="Arial" panose="020B0604020202020204" pitchFamily="34" charset="0"/>
              <a:buChar char="•"/>
            </a:pPr>
            <a:r>
              <a:rPr lang="en-US" sz="2000" dirty="0"/>
              <a:t>Expressed in unit time (monthly/quarterly)</a:t>
            </a:r>
          </a:p>
          <a:p>
            <a:pPr marL="285750" indent="-285750">
              <a:spcAft>
                <a:spcPts val="1200"/>
              </a:spcAft>
              <a:buFont typeface="Arial" panose="020B0604020202020204" pitchFamily="34" charset="0"/>
              <a:buChar char="•"/>
            </a:pPr>
            <a:r>
              <a:rPr lang="en-US" sz="2000" dirty="0"/>
              <a:t>Only includes RMAs returned for Warranty Evaluation</a:t>
            </a:r>
          </a:p>
        </p:txBody>
      </p:sp>
      <p:sp>
        <p:nvSpPr>
          <p:cNvPr id="6" name="Scroll: Horizontal 5">
            <a:extLst>
              <a:ext uri="{FF2B5EF4-FFF2-40B4-BE49-F238E27FC236}">
                <a16:creationId xmlns:a16="http://schemas.microsoft.com/office/drawing/2014/main" id="{C09E8F63-7AA1-4579-AF94-519BC7A521E1}"/>
              </a:ext>
            </a:extLst>
          </p:cNvPr>
          <p:cNvSpPr/>
          <p:nvPr/>
        </p:nvSpPr>
        <p:spPr>
          <a:xfrm>
            <a:off x="2682894" y="5655699"/>
            <a:ext cx="6830840" cy="876445"/>
          </a:xfrm>
          <a:prstGeom prst="horizontalScroll">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400" dirty="0"/>
              <a:t>Commonly used as a Quality Objective</a:t>
            </a:r>
          </a:p>
        </p:txBody>
      </p:sp>
      <p:pic>
        <p:nvPicPr>
          <p:cNvPr id="7" name="Picture 2" descr="See the source image">
            <a:extLst>
              <a:ext uri="{FF2B5EF4-FFF2-40B4-BE49-F238E27FC236}">
                <a16:creationId xmlns:a16="http://schemas.microsoft.com/office/drawing/2014/main" id="{29EA3719-86E8-4AF1-8453-3D49535707D7}"/>
              </a:ext>
            </a:extLst>
          </p:cNvPr>
          <p:cNvPicPr>
            <a:picLocks noChangeAspect="1" noChangeArrowheads="1"/>
          </p:cNvPicPr>
          <p:nvPr/>
        </p:nvPicPr>
        <p:blipFill rotWithShape="1">
          <a:blip r:embed="rId4" cstate="email">
            <a:extLst>
              <a:ext uri="{28A0092B-C50C-407E-A947-70E740481C1C}">
                <a14:useLocalDpi xmlns:a14="http://schemas.microsoft.com/office/drawing/2010/main" val="0"/>
              </a:ext>
            </a:extLst>
          </a:blip>
          <a:srcRect l="61020" t="14818" r="17622" b="64638"/>
          <a:stretch/>
        </p:blipFill>
        <p:spPr bwMode="auto">
          <a:xfrm>
            <a:off x="0" y="868279"/>
            <a:ext cx="458639" cy="32084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7CDB8FE2-B736-4336-BB69-E3D41F416477}"/>
              </a:ext>
            </a:extLst>
          </p:cNvPr>
          <p:cNvPicPr>
            <a:picLocks noChangeAspect="1"/>
          </p:cNvPicPr>
          <p:nvPr/>
        </p:nvPicPr>
        <p:blipFill>
          <a:blip r:embed="rId5"/>
          <a:stretch>
            <a:fillRect/>
          </a:stretch>
        </p:blipFill>
        <p:spPr>
          <a:xfrm>
            <a:off x="7258135" y="1835784"/>
            <a:ext cx="4826408" cy="2597067"/>
          </a:xfrm>
          <a:prstGeom prst="rect">
            <a:avLst/>
          </a:prstGeom>
        </p:spPr>
      </p:pic>
      <p:sp>
        <p:nvSpPr>
          <p:cNvPr id="9" name="TextBox 8">
            <a:extLst>
              <a:ext uri="{FF2B5EF4-FFF2-40B4-BE49-F238E27FC236}">
                <a16:creationId xmlns:a16="http://schemas.microsoft.com/office/drawing/2014/main" id="{B132FBD3-9FED-4DCE-8849-27A020B4E95A}"/>
              </a:ext>
            </a:extLst>
          </p:cNvPr>
          <p:cNvSpPr txBox="1"/>
          <p:nvPr/>
        </p:nvSpPr>
        <p:spPr>
          <a:xfrm>
            <a:off x="6738845" y="4894188"/>
            <a:ext cx="3135795" cy="400110"/>
          </a:xfrm>
          <a:prstGeom prst="rect">
            <a:avLst/>
          </a:prstGeom>
          <a:noFill/>
        </p:spPr>
        <p:txBody>
          <a:bodyPr wrap="none" rtlCol="0">
            <a:spAutoFit/>
          </a:bodyPr>
          <a:lstStyle/>
          <a:p>
            <a:r>
              <a:rPr lang="en-US" sz="2000" dirty="0"/>
              <a:t>Process, Design, Supplier</a:t>
            </a:r>
          </a:p>
        </p:txBody>
      </p:sp>
      <p:sp>
        <p:nvSpPr>
          <p:cNvPr id="10" name="TextBox 9">
            <a:extLst>
              <a:ext uri="{FF2B5EF4-FFF2-40B4-BE49-F238E27FC236}">
                <a16:creationId xmlns:a16="http://schemas.microsoft.com/office/drawing/2014/main" id="{06ED2A91-ACAE-400F-A673-0B82A727ED17}"/>
              </a:ext>
            </a:extLst>
          </p:cNvPr>
          <p:cNvSpPr txBox="1"/>
          <p:nvPr/>
        </p:nvSpPr>
        <p:spPr>
          <a:xfrm>
            <a:off x="2317360" y="4907646"/>
            <a:ext cx="2707716" cy="400110"/>
          </a:xfrm>
          <a:prstGeom prst="rect">
            <a:avLst/>
          </a:prstGeom>
          <a:noFill/>
        </p:spPr>
        <p:txBody>
          <a:bodyPr wrap="square" rtlCol="0">
            <a:spAutoFit/>
          </a:bodyPr>
          <a:lstStyle/>
          <a:p>
            <a:pPr algn="ctr"/>
            <a:r>
              <a:rPr lang="en-US" sz="2000" dirty="0"/>
              <a:t>Root Cause Analysis </a:t>
            </a:r>
          </a:p>
        </p:txBody>
      </p:sp>
      <p:sp>
        <p:nvSpPr>
          <p:cNvPr id="12" name="Arrow: Right 11">
            <a:extLst>
              <a:ext uri="{FF2B5EF4-FFF2-40B4-BE49-F238E27FC236}">
                <a16:creationId xmlns:a16="http://schemas.microsoft.com/office/drawing/2014/main" id="{BF9D6AA5-520F-4646-B58C-73017DDDB682}"/>
              </a:ext>
            </a:extLst>
          </p:cNvPr>
          <p:cNvSpPr/>
          <p:nvPr/>
        </p:nvSpPr>
        <p:spPr>
          <a:xfrm>
            <a:off x="5064649" y="4768097"/>
            <a:ext cx="1574689" cy="621514"/>
          </a:xfrm>
          <a:prstGeom prst="righ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Improvement</a:t>
            </a:r>
          </a:p>
        </p:txBody>
      </p:sp>
    </p:spTree>
    <p:extLst>
      <p:ext uri="{BB962C8B-B14F-4D97-AF65-F5344CB8AC3E}">
        <p14:creationId xmlns:p14="http://schemas.microsoft.com/office/powerpoint/2010/main" val="26632580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F2493-30BB-4E9C-810B-8D4FB5B55BA7}"/>
              </a:ext>
            </a:extLst>
          </p:cNvPr>
          <p:cNvSpPr>
            <a:spLocks noGrp="1"/>
          </p:cNvSpPr>
          <p:nvPr>
            <p:ph type="title"/>
          </p:nvPr>
        </p:nvSpPr>
        <p:spPr/>
        <p:txBody>
          <a:bodyPr>
            <a:normAutofit fontScale="90000"/>
          </a:bodyPr>
          <a:lstStyle/>
          <a:p>
            <a:r>
              <a:rPr lang="en-US" dirty="0"/>
              <a:t>Summary: </a:t>
            </a:r>
            <a:br>
              <a:rPr lang="en-US" dirty="0"/>
            </a:br>
            <a:r>
              <a:rPr lang="en-US" dirty="0"/>
              <a:t>This is what you learned about the RMA Process</a:t>
            </a:r>
          </a:p>
        </p:txBody>
      </p:sp>
      <p:sp>
        <p:nvSpPr>
          <p:cNvPr id="3" name="Content Placeholder 2">
            <a:extLst>
              <a:ext uri="{FF2B5EF4-FFF2-40B4-BE49-F238E27FC236}">
                <a16:creationId xmlns:a16="http://schemas.microsoft.com/office/drawing/2014/main" id="{801BF98E-822B-41D6-8F57-C3978CC0417F}"/>
              </a:ext>
            </a:extLst>
          </p:cNvPr>
          <p:cNvSpPr>
            <a:spLocks noGrp="1"/>
          </p:cNvSpPr>
          <p:nvPr>
            <p:ph idx="1"/>
          </p:nvPr>
        </p:nvSpPr>
        <p:spPr>
          <a:xfrm>
            <a:off x="971062" y="1759224"/>
            <a:ext cx="9138138" cy="4056221"/>
          </a:xfrm>
        </p:spPr>
        <p:txBody>
          <a:bodyPr>
            <a:normAutofit/>
          </a:bodyPr>
          <a:lstStyle/>
          <a:p>
            <a:pPr marL="0" indent="0">
              <a:spcBef>
                <a:spcPts val="0"/>
              </a:spcBef>
              <a:spcAft>
                <a:spcPts val="1200"/>
              </a:spcAft>
              <a:buNone/>
            </a:pPr>
            <a:r>
              <a:rPr lang="en-US" sz="2000" dirty="0"/>
              <a:t>The RMA process is a solution for managing product returns effectively and efficiently.</a:t>
            </a:r>
          </a:p>
          <a:p>
            <a:pPr marL="0" indent="0">
              <a:spcBef>
                <a:spcPts val="0"/>
              </a:spcBef>
              <a:spcAft>
                <a:spcPts val="1200"/>
              </a:spcAft>
              <a:buNone/>
            </a:pPr>
            <a:endParaRPr lang="en-US" sz="2000" dirty="0"/>
          </a:p>
          <a:p>
            <a:pPr marL="0" indent="0">
              <a:spcBef>
                <a:spcPts val="0"/>
              </a:spcBef>
              <a:spcAft>
                <a:spcPts val="1200"/>
              </a:spcAft>
              <a:buNone/>
            </a:pPr>
            <a:r>
              <a:rPr lang="en-US" sz="2000" dirty="0"/>
              <a:t>The RMA process provides an opportunity to build trust with your customers.</a:t>
            </a:r>
          </a:p>
          <a:p>
            <a:pPr marL="0" indent="0">
              <a:spcBef>
                <a:spcPts val="0"/>
              </a:spcBef>
              <a:spcAft>
                <a:spcPts val="1200"/>
              </a:spcAft>
              <a:buNone/>
            </a:pPr>
            <a:endParaRPr lang="en-US" sz="2000" dirty="0"/>
          </a:p>
          <a:p>
            <a:pPr marL="0" indent="0">
              <a:spcBef>
                <a:spcPts val="0"/>
              </a:spcBef>
              <a:spcAft>
                <a:spcPts val="1200"/>
              </a:spcAft>
              <a:buNone/>
            </a:pPr>
            <a:r>
              <a:rPr lang="en-US" sz="2000" dirty="0"/>
              <a:t>The RMA process can easily be implemented in your organization using basic low-cost tools and a few basic steps.</a:t>
            </a:r>
          </a:p>
          <a:p>
            <a:pPr marL="0" indent="0">
              <a:spcBef>
                <a:spcPts val="0"/>
              </a:spcBef>
              <a:spcAft>
                <a:spcPts val="1200"/>
              </a:spcAft>
              <a:buNone/>
            </a:pPr>
            <a:endParaRPr lang="en-US" sz="2000" dirty="0"/>
          </a:p>
          <a:p>
            <a:pPr marL="0" indent="0">
              <a:spcBef>
                <a:spcPts val="0"/>
              </a:spcBef>
              <a:spcAft>
                <a:spcPts val="1200"/>
              </a:spcAft>
              <a:buNone/>
            </a:pPr>
            <a:r>
              <a:rPr lang="en-US" sz="2000" dirty="0"/>
              <a:t>The RMA process provides data that helps you improve your products and your processes.</a:t>
            </a:r>
          </a:p>
        </p:txBody>
      </p:sp>
      <p:pic>
        <p:nvPicPr>
          <p:cNvPr id="5" name="Picture 2" descr="See the source image">
            <a:extLst>
              <a:ext uri="{FF2B5EF4-FFF2-40B4-BE49-F238E27FC236}">
                <a16:creationId xmlns:a16="http://schemas.microsoft.com/office/drawing/2014/main" id="{0C6ADBF9-E364-49CA-8B4A-581F703A4DDE}"/>
              </a:ext>
            </a:extLst>
          </p:cNvPr>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l="21433" t="72895" r="58093" b="7072"/>
          <a:stretch/>
        </p:blipFill>
        <p:spPr bwMode="auto">
          <a:xfrm>
            <a:off x="511818" y="1889536"/>
            <a:ext cx="434472" cy="30918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See the source image">
            <a:extLst>
              <a:ext uri="{FF2B5EF4-FFF2-40B4-BE49-F238E27FC236}">
                <a16:creationId xmlns:a16="http://schemas.microsoft.com/office/drawing/2014/main" id="{51398423-AC63-44DE-8D77-A8FB3585962B}"/>
              </a:ext>
            </a:extLst>
          </p:cNvPr>
          <p:cNvPicPr>
            <a:picLocks noChangeAspect="1" noChangeArrowheads="1"/>
          </p:cNvPicPr>
          <p:nvPr/>
        </p:nvPicPr>
        <p:blipFill rotWithShape="1">
          <a:blip r:embed="rId4" cstate="email">
            <a:extLst>
              <a:ext uri="{28A0092B-C50C-407E-A947-70E740481C1C}">
                <a14:useLocalDpi xmlns:a14="http://schemas.microsoft.com/office/drawing/2010/main" val="0"/>
              </a:ext>
            </a:extLst>
          </a:blip>
          <a:srcRect l="67335" t="42980" r="11690" b="36872"/>
          <a:stretch/>
        </p:blipFill>
        <p:spPr bwMode="auto">
          <a:xfrm>
            <a:off x="511818" y="4052328"/>
            <a:ext cx="459244" cy="32084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See the source image">
            <a:extLst>
              <a:ext uri="{FF2B5EF4-FFF2-40B4-BE49-F238E27FC236}">
                <a16:creationId xmlns:a16="http://schemas.microsoft.com/office/drawing/2014/main" id="{9BD3DF01-5514-4F6F-B464-7A9DDB614E86}"/>
              </a:ext>
            </a:extLst>
          </p:cNvPr>
          <p:cNvPicPr>
            <a:picLocks noChangeAspect="1" noChangeArrowheads="1"/>
          </p:cNvPicPr>
          <p:nvPr/>
        </p:nvPicPr>
        <p:blipFill rotWithShape="1">
          <a:blip r:embed="rId5" cstate="email">
            <a:extLst>
              <a:ext uri="{28A0092B-C50C-407E-A947-70E740481C1C}">
                <a14:useLocalDpi xmlns:a14="http://schemas.microsoft.com/office/drawing/2010/main" val="0"/>
              </a:ext>
            </a:extLst>
          </a:blip>
          <a:srcRect l="61020" t="14818" r="17622" b="64638"/>
          <a:stretch/>
        </p:blipFill>
        <p:spPr bwMode="auto">
          <a:xfrm>
            <a:off x="512423" y="5311449"/>
            <a:ext cx="458639" cy="32084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See the source image">
            <a:extLst>
              <a:ext uri="{FF2B5EF4-FFF2-40B4-BE49-F238E27FC236}">
                <a16:creationId xmlns:a16="http://schemas.microsoft.com/office/drawing/2014/main" id="{DEED656B-2591-49B2-B36D-292DDBCCC6AB}"/>
              </a:ext>
            </a:extLst>
          </p:cNvPr>
          <p:cNvPicPr>
            <a:picLocks noChangeAspect="1" noChangeArrowheads="1"/>
          </p:cNvPicPr>
          <p:nvPr/>
        </p:nvPicPr>
        <p:blipFill rotWithShape="1">
          <a:blip r:embed="rId6" cstate="email">
            <a:extLst>
              <a:ext uri="{28A0092B-C50C-407E-A947-70E740481C1C}">
                <a14:useLocalDpi xmlns:a14="http://schemas.microsoft.com/office/drawing/2010/main" val="0"/>
              </a:ext>
            </a:extLst>
          </a:blip>
          <a:srcRect l="41374" r="38513" b="82153"/>
          <a:stretch/>
        </p:blipFill>
        <p:spPr bwMode="auto">
          <a:xfrm>
            <a:off x="511818" y="3034726"/>
            <a:ext cx="446388" cy="2880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81310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39F0DE-FD18-454D-9568-0B26F766ACDD}"/>
              </a:ext>
            </a:extLst>
          </p:cNvPr>
          <p:cNvSpPr>
            <a:spLocks noGrp="1"/>
          </p:cNvSpPr>
          <p:nvPr>
            <p:ph type="title"/>
          </p:nvPr>
        </p:nvSpPr>
        <p:spPr>
          <a:xfrm>
            <a:off x="609600" y="533400"/>
            <a:ext cx="10972800" cy="990600"/>
          </a:xfrm>
        </p:spPr>
        <p:txBody>
          <a:bodyPr/>
          <a:lstStyle/>
          <a:p>
            <a:pPr algn="ctr"/>
            <a:r>
              <a:rPr lang="en-US" dirty="0"/>
              <a:t>Contact Information, Tools, Resources</a:t>
            </a:r>
          </a:p>
        </p:txBody>
      </p:sp>
      <p:sp>
        <p:nvSpPr>
          <p:cNvPr id="5" name="Content Placeholder 2">
            <a:extLst>
              <a:ext uri="{FF2B5EF4-FFF2-40B4-BE49-F238E27FC236}">
                <a16:creationId xmlns:a16="http://schemas.microsoft.com/office/drawing/2014/main" id="{E2DB54FF-974D-49B1-B4A4-295E762E7E75}"/>
              </a:ext>
            </a:extLst>
          </p:cNvPr>
          <p:cNvSpPr txBox="1">
            <a:spLocks/>
          </p:cNvSpPr>
          <p:nvPr/>
        </p:nvSpPr>
        <p:spPr>
          <a:xfrm>
            <a:off x="2964873" y="1440872"/>
            <a:ext cx="5931292" cy="1769467"/>
          </a:xfrm>
          <a:prstGeom prst="rect">
            <a:avLst/>
          </a:prstGeom>
          <a:ln>
            <a:solidFill>
              <a:srgbClr val="0070C0"/>
            </a:solidFill>
          </a:ln>
        </p:spPr>
        <p:txBody>
          <a:bodyPr vert="horz" lIns="91440" tIns="45720" rIns="91440" bIns="45720" rtlCol="0">
            <a:noAutofit/>
          </a:bodyPr>
          <a:lst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marL="0" indent="0">
              <a:buFont typeface="Arial" pitchFamily="34" charset="0"/>
              <a:buNone/>
            </a:pPr>
            <a:r>
              <a:rPr lang="en-US" sz="1800" dirty="0"/>
              <a:t>MPIA Website</a:t>
            </a:r>
          </a:p>
          <a:p>
            <a:pPr marL="0" indent="0">
              <a:buNone/>
            </a:pPr>
            <a:r>
              <a:rPr lang="en-US" sz="1800" dirty="0">
                <a:hlinkClick r:id="rId3"/>
              </a:rPr>
              <a:t>https://www.montanaphotonics.org/</a:t>
            </a:r>
            <a:endParaRPr lang="en-US" sz="1800" dirty="0"/>
          </a:p>
          <a:p>
            <a:pPr marL="0" indent="0">
              <a:buNone/>
            </a:pPr>
            <a:endParaRPr lang="en-US" sz="1800" dirty="0"/>
          </a:p>
          <a:p>
            <a:pPr marL="0" indent="0">
              <a:buNone/>
            </a:pPr>
            <a:r>
              <a:rPr lang="en-US" sz="1800" dirty="0"/>
              <a:t>MPIA Quality Alliance</a:t>
            </a:r>
          </a:p>
          <a:p>
            <a:pPr marL="0" indent="0">
              <a:buNone/>
            </a:pPr>
            <a:r>
              <a:rPr lang="en-US" sz="1800" dirty="0">
                <a:hlinkClick r:id="rId4"/>
              </a:rPr>
              <a:t>https://www.montanaphotonics.org/quality-alliance/</a:t>
            </a:r>
            <a:endParaRPr lang="en-US" sz="1800" dirty="0"/>
          </a:p>
          <a:p>
            <a:pPr marL="0" indent="0">
              <a:buNone/>
            </a:pPr>
            <a:endParaRPr lang="en-US" sz="1800" dirty="0"/>
          </a:p>
        </p:txBody>
      </p:sp>
      <p:graphicFrame>
        <p:nvGraphicFramePr>
          <p:cNvPr id="6" name="Table 5">
            <a:extLst>
              <a:ext uri="{FF2B5EF4-FFF2-40B4-BE49-F238E27FC236}">
                <a16:creationId xmlns:a16="http://schemas.microsoft.com/office/drawing/2014/main" id="{CB5C2655-4ED8-4434-95D4-4A1B50D6D492}"/>
              </a:ext>
            </a:extLst>
          </p:cNvPr>
          <p:cNvGraphicFramePr>
            <a:graphicFrameLocks noGrp="1"/>
          </p:cNvGraphicFramePr>
          <p:nvPr>
            <p:extLst>
              <p:ext uri="{D42A27DB-BD31-4B8C-83A1-F6EECF244321}">
                <p14:modId xmlns:p14="http://schemas.microsoft.com/office/powerpoint/2010/main" val="72685405"/>
              </p:ext>
            </p:extLst>
          </p:nvPr>
        </p:nvGraphicFramePr>
        <p:xfrm>
          <a:off x="609600" y="3657601"/>
          <a:ext cx="11261557" cy="2021872"/>
        </p:xfrm>
        <a:graphic>
          <a:graphicData uri="http://schemas.openxmlformats.org/drawingml/2006/table">
            <a:tbl>
              <a:tblPr>
                <a:tableStyleId>{5C22544A-7EE6-4342-B048-85BDC9FD1C3A}</a:tableStyleId>
              </a:tblPr>
              <a:tblGrid>
                <a:gridCol w="1924381">
                  <a:extLst>
                    <a:ext uri="{9D8B030D-6E8A-4147-A177-3AD203B41FA5}">
                      <a16:colId xmlns:a16="http://schemas.microsoft.com/office/drawing/2014/main" val="1437576949"/>
                    </a:ext>
                  </a:extLst>
                </a:gridCol>
                <a:gridCol w="3268490">
                  <a:extLst>
                    <a:ext uri="{9D8B030D-6E8A-4147-A177-3AD203B41FA5}">
                      <a16:colId xmlns:a16="http://schemas.microsoft.com/office/drawing/2014/main" val="1915951958"/>
                    </a:ext>
                  </a:extLst>
                </a:gridCol>
                <a:gridCol w="2587550">
                  <a:extLst>
                    <a:ext uri="{9D8B030D-6E8A-4147-A177-3AD203B41FA5}">
                      <a16:colId xmlns:a16="http://schemas.microsoft.com/office/drawing/2014/main" val="2408978140"/>
                    </a:ext>
                  </a:extLst>
                </a:gridCol>
                <a:gridCol w="3481136">
                  <a:extLst>
                    <a:ext uri="{9D8B030D-6E8A-4147-A177-3AD203B41FA5}">
                      <a16:colId xmlns:a16="http://schemas.microsoft.com/office/drawing/2014/main" val="1333796139"/>
                    </a:ext>
                  </a:extLst>
                </a:gridCol>
              </a:tblGrid>
              <a:tr h="186767">
                <a:tc>
                  <a:txBody>
                    <a:bodyPr/>
                    <a:lstStyle/>
                    <a:p>
                      <a:pPr algn="l" fontAlgn="b"/>
                      <a:r>
                        <a:rPr lang="en-US" sz="1600" b="1" u="none" strike="noStrike" dirty="0">
                          <a:effectLst/>
                        </a:rPr>
                        <a:t>Trainers</a:t>
                      </a:r>
                      <a:endParaRPr lang="en-US" sz="1600" b="1" i="0" u="none" strike="noStrike" dirty="0">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l" fontAlgn="b"/>
                      <a:r>
                        <a:rPr lang="en-US" sz="1600" b="1" u="none" strike="noStrike" dirty="0">
                          <a:effectLst/>
                        </a:rPr>
                        <a:t>Company</a:t>
                      </a:r>
                      <a:endParaRPr lang="en-US" sz="1600" b="1" i="0" u="none" strike="noStrike" dirty="0">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l" fontAlgn="b"/>
                      <a:r>
                        <a:rPr lang="en-US" sz="1600" b="1" u="none" strike="noStrike" dirty="0">
                          <a:effectLst/>
                        </a:rPr>
                        <a:t>Role </a:t>
                      </a:r>
                      <a:endParaRPr lang="en-US" sz="1600" b="1" i="0" u="none" strike="noStrike" dirty="0">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l" fontAlgn="b"/>
                      <a:r>
                        <a:rPr lang="en-US" sz="1600" b="1" u="none" strike="noStrike" dirty="0">
                          <a:effectLst/>
                        </a:rPr>
                        <a:t>Email</a:t>
                      </a:r>
                      <a:endParaRPr lang="en-US" sz="1600" b="1" i="0" u="none" strike="noStrike" dirty="0">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1406770965"/>
                  </a:ext>
                </a:extLst>
              </a:tr>
              <a:tr h="186767">
                <a:tc>
                  <a:txBody>
                    <a:bodyPr/>
                    <a:lstStyle/>
                    <a:p>
                      <a:pPr algn="l" fontAlgn="b"/>
                      <a:r>
                        <a:rPr lang="en-US" sz="1600" u="none" strike="noStrike">
                          <a:effectLst/>
                        </a:rPr>
                        <a:t>Ben Klein</a:t>
                      </a:r>
                      <a:endParaRPr lang="en-US" sz="1600" b="0" i="0" u="none" strike="noStrike">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dirty="0">
                          <a:effectLst/>
                        </a:rPr>
                        <a:t>Teledyne FLIR Systems Inc.</a:t>
                      </a:r>
                      <a:endParaRPr lang="en-US" sz="1600" b="0" i="0" u="none" strike="noStrike" dirty="0">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a:effectLst/>
                        </a:rPr>
                        <a:t>Quality Manager</a:t>
                      </a:r>
                      <a:endParaRPr lang="en-US" sz="1600" b="0" i="0" u="none" strike="noStrike">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sng" strike="noStrike" dirty="0">
                          <a:effectLst/>
                          <a:hlinkClick r:id="rId5"/>
                        </a:rPr>
                        <a:t>benjamin.klein@teledyneflir.com</a:t>
                      </a:r>
                      <a:endParaRPr lang="en-US" sz="1600" b="0" i="0" u="sng" strike="noStrike" dirty="0">
                        <a:solidFill>
                          <a:srgbClr val="0563C1"/>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39611712"/>
                  </a:ext>
                </a:extLst>
              </a:tr>
              <a:tr h="186767">
                <a:tc>
                  <a:txBody>
                    <a:bodyPr/>
                    <a:lstStyle/>
                    <a:p>
                      <a:pPr algn="l" fontAlgn="b"/>
                      <a:r>
                        <a:rPr lang="en-US" sz="1600" u="none" strike="noStrike">
                          <a:effectLst/>
                        </a:rPr>
                        <a:t>Daniel Juliano</a:t>
                      </a:r>
                      <a:endParaRPr lang="en-US" sz="1600" b="0" i="0" u="none" strike="noStrike">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a:effectLst/>
                        </a:rPr>
                        <a:t>MSU Technology Transfer Office</a:t>
                      </a:r>
                      <a:endParaRPr lang="en-US" sz="1600" b="0" i="0" u="none" strike="noStrike">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a:effectLst/>
                        </a:rPr>
                        <a:t>Director</a:t>
                      </a:r>
                      <a:endParaRPr lang="en-US" sz="1600" b="0" i="0" u="none" strike="noStrike">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sng" strike="noStrike">
                          <a:effectLst/>
                          <a:hlinkClick r:id="rId6"/>
                        </a:rPr>
                        <a:t>daniel.juliano@montana.edu</a:t>
                      </a:r>
                      <a:endParaRPr lang="en-US" sz="1600" b="0" i="0" u="sng" strike="noStrike">
                        <a:solidFill>
                          <a:srgbClr val="0563C1"/>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88157385"/>
                  </a:ext>
                </a:extLst>
              </a:tr>
              <a:tr h="186767">
                <a:tc>
                  <a:txBody>
                    <a:bodyPr/>
                    <a:lstStyle/>
                    <a:p>
                      <a:pPr algn="l" fontAlgn="b"/>
                      <a:r>
                        <a:rPr lang="en-US" sz="1600" u="none" strike="noStrike" dirty="0">
                          <a:effectLst/>
                        </a:rPr>
                        <a:t>Mary Johnson</a:t>
                      </a:r>
                      <a:endParaRPr lang="en-US" sz="1600" b="0" i="0" u="none" strike="noStrike" dirty="0">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a:effectLst/>
                        </a:rPr>
                        <a:t>Wavelength Electronics</a:t>
                      </a:r>
                      <a:endParaRPr lang="en-US" sz="1600" b="0" i="0" u="none" strike="noStrike">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a:effectLst/>
                        </a:rPr>
                        <a:t>CEO</a:t>
                      </a:r>
                      <a:endParaRPr lang="en-US" sz="1600" b="0" i="0" u="none" strike="noStrike">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sng" strike="noStrike" dirty="0">
                          <a:effectLst/>
                          <a:hlinkClick r:id="rId7"/>
                        </a:rPr>
                        <a:t>mary@teamwavelength.com</a:t>
                      </a:r>
                      <a:endParaRPr lang="en-US" sz="1600" b="0" i="0" u="sng" strike="noStrike" dirty="0">
                        <a:solidFill>
                          <a:srgbClr val="0563C1"/>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43021132"/>
                  </a:ext>
                </a:extLst>
              </a:tr>
              <a:tr h="186767">
                <a:tc>
                  <a:txBody>
                    <a:bodyPr/>
                    <a:lstStyle/>
                    <a:p>
                      <a:pPr algn="l" fontAlgn="b"/>
                      <a:r>
                        <a:rPr lang="en-US" sz="1600" u="none" strike="noStrike">
                          <a:effectLst/>
                        </a:rPr>
                        <a:t>Steve Birrell</a:t>
                      </a:r>
                      <a:endParaRPr lang="en-US" sz="1600" b="0" i="0" u="none" strike="noStrike">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a:effectLst/>
                        </a:rPr>
                        <a:t>Quantum Composers</a:t>
                      </a:r>
                      <a:endParaRPr lang="en-US" sz="1600" b="0" i="0" u="none" strike="noStrike">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a:effectLst/>
                        </a:rPr>
                        <a:t>CEO</a:t>
                      </a:r>
                      <a:endParaRPr lang="en-US" sz="1600" b="0" i="0" u="none" strike="noStrike">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sng" strike="noStrike">
                          <a:effectLst/>
                          <a:hlinkClick r:id="rId8"/>
                        </a:rPr>
                        <a:t>sbirrell@quantumcomposers.com</a:t>
                      </a:r>
                      <a:endParaRPr lang="en-US" sz="1600" b="0" i="0" u="sng" strike="noStrike">
                        <a:solidFill>
                          <a:srgbClr val="0563C1"/>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77752914"/>
                  </a:ext>
                </a:extLst>
              </a:tr>
              <a:tr h="186767">
                <a:tc>
                  <a:txBody>
                    <a:bodyPr/>
                    <a:lstStyle/>
                    <a:p>
                      <a:pPr algn="l" fontAlgn="b"/>
                      <a:r>
                        <a:rPr lang="en-US" sz="1600" u="none" strike="noStrike" dirty="0">
                          <a:effectLst/>
                        </a:rPr>
                        <a:t>Conlin Ritter</a:t>
                      </a:r>
                      <a:endParaRPr lang="en-US" sz="1600" b="0" i="0" u="none" strike="noStrike" dirty="0">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a:effectLst/>
                        </a:rPr>
                        <a:t>Quantel/Lumibird</a:t>
                      </a:r>
                      <a:endParaRPr lang="en-US" sz="1600" b="0" i="0" u="none" strike="noStrike">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a:effectLst/>
                        </a:rPr>
                        <a:t>Quality Manager</a:t>
                      </a:r>
                      <a:endParaRPr lang="en-US" sz="1600" b="0" i="0" u="none" strike="noStrike">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sng" strike="noStrike" dirty="0">
                          <a:effectLst/>
                          <a:hlinkClick r:id="rId9"/>
                        </a:rPr>
                        <a:t>conlin.ritter@gmail.com</a:t>
                      </a:r>
                      <a:endParaRPr lang="en-US" sz="1600" b="0" i="0" u="sng" strike="noStrike" dirty="0">
                        <a:solidFill>
                          <a:srgbClr val="0563C1"/>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65002981"/>
                  </a:ext>
                </a:extLst>
              </a:tr>
              <a:tr h="186767">
                <a:tc>
                  <a:txBody>
                    <a:bodyPr/>
                    <a:lstStyle/>
                    <a:p>
                      <a:pPr marL="0" algn="l" defTabSz="914400" rtl="0" eaLnBrk="1" fontAlgn="b" latinLnBrk="0" hangingPunct="1"/>
                      <a:r>
                        <a:rPr lang="en-US" sz="1600" u="none" strike="noStrike" kern="1200" dirty="0">
                          <a:solidFill>
                            <a:schemeClr val="dk1"/>
                          </a:solidFill>
                          <a:effectLst/>
                          <a:latin typeface="+mn-lt"/>
                          <a:ea typeface="+mn-ea"/>
                          <a:cs typeface="+mn-cs"/>
                        </a:rPr>
                        <a:t>Kurt Borge</a:t>
                      </a: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a:effectLst/>
                        </a:rPr>
                        <a:t>Quality Time Montana</a:t>
                      </a:r>
                      <a:endParaRPr lang="en-US" sz="1600" b="0" i="0" u="none" strike="noStrike">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dirty="0">
                          <a:effectLst/>
                        </a:rPr>
                        <a:t>Quality Consultant</a:t>
                      </a:r>
                      <a:endParaRPr lang="en-US" sz="1600" b="0" i="0" u="none" strike="noStrike" dirty="0">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l" defTabSz="914400" rtl="0" eaLnBrk="1" fontAlgn="b" latinLnBrk="0" hangingPunct="1"/>
                      <a:r>
                        <a:rPr lang="en-US" sz="1600" u="sng" strike="noStrike" kern="1200" dirty="0">
                          <a:solidFill>
                            <a:schemeClr val="dk1"/>
                          </a:solidFill>
                          <a:effectLst/>
                          <a:latin typeface="+mn-lt"/>
                          <a:ea typeface="+mn-ea"/>
                          <a:cs typeface="+mn-cs"/>
                          <a:hlinkClick r:id="rId10"/>
                        </a:rPr>
                        <a:t>qtm@q.com</a:t>
                      </a:r>
                      <a:endParaRPr lang="en-US" sz="1600" u="sng" strike="noStrike" kern="1200" dirty="0">
                        <a:solidFill>
                          <a:schemeClr val="dk1"/>
                        </a:solidFill>
                        <a:effectLst/>
                        <a:latin typeface="+mn-lt"/>
                        <a:ea typeface="+mn-ea"/>
                        <a:cs typeface="+mn-cs"/>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92285385"/>
                  </a:ext>
                </a:extLst>
              </a:tr>
              <a:tr h="112325">
                <a:tc>
                  <a:txBody>
                    <a:bodyPr/>
                    <a:lstStyle/>
                    <a:p>
                      <a:pPr marL="0" marR="0" algn="l" defTabSz="914400" rtl="0" eaLnBrk="1" fontAlgn="b" latinLnBrk="0" hangingPunct="1">
                        <a:spcBef>
                          <a:spcPts val="0"/>
                        </a:spcBef>
                        <a:spcAft>
                          <a:spcPts val="0"/>
                        </a:spcAft>
                      </a:pPr>
                      <a:r>
                        <a:rPr lang="en-US" sz="1600" u="none" strike="noStrike" kern="1200" dirty="0">
                          <a:solidFill>
                            <a:schemeClr val="dk1"/>
                          </a:solidFill>
                          <a:effectLst/>
                          <a:latin typeface="+mn-lt"/>
                          <a:ea typeface="+mn-ea"/>
                          <a:cs typeface="+mn-cs"/>
                        </a:rPr>
                        <a:t>Matt McCune</a:t>
                      </a:r>
                    </a:p>
                  </a:txBody>
                  <a:tcPr marL="8890" marR="8890" marT="889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defTabSz="914400" rtl="0" eaLnBrk="1" fontAlgn="b" latinLnBrk="0" hangingPunct="1">
                        <a:spcBef>
                          <a:spcPts val="0"/>
                        </a:spcBef>
                        <a:spcAft>
                          <a:spcPts val="0"/>
                        </a:spcAft>
                      </a:pPr>
                      <a:r>
                        <a:rPr lang="en-US" sz="1600" u="none" strike="noStrike" kern="1200" dirty="0">
                          <a:solidFill>
                            <a:schemeClr val="dk1"/>
                          </a:solidFill>
                          <a:effectLst/>
                          <a:latin typeface="+mn-lt"/>
                          <a:ea typeface="+mn-ea"/>
                          <a:cs typeface="+mn-cs"/>
                        </a:rPr>
                        <a:t>Autopilot Inc.</a:t>
                      </a:r>
                    </a:p>
                  </a:txBody>
                  <a:tcPr marL="8890" marR="8890" marT="889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0"/>
                        </a:spcBef>
                        <a:spcAft>
                          <a:spcPts val="0"/>
                        </a:spcAft>
                      </a:pPr>
                      <a:r>
                        <a:rPr lang="en-US" sz="1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t>
                      </a:r>
                      <a:r>
                        <a:rPr lang="en-US" sz="1600" u="none" strike="noStrike" kern="1200" dirty="0">
                          <a:solidFill>
                            <a:schemeClr val="dk1"/>
                          </a:solidFill>
                          <a:effectLst/>
                          <a:latin typeface="+mn-lt"/>
                          <a:ea typeface="+mn-ea"/>
                          <a:cs typeface="+mn-cs"/>
                        </a:rPr>
                        <a:t>President</a:t>
                      </a:r>
                    </a:p>
                  </a:txBody>
                  <a:tcPr marL="8890" marR="8890" marT="889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l" defTabSz="914400" rtl="0" eaLnBrk="1" fontAlgn="b" latinLnBrk="0" hangingPunct="1"/>
                      <a:r>
                        <a:rPr lang="en-US" sz="1600" u="sng" strike="noStrike" kern="1200" dirty="0">
                          <a:solidFill>
                            <a:schemeClr val="dk1"/>
                          </a:solidFill>
                          <a:effectLst/>
                          <a:latin typeface="+mn-lt"/>
                          <a:ea typeface="+mn-ea"/>
                          <a:cs typeface="+mn-cs"/>
                          <a:hlinkClick r:id="rId11"/>
                        </a:rPr>
                        <a:t>matt@autopilotdesign.com</a:t>
                      </a:r>
                      <a:endParaRPr lang="en-US" sz="1600" u="sng" strike="noStrike" kern="1200" dirty="0">
                        <a:solidFill>
                          <a:schemeClr val="dk1"/>
                        </a:solidFill>
                        <a:effectLst/>
                        <a:latin typeface="+mn-lt"/>
                        <a:ea typeface="+mn-ea"/>
                        <a:cs typeface="+mn-cs"/>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54716251"/>
                  </a:ext>
                </a:extLst>
              </a:tr>
            </a:tbl>
          </a:graphicData>
        </a:graphic>
      </p:graphicFrame>
    </p:spTree>
    <p:extLst>
      <p:ext uri="{BB962C8B-B14F-4D97-AF65-F5344CB8AC3E}">
        <p14:creationId xmlns:p14="http://schemas.microsoft.com/office/powerpoint/2010/main" val="9854918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8F1EEE-C074-40B0-AFD8-23C9F6551C41}"/>
              </a:ext>
            </a:extLst>
          </p:cNvPr>
          <p:cNvSpPr>
            <a:spLocks noGrp="1"/>
          </p:cNvSpPr>
          <p:nvPr>
            <p:ph type="title"/>
          </p:nvPr>
        </p:nvSpPr>
        <p:spPr>
          <a:xfrm>
            <a:off x="609600" y="533400"/>
            <a:ext cx="10972800" cy="599661"/>
          </a:xfrm>
        </p:spPr>
        <p:txBody>
          <a:bodyPr>
            <a:normAutofit fontScale="90000"/>
          </a:bodyPr>
          <a:lstStyle/>
          <a:p>
            <a:r>
              <a:rPr lang="en-US" dirty="0"/>
              <a:t>Reference Information</a:t>
            </a:r>
          </a:p>
        </p:txBody>
      </p:sp>
      <p:graphicFrame>
        <p:nvGraphicFramePr>
          <p:cNvPr id="3" name="Table 4">
            <a:extLst>
              <a:ext uri="{FF2B5EF4-FFF2-40B4-BE49-F238E27FC236}">
                <a16:creationId xmlns:a16="http://schemas.microsoft.com/office/drawing/2014/main" id="{730ED03D-81D7-4CE9-B4E9-871FB2A14EF1}"/>
              </a:ext>
            </a:extLst>
          </p:cNvPr>
          <p:cNvGraphicFramePr>
            <a:graphicFrameLocks noGrp="1"/>
          </p:cNvGraphicFramePr>
          <p:nvPr>
            <p:extLst>
              <p:ext uri="{D42A27DB-BD31-4B8C-83A1-F6EECF244321}">
                <p14:modId xmlns:p14="http://schemas.microsoft.com/office/powerpoint/2010/main" val="2200063827"/>
              </p:ext>
            </p:extLst>
          </p:nvPr>
        </p:nvGraphicFramePr>
        <p:xfrm>
          <a:off x="174661" y="1105990"/>
          <a:ext cx="11835829" cy="4424680"/>
        </p:xfrm>
        <a:graphic>
          <a:graphicData uri="http://schemas.openxmlformats.org/drawingml/2006/table">
            <a:tbl>
              <a:tblPr firstRow="1" bandRow="1">
                <a:tableStyleId>{5C22544A-7EE6-4342-B048-85BDC9FD1C3A}</a:tableStyleId>
              </a:tblPr>
              <a:tblGrid>
                <a:gridCol w="1664413">
                  <a:extLst>
                    <a:ext uri="{9D8B030D-6E8A-4147-A177-3AD203B41FA5}">
                      <a16:colId xmlns:a16="http://schemas.microsoft.com/office/drawing/2014/main" val="3571308822"/>
                    </a:ext>
                  </a:extLst>
                </a:gridCol>
                <a:gridCol w="10171416">
                  <a:extLst>
                    <a:ext uri="{9D8B030D-6E8A-4147-A177-3AD203B41FA5}">
                      <a16:colId xmlns:a16="http://schemas.microsoft.com/office/drawing/2014/main" val="2610314065"/>
                    </a:ext>
                  </a:extLst>
                </a:gridCol>
              </a:tblGrid>
              <a:tr h="370840">
                <a:tc>
                  <a:txBody>
                    <a:bodyPr/>
                    <a:lstStyle/>
                    <a:p>
                      <a:r>
                        <a:rPr lang="en-US" sz="1200" dirty="0"/>
                        <a:t>Term</a:t>
                      </a:r>
                    </a:p>
                  </a:txBody>
                  <a:tcPr/>
                </a:tc>
                <a:tc>
                  <a:txBody>
                    <a:bodyPr/>
                    <a:lstStyle/>
                    <a:p>
                      <a:r>
                        <a:rPr lang="en-US" sz="1200" dirty="0"/>
                        <a:t>Definition</a:t>
                      </a:r>
                    </a:p>
                  </a:txBody>
                  <a:tcPr/>
                </a:tc>
                <a:extLst>
                  <a:ext uri="{0D108BD9-81ED-4DB2-BD59-A6C34878D82A}">
                    <a16:rowId xmlns:a16="http://schemas.microsoft.com/office/drawing/2014/main" val="3100838895"/>
                  </a:ext>
                </a:extLst>
              </a:tr>
              <a:tr h="370840">
                <a:tc>
                  <a:txBody>
                    <a:bodyPr/>
                    <a:lstStyle/>
                    <a:p>
                      <a:r>
                        <a:rPr lang="en-US" sz="1200" dirty="0"/>
                        <a:t>RMA</a:t>
                      </a:r>
                    </a:p>
                  </a:txBody>
                  <a:tcPr anchor="ctr"/>
                </a:tc>
                <a:tc>
                  <a:txBody>
                    <a:bodyPr/>
                    <a:lstStyle/>
                    <a:p>
                      <a:r>
                        <a:rPr lang="en-US" sz="1200" dirty="0"/>
                        <a:t>Returned Material Authorization or Returned Merchandise Authorization is the process where a customer may return a product within a given period (warranty period) for possible refund, replacement, repair.</a:t>
                      </a:r>
                    </a:p>
                  </a:txBody>
                  <a:tcPr anchor="ctr"/>
                </a:tc>
                <a:extLst>
                  <a:ext uri="{0D108BD9-81ED-4DB2-BD59-A6C34878D82A}">
                    <a16:rowId xmlns:a16="http://schemas.microsoft.com/office/drawing/2014/main" val="2881565946"/>
                  </a:ext>
                </a:extLst>
              </a:tr>
              <a:tr h="370840">
                <a:tc>
                  <a:txBody>
                    <a:bodyPr/>
                    <a:lstStyle/>
                    <a:p>
                      <a:r>
                        <a:rPr lang="en-US" sz="1200" dirty="0"/>
                        <a:t>RMA Number</a:t>
                      </a:r>
                    </a:p>
                  </a:txBody>
                  <a:tcPr anchor="ctr"/>
                </a:tc>
                <a:tc>
                  <a:txBody>
                    <a:bodyPr/>
                    <a:lstStyle/>
                    <a:p>
                      <a:r>
                        <a:rPr lang="en-US" sz="1200" dirty="0"/>
                        <a:t>The RMA number provides the customer the authorization to return product to the supplier and is used to track the product through RMA process.</a:t>
                      </a:r>
                    </a:p>
                  </a:txBody>
                  <a:tcPr anchor="ctr"/>
                </a:tc>
                <a:extLst>
                  <a:ext uri="{0D108BD9-81ED-4DB2-BD59-A6C34878D82A}">
                    <a16:rowId xmlns:a16="http://schemas.microsoft.com/office/drawing/2014/main" val="1664726300"/>
                  </a:ext>
                </a:extLst>
              </a:tr>
              <a:tr h="370840">
                <a:tc>
                  <a:txBody>
                    <a:bodyPr/>
                    <a:lstStyle/>
                    <a:p>
                      <a:r>
                        <a:rPr lang="en-US" sz="1200" dirty="0"/>
                        <a:t>RMA Log</a:t>
                      </a:r>
                    </a:p>
                  </a:txBody>
                  <a:tcPr anchor="ctr"/>
                </a:tc>
                <a:tc>
                  <a:txBody>
                    <a:bodyPr/>
                    <a:lstStyle/>
                    <a:p>
                      <a:r>
                        <a:rPr lang="en-US" sz="1200" dirty="0"/>
                        <a:t>A spreadsheet or database for capturing information regarding the RMA event, compiling information for data analysis, and tracking it to closure.</a:t>
                      </a:r>
                    </a:p>
                  </a:txBody>
                  <a:tcPr anchor="ctr"/>
                </a:tc>
                <a:extLst>
                  <a:ext uri="{0D108BD9-81ED-4DB2-BD59-A6C34878D82A}">
                    <a16:rowId xmlns:a16="http://schemas.microsoft.com/office/drawing/2014/main" val="1505638325"/>
                  </a:ext>
                </a:extLst>
              </a:tr>
              <a:tr h="370840">
                <a:tc>
                  <a:txBody>
                    <a:bodyPr/>
                    <a:lstStyle/>
                    <a:p>
                      <a:r>
                        <a:rPr lang="en-US" sz="1200" dirty="0"/>
                        <a:t>MRB</a:t>
                      </a:r>
                    </a:p>
                  </a:txBody>
                  <a:tcPr anchor="ctr"/>
                </a:tc>
                <a:tc>
                  <a:txBody>
                    <a:bodyPr/>
                    <a:lstStyle/>
                    <a:p>
                      <a:r>
                        <a:rPr lang="en-US" sz="1200" dirty="0"/>
                        <a:t>Material Review Board. A team of people, generally subject matter experts, authorized to determine disposition of discrepant material.</a:t>
                      </a:r>
                    </a:p>
                  </a:txBody>
                  <a:tcPr anchor="ctr"/>
                </a:tc>
                <a:extLst>
                  <a:ext uri="{0D108BD9-81ED-4DB2-BD59-A6C34878D82A}">
                    <a16:rowId xmlns:a16="http://schemas.microsoft.com/office/drawing/2014/main" val="2764953952"/>
                  </a:ext>
                </a:extLst>
              </a:tr>
              <a:tr h="370840">
                <a:tc>
                  <a:txBody>
                    <a:bodyPr/>
                    <a:lstStyle/>
                    <a:p>
                      <a:r>
                        <a:rPr lang="en-US" sz="1200" dirty="0"/>
                        <a:t>Rework</a:t>
                      </a:r>
                    </a:p>
                  </a:txBody>
                  <a:tcPr anchor="ctr"/>
                </a:tc>
                <a:tc>
                  <a:txBody>
                    <a:bodyPr/>
                    <a:lstStyle/>
                    <a:p>
                      <a:r>
                        <a:rPr lang="en-US" sz="1200" kern="1200" dirty="0">
                          <a:solidFill>
                            <a:schemeClr val="dk1"/>
                          </a:solidFill>
                          <a:effectLst/>
                          <a:latin typeface="+mn-lt"/>
                          <a:ea typeface="+mn-ea"/>
                          <a:cs typeface="+mn-cs"/>
                        </a:rPr>
                        <a:t>Action on a nonconforming product to make it conform to the requirements.</a:t>
                      </a:r>
                    </a:p>
                    <a:p>
                      <a:r>
                        <a:rPr lang="en-US" sz="1200" kern="1200" dirty="0">
                          <a:solidFill>
                            <a:schemeClr val="dk1"/>
                          </a:solidFill>
                          <a:effectLst/>
                          <a:latin typeface="+mn-lt"/>
                          <a:ea typeface="+mn-ea"/>
                          <a:cs typeface="+mn-cs"/>
                        </a:rPr>
                        <a:t>(ISO 9000:2015 3.12.8)</a:t>
                      </a:r>
                    </a:p>
                  </a:txBody>
                  <a:tcPr anchor="ctr"/>
                </a:tc>
                <a:extLst>
                  <a:ext uri="{0D108BD9-81ED-4DB2-BD59-A6C34878D82A}">
                    <a16:rowId xmlns:a16="http://schemas.microsoft.com/office/drawing/2014/main" val="1759267771"/>
                  </a:ext>
                </a:extLst>
              </a:tr>
              <a:tr h="370840">
                <a:tc>
                  <a:txBody>
                    <a:bodyPr/>
                    <a:lstStyle/>
                    <a:p>
                      <a:r>
                        <a:rPr lang="en-US" sz="1200" dirty="0"/>
                        <a:t>Repair</a:t>
                      </a:r>
                    </a:p>
                  </a:txBody>
                  <a:tcPr anchor="ctr"/>
                </a:tc>
                <a:tc>
                  <a:txBody>
                    <a:bodyPr/>
                    <a:lstStyle/>
                    <a:p>
                      <a:r>
                        <a:rPr lang="en-US" sz="1200" kern="1200" dirty="0">
                          <a:solidFill>
                            <a:schemeClr val="dk1"/>
                          </a:solidFill>
                          <a:effectLst/>
                          <a:latin typeface="+mn-lt"/>
                          <a:ea typeface="+mn-ea"/>
                          <a:cs typeface="+mn-cs"/>
                        </a:rPr>
                        <a:t>Action on a nonconforming product to make it acceptable for the intended use. </a:t>
                      </a:r>
                    </a:p>
                    <a:p>
                      <a:r>
                        <a:rPr lang="en-US" sz="1200" kern="1200" dirty="0">
                          <a:solidFill>
                            <a:schemeClr val="dk1"/>
                          </a:solidFill>
                          <a:effectLst/>
                          <a:latin typeface="+mn-lt"/>
                          <a:ea typeface="+mn-ea"/>
                          <a:cs typeface="+mn-cs"/>
                        </a:rPr>
                        <a:t>(ISO 9000:2015 3.12.9)</a:t>
                      </a:r>
                    </a:p>
                  </a:txBody>
                  <a:tcPr anchor="ctr"/>
                </a:tc>
                <a:extLst>
                  <a:ext uri="{0D108BD9-81ED-4DB2-BD59-A6C34878D82A}">
                    <a16:rowId xmlns:a16="http://schemas.microsoft.com/office/drawing/2014/main" val="2912468300"/>
                  </a:ext>
                </a:extLst>
              </a:tr>
              <a:tr h="420425">
                <a:tc>
                  <a:txBody>
                    <a:bodyPr/>
                    <a:lstStyle/>
                    <a:p>
                      <a:r>
                        <a:rPr lang="en-US" sz="1200" dirty="0"/>
                        <a:t>Scrap</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dk1"/>
                          </a:solidFill>
                          <a:effectLst/>
                          <a:latin typeface="+mn-lt"/>
                          <a:ea typeface="+mn-ea"/>
                          <a:cs typeface="+mn-cs"/>
                        </a:rPr>
                        <a:t>Action on a nonconforming product to preclude its originally intended use.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dk1"/>
                          </a:solidFill>
                          <a:effectLst/>
                          <a:latin typeface="+mn-lt"/>
                          <a:ea typeface="+mn-ea"/>
                          <a:cs typeface="+mn-cs"/>
                        </a:rPr>
                        <a:t>(ISO 9000:2015 3.12.10)</a:t>
                      </a:r>
                    </a:p>
                  </a:txBody>
                  <a:tcPr anchor="ctr"/>
                </a:tc>
                <a:extLst>
                  <a:ext uri="{0D108BD9-81ED-4DB2-BD59-A6C34878D82A}">
                    <a16:rowId xmlns:a16="http://schemas.microsoft.com/office/drawing/2014/main" val="860735866"/>
                  </a:ext>
                </a:extLst>
              </a:tr>
              <a:tr h="370840">
                <a:tc>
                  <a:txBody>
                    <a:bodyPr/>
                    <a:lstStyle/>
                    <a:p>
                      <a:r>
                        <a:rPr lang="en-US" sz="1200" dirty="0"/>
                        <a:t>Nonconforming</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dk1"/>
                          </a:solidFill>
                          <a:latin typeface="+mn-lt"/>
                          <a:ea typeface="+mn-ea"/>
                          <a:cs typeface="+mn-cs"/>
                        </a:rPr>
                        <a:t>Does not meet specification as defined by a drawing</a:t>
                      </a:r>
                    </a:p>
                  </a:txBody>
                  <a:tcPr anchor="ctr"/>
                </a:tc>
                <a:extLst>
                  <a:ext uri="{0D108BD9-81ED-4DB2-BD59-A6C34878D82A}">
                    <a16:rowId xmlns:a16="http://schemas.microsoft.com/office/drawing/2014/main" val="892585513"/>
                  </a:ext>
                </a:extLst>
              </a:tr>
              <a:tr h="370840">
                <a:tc>
                  <a:txBody>
                    <a:bodyPr/>
                    <a:lstStyle/>
                    <a:p>
                      <a:r>
                        <a:rPr lang="en-US" sz="1200" dirty="0"/>
                        <a:t>Service Return</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dk1"/>
                          </a:solidFill>
                          <a:latin typeface="+mn-lt"/>
                          <a:ea typeface="+mn-ea"/>
                          <a:cs typeface="+mn-cs"/>
                        </a:rPr>
                        <a:t>Returned specifically for rework, repair, upgrade, calibration and are generally sent with an RFQ. It is a known problem</a:t>
                      </a:r>
                    </a:p>
                  </a:txBody>
                  <a:tcPr anchor="ctr"/>
                </a:tc>
                <a:extLst>
                  <a:ext uri="{0D108BD9-81ED-4DB2-BD59-A6C34878D82A}">
                    <a16:rowId xmlns:a16="http://schemas.microsoft.com/office/drawing/2014/main" val="1356359381"/>
                  </a:ext>
                </a:extLst>
              </a:tr>
              <a:tr h="370840">
                <a:tc>
                  <a:txBody>
                    <a:bodyPr/>
                    <a:lstStyle/>
                    <a:p>
                      <a:r>
                        <a:rPr lang="en-US" sz="1200" dirty="0"/>
                        <a:t>Warranty Evaluation</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dk1"/>
                          </a:solidFill>
                          <a:latin typeface="+mn-lt"/>
                          <a:ea typeface="+mn-ea"/>
                          <a:cs typeface="+mn-cs"/>
                        </a:rPr>
                        <a:t>Returned for warranty because the customer is not happy with the product because it is nonconforming or </a:t>
                      </a:r>
                      <a:r>
                        <a:rPr lang="en-US" sz="1200" kern="1200" dirty="0" err="1">
                          <a:solidFill>
                            <a:schemeClr val="dk1"/>
                          </a:solidFill>
                          <a:latin typeface="+mn-lt"/>
                          <a:ea typeface="+mn-ea"/>
                          <a:cs typeface="+mn-cs"/>
                        </a:rPr>
                        <a:t>nomeeting</a:t>
                      </a:r>
                      <a:r>
                        <a:rPr lang="en-US" sz="1200" kern="1200" dirty="0">
                          <a:solidFill>
                            <a:schemeClr val="dk1"/>
                          </a:solidFill>
                          <a:latin typeface="+mn-lt"/>
                          <a:ea typeface="+mn-ea"/>
                          <a:cs typeface="+mn-cs"/>
                        </a:rPr>
                        <a:t> expectations.</a:t>
                      </a:r>
                    </a:p>
                  </a:txBody>
                  <a:tcPr anchor="ctr"/>
                </a:tc>
                <a:extLst>
                  <a:ext uri="{0D108BD9-81ED-4DB2-BD59-A6C34878D82A}">
                    <a16:rowId xmlns:a16="http://schemas.microsoft.com/office/drawing/2014/main" val="1046139609"/>
                  </a:ext>
                </a:extLst>
              </a:tr>
            </a:tbl>
          </a:graphicData>
        </a:graphic>
      </p:graphicFrame>
    </p:spTree>
    <p:extLst>
      <p:ext uri="{BB962C8B-B14F-4D97-AF65-F5344CB8AC3E}">
        <p14:creationId xmlns:p14="http://schemas.microsoft.com/office/powerpoint/2010/main" val="238839868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Clarity.thmx</Template>
  <TotalTime>13565</TotalTime>
  <Words>4031</Words>
  <Application>Microsoft Office PowerPoint</Application>
  <PresentationFormat>Widescreen</PresentationFormat>
  <Paragraphs>343</Paragraphs>
  <Slides>15</Slides>
  <Notes>15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Arial</vt:lpstr>
      <vt:lpstr>Calibri</vt:lpstr>
      <vt:lpstr>Calibri Light</vt:lpstr>
      <vt:lpstr>Cambria Math</vt:lpstr>
      <vt:lpstr>Microsoft Sans Serif</vt:lpstr>
      <vt:lpstr>Symbol</vt:lpstr>
      <vt:lpstr>Clarity</vt:lpstr>
      <vt:lpstr>Return Material Authorization Process</vt:lpstr>
      <vt:lpstr>Agenda: This is what you will learn</vt:lpstr>
      <vt:lpstr>Returned Product Problem Statement</vt:lpstr>
      <vt:lpstr> What is the Return Material Authorization Process?</vt:lpstr>
      <vt:lpstr>Why is the Return Material Process Important for Quality and Reputation?</vt:lpstr>
      <vt:lpstr>Process Implementation (The Solution)</vt:lpstr>
      <vt:lpstr>Step 1: Identify, Document, Log RMA</vt:lpstr>
      <vt:lpstr>Step 2: Evaluate Returned Material</vt:lpstr>
      <vt:lpstr>Step 3: Warranty Evaluation (Warranty Criteria)</vt:lpstr>
      <vt:lpstr>Step 4: Determine Disposition</vt:lpstr>
      <vt:lpstr>Step 5: Perform Disposition, Ship Back to Customer</vt:lpstr>
      <vt:lpstr>Improvement Through Data: Warranty Return Ratio</vt:lpstr>
      <vt:lpstr>Summary:  This is what you learned about the RMA Process</vt:lpstr>
      <vt:lpstr>Contact Information, Tools, Resources</vt:lpstr>
      <vt:lpstr>Reference Information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Montana’s Emerging Photonics Industry and the MPIA</dc:title>
  <dc:creator>Larry Johnson</dc:creator>
  <cp:lastModifiedBy>Klein, Ben (US)</cp:lastModifiedBy>
  <cp:revision>163</cp:revision>
  <dcterms:created xsi:type="dcterms:W3CDTF">2014-09-09T20:56:39Z</dcterms:created>
  <dcterms:modified xsi:type="dcterms:W3CDTF">2022-04-09T19:01:29Z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itusGUID">
    <vt:lpwstr>24fa17b2-20f4-4816-89e5-69e978b88c59</vt:lpwstr>
  </property>
  <property fmtid="{D5CDD505-2E9C-101B-9397-08002B2CF9AE}" pid="3" name="ECIData">
    <vt:lpwstr>NO</vt:lpwstr>
  </property>
</Properties>
</file>