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9"/>
  </p:notesMasterIdLst>
  <p:handoutMasterIdLst>
    <p:handoutMasterId r:id="rId20"/>
  </p:handoutMasterIdLst>
  <p:sldIdLst>
    <p:sldId id="257" r:id="rId2"/>
    <p:sldId id="258" r:id="rId3"/>
    <p:sldId id="478" r:id="rId4"/>
    <p:sldId id="259" r:id="rId5"/>
    <p:sldId id="260" r:id="rId6"/>
    <p:sldId id="481" r:id="rId7"/>
    <p:sldId id="261" r:id="rId8"/>
    <p:sldId id="267" r:id="rId9"/>
    <p:sldId id="268" r:id="rId10"/>
    <p:sldId id="269" r:id="rId11"/>
    <p:sldId id="476" r:id="rId12"/>
    <p:sldId id="473" r:id="rId13"/>
    <p:sldId id="393" r:id="rId14"/>
    <p:sldId id="469" r:id="rId15"/>
    <p:sldId id="262" r:id="rId16"/>
    <p:sldId id="264" r:id="rId17"/>
    <p:sldId id="26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5" userDrawn="1">
          <p15:clr>
            <a:srgbClr val="A4A3A4"/>
          </p15:clr>
        </p15:guide>
        <p15:guide id="2" pos="630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4CC"/>
    <a:srgbClr val="FFF100"/>
    <a:srgbClr val="0D50BD"/>
    <a:srgbClr val="FFFF00"/>
    <a:srgbClr val="73B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510" autoAdjust="0"/>
  </p:normalViewPr>
  <p:slideViewPr>
    <p:cSldViewPr snapToGrid="0" snapToObjects="1" showGuides="1">
      <p:cViewPr varScale="1">
        <p:scale>
          <a:sx n="72" d="100"/>
          <a:sy n="72" d="100"/>
        </p:scale>
        <p:origin x="1956" y="66"/>
      </p:cViewPr>
      <p:guideLst>
        <p:guide orient="horz" pos="2385"/>
        <p:guide pos="6307"/>
      </p:guideLst>
    </p:cSldViewPr>
  </p:slideViewPr>
  <p:notesTextViewPr>
    <p:cViewPr>
      <p:scale>
        <a:sx n="100" d="100"/>
        <a:sy n="100" d="100"/>
      </p:scale>
      <p:origin x="0" y="0"/>
    </p:cViewPr>
  </p:notesTextViewPr>
  <p:notesViewPr>
    <p:cSldViewPr snapToGrid="0" snapToObjects="1">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F062C9-43D9-462C-BAC5-4B5303F28B2F}"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AD25EC77-04FD-475A-9038-2F7C1CCD8580}">
      <dgm:prSet phldrT="[Text]"/>
      <dgm:spPr/>
      <dgm:t>
        <a:bodyPr/>
        <a:lstStyle/>
        <a:p>
          <a:r>
            <a:rPr lang="en-US" dirty="0"/>
            <a:t>Document Library</a:t>
          </a:r>
        </a:p>
      </dgm:t>
    </dgm:pt>
    <dgm:pt modelId="{6ADFDF45-CF94-4AEE-8FD8-01847A97E32A}" type="parTrans" cxnId="{C80BB1C5-0395-45CC-9A6B-61E706B334B1}">
      <dgm:prSet/>
      <dgm:spPr/>
      <dgm:t>
        <a:bodyPr/>
        <a:lstStyle/>
        <a:p>
          <a:endParaRPr lang="en-US"/>
        </a:p>
      </dgm:t>
    </dgm:pt>
    <dgm:pt modelId="{305461BC-AB13-40ED-9CD8-4046A4C34E76}" type="sibTrans" cxnId="{C80BB1C5-0395-45CC-9A6B-61E706B334B1}">
      <dgm:prSet/>
      <dgm:spPr/>
      <dgm:t>
        <a:bodyPr/>
        <a:lstStyle/>
        <a:p>
          <a:endParaRPr lang="en-US"/>
        </a:p>
      </dgm:t>
    </dgm:pt>
    <dgm:pt modelId="{8DF9A97C-810E-4F9E-AFF1-45EDD6474EB8}">
      <dgm:prSet phldrT="[Text]"/>
      <dgm:spPr/>
      <dgm:t>
        <a:bodyPr/>
        <a:lstStyle/>
        <a:p>
          <a:r>
            <a:rPr lang="en-US" dirty="0"/>
            <a:t>Technicians</a:t>
          </a:r>
        </a:p>
      </dgm:t>
    </dgm:pt>
    <dgm:pt modelId="{E556E13B-F95F-4546-92BE-2F9EF43CF1FC}" type="parTrans" cxnId="{647EEECF-7BED-4256-8A79-0681D7E48023}">
      <dgm:prSet/>
      <dgm:spPr/>
      <dgm:t>
        <a:bodyPr/>
        <a:lstStyle/>
        <a:p>
          <a:endParaRPr lang="en-US"/>
        </a:p>
      </dgm:t>
    </dgm:pt>
    <dgm:pt modelId="{552D9DDF-3119-4B8C-A104-A88AEB1D381F}" type="sibTrans" cxnId="{647EEECF-7BED-4256-8A79-0681D7E48023}">
      <dgm:prSet/>
      <dgm:spPr/>
      <dgm:t>
        <a:bodyPr/>
        <a:lstStyle/>
        <a:p>
          <a:endParaRPr lang="en-US"/>
        </a:p>
      </dgm:t>
    </dgm:pt>
    <dgm:pt modelId="{F84BCE1C-D841-4D9D-8D08-7EB00C4364F0}">
      <dgm:prSet phldrT="[Text]"/>
      <dgm:spPr/>
      <dgm:t>
        <a:bodyPr/>
        <a:lstStyle/>
        <a:p>
          <a:r>
            <a:rPr lang="en-US" dirty="0"/>
            <a:t>Buyers</a:t>
          </a:r>
        </a:p>
      </dgm:t>
    </dgm:pt>
    <dgm:pt modelId="{4D523CC5-4CE2-4318-9ABE-BF7CA511F497}" type="parTrans" cxnId="{B651D118-8695-4C69-828D-B7A20F61DC25}">
      <dgm:prSet/>
      <dgm:spPr/>
      <dgm:t>
        <a:bodyPr/>
        <a:lstStyle/>
        <a:p>
          <a:endParaRPr lang="en-US"/>
        </a:p>
      </dgm:t>
    </dgm:pt>
    <dgm:pt modelId="{D576156C-0472-4DF1-9B9E-F3B08F29F2F2}" type="sibTrans" cxnId="{B651D118-8695-4C69-828D-B7A20F61DC25}">
      <dgm:prSet/>
      <dgm:spPr/>
      <dgm:t>
        <a:bodyPr/>
        <a:lstStyle/>
        <a:p>
          <a:endParaRPr lang="en-US"/>
        </a:p>
      </dgm:t>
    </dgm:pt>
    <dgm:pt modelId="{D6B8A4D3-04EE-4579-98BE-BAD800B17C8A}">
      <dgm:prSet phldrT="[Text]"/>
      <dgm:spPr/>
      <dgm:t>
        <a:bodyPr/>
        <a:lstStyle/>
        <a:p>
          <a:r>
            <a:rPr lang="en-US" dirty="0"/>
            <a:t>Authors of next revisions</a:t>
          </a:r>
        </a:p>
      </dgm:t>
    </dgm:pt>
    <dgm:pt modelId="{DD4CFF20-95C9-419F-A1FC-031F5CB9B15A}" type="parTrans" cxnId="{E04EFAAC-E807-40B3-830A-E3B84151AD22}">
      <dgm:prSet/>
      <dgm:spPr/>
      <dgm:t>
        <a:bodyPr/>
        <a:lstStyle/>
        <a:p>
          <a:endParaRPr lang="en-US"/>
        </a:p>
      </dgm:t>
    </dgm:pt>
    <dgm:pt modelId="{8EF42D8F-38E3-4E3F-8F19-4BB94E8B1817}" type="sibTrans" cxnId="{E04EFAAC-E807-40B3-830A-E3B84151AD22}">
      <dgm:prSet/>
      <dgm:spPr/>
      <dgm:t>
        <a:bodyPr/>
        <a:lstStyle/>
        <a:p>
          <a:endParaRPr lang="en-US"/>
        </a:p>
      </dgm:t>
    </dgm:pt>
    <dgm:pt modelId="{26966F1B-44CB-43E5-A205-72243E5A1B9D}">
      <dgm:prSet phldrT="[Text]"/>
      <dgm:spPr/>
      <dgm:t>
        <a:bodyPr/>
        <a:lstStyle/>
        <a:p>
          <a:r>
            <a:rPr lang="en-US" dirty="0"/>
            <a:t>Trainers</a:t>
          </a:r>
        </a:p>
      </dgm:t>
    </dgm:pt>
    <dgm:pt modelId="{DFF407B9-E706-4E8C-99BF-8402946EAF6A}" type="parTrans" cxnId="{CD64196B-154E-46A2-AB2C-F0678E83ABAA}">
      <dgm:prSet/>
      <dgm:spPr/>
      <dgm:t>
        <a:bodyPr/>
        <a:lstStyle/>
        <a:p>
          <a:endParaRPr lang="en-US"/>
        </a:p>
      </dgm:t>
    </dgm:pt>
    <dgm:pt modelId="{E11AD78F-A9FC-4DD6-BECD-518F1110FF0E}" type="sibTrans" cxnId="{CD64196B-154E-46A2-AB2C-F0678E83ABAA}">
      <dgm:prSet/>
      <dgm:spPr/>
      <dgm:t>
        <a:bodyPr/>
        <a:lstStyle/>
        <a:p>
          <a:endParaRPr lang="en-US"/>
        </a:p>
      </dgm:t>
    </dgm:pt>
    <dgm:pt modelId="{D1D27BE9-9B6B-444C-A78E-42A03915D073}" type="pres">
      <dgm:prSet presAssocID="{B9F062C9-43D9-462C-BAC5-4B5303F28B2F}" presName="cycle" presStyleCnt="0">
        <dgm:presLayoutVars>
          <dgm:chMax val="1"/>
          <dgm:dir/>
          <dgm:animLvl val="ctr"/>
          <dgm:resizeHandles val="exact"/>
        </dgm:presLayoutVars>
      </dgm:prSet>
      <dgm:spPr/>
    </dgm:pt>
    <dgm:pt modelId="{B691F8DE-77AE-4ACA-A53F-13593B6672AE}" type="pres">
      <dgm:prSet presAssocID="{AD25EC77-04FD-475A-9038-2F7C1CCD8580}" presName="centerShape" presStyleLbl="node0" presStyleIdx="0" presStyleCnt="1" custScaleX="134211" custScaleY="139171"/>
      <dgm:spPr/>
    </dgm:pt>
    <dgm:pt modelId="{A46F7FF4-9E85-4557-8AD8-FB892621D8CB}" type="pres">
      <dgm:prSet presAssocID="{E556E13B-F95F-4546-92BE-2F9EF43CF1FC}" presName="Name9" presStyleLbl="parChTrans1D2" presStyleIdx="0" presStyleCnt="4"/>
      <dgm:spPr/>
    </dgm:pt>
    <dgm:pt modelId="{74615D3C-C328-4146-B57D-7E4E66D86B0D}" type="pres">
      <dgm:prSet presAssocID="{E556E13B-F95F-4546-92BE-2F9EF43CF1FC}" presName="connTx" presStyleLbl="parChTrans1D2" presStyleIdx="0" presStyleCnt="4"/>
      <dgm:spPr/>
    </dgm:pt>
    <dgm:pt modelId="{892CF8D9-FFB1-47E8-B51D-5D82151E091B}" type="pres">
      <dgm:prSet presAssocID="{8DF9A97C-810E-4F9E-AFF1-45EDD6474EB8}" presName="node" presStyleLbl="node1" presStyleIdx="0" presStyleCnt="4">
        <dgm:presLayoutVars>
          <dgm:bulletEnabled val="1"/>
        </dgm:presLayoutVars>
      </dgm:prSet>
      <dgm:spPr/>
    </dgm:pt>
    <dgm:pt modelId="{D3D1384D-3425-4331-A98E-2C4748D8E7E4}" type="pres">
      <dgm:prSet presAssocID="{4D523CC5-4CE2-4318-9ABE-BF7CA511F497}" presName="Name9" presStyleLbl="parChTrans1D2" presStyleIdx="1" presStyleCnt="4"/>
      <dgm:spPr/>
    </dgm:pt>
    <dgm:pt modelId="{A8063EC4-803B-44E8-A89B-3D0F345F9811}" type="pres">
      <dgm:prSet presAssocID="{4D523CC5-4CE2-4318-9ABE-BF7CA511F497}" presName="connTx" presStyleLbl="parChTrans1D2" presStyleIdx="1" presStyleCnt="4"/>
      <dgm:spPr/>
    </dgm:pt>
    <dgm:pt modelId="{66E1D06A-056D-4A0C-9106-69A8268C63C0}" type="pres">
      <dgm:prSet presAssocID="{F84BCE1C-D841-4D9D-8D08-7EB00C4364F0}" presName="node" presStyleLbl="node1" presStyleIdx="1" presStyleCnt="4">
        <dgm:presLayoutVars>
          <dgm:bulletEnabled val="1"/>
        </dgm:presLayoutVars>
      </dgm:prSet>
      <dgm:spPr/>
    </dgm:pt>
    <dgm:pt modelId="{08A61C18-5232-467F-985B-128D42BA2D9B}" type="pres">
      <dgm:prSet presAssocID="{DD4CFF20-95C9-419F-A1FC-031F5CB9B15A}" presName="Name9" presStyleLbl="parChTrans1D2" presStyleIdx="2" presStyleCnt="4"/>
      <dgm:spPr/>
    </dgm:pt>
    <dgm:pt modelId="{4B50AD64-7CA2-45E4-8AD1-AF92A2574FBE}" type="pres">
      <dgm:prSet presAssocID="{DD4CFF20-95C9-419F-A1FC-031F5CB9B15A}" presName="connTx" presStyleLbl="parChTrans1D2" presStyleIdx="2" presStyleCnt="4"/>
      <dgm:spPr/>
    </dgm:pt>
    <dgm:pt modelId="{BA4CBFCB-331C-4D97-B031-C26E1008D678}" type="pres">
      <dgm:prSet presAssocID="{D6B8A4D3-04EE-4579-98BE-BAD800B17C8A}" presName="node" presStyleLbl="node1" presStyleIdx="2" presStyleCnt="4">
        <dgm:presLayoutVars>
          <dgm:bulletEnabled val="1"/>
        </dgm:presLayoutVars>
      </dgm:prSet>
      <dgm:spPr/>
    </dgm:pt>
    <dgm:pt modelId="{14939694-CD56-4526-9153-DF8B8B773E2B}" type="pres">
      <dgm:prSet presAssocID="{DFF407B9-E706-4E8C-99BF-8402946EAF6A}" presName="Name9" presStyleLbl="parChTrans1D2" presStyleIdx="3" presStyleCnt="4"/>
      <dgm:spPr/>
    </dgm:pt>
    <dgm:pt modelId="{70A52EEE-D41E-473A-8744-3F095378FD92}" type="pres">
      <dgm:prSet presAssocID="{DFF407B9-E706-4E8C-99BF-8402946EAF6A}" presName="connTx" presStyleLbl="parChTrans1D2" presStyleIdx="3" presStyleCnt="4"/>
      <dgm:spPr/>
    </dgm:pt>
    <dgm:pt modelId="{9F940905-D8C9-4C89-8BFC-9CF0E31F63BD}" type="pres">
      <dgm:prSet presAssocID="{26966F1B-44CB-43E5-A205-72243E5A1B9D}" presName="node" presStyleLbl="node1" presStyleIdx="3" presStyleCnt="4">
        <dgm:presLayoutVars>
          <dgm:bulletEnabled val="1"/>
        </dgm:presLayoutVars>
      </dgm:prSet>
      <dgm:spPr/>
    </dgm:pt>
  </dgm:ptLst>
  <dgm:cxnLst>
    <dgm:cxn modelId="{E262BF00-278D-482A-8CCB-5A62CD6BFE93}" type="presOf" srcId="{D6B8A4D3-04EE-4579-98BE-BAD800B17C8A}" destId="{BA4CBFCB-331C-4D97-B031-C26E1008D678}" srcOrd="0" destOrd="0" presId="urn:microsoft.com/office/officeart/2005/8/layout/radial1"/>
    <dgm:cxn modelId="{A75CCD09-7364-4DE1-93B2-E34E543CBD68}" type="presOf" srcId="{E556E13B-F95F-4546-92BE-2F9EF43CF1FC}" destId="{A46F7FF4-9E85-4557-8AD8-FB892621D8CB}" srcOrd="0" destOrd="0" presId="urn:microsoft.com/office/officeart/2005/8/layout/radial1"/>
    <dgm:cxn modelId="{0D89C60E-CD82-4810-BEDE-CB540A89C9C8}" type="presOf" srcId="{E556E13B-F95F-4546-92BE-2F9EF43CF1FC}" destId="{74615D3C-C328-4146-B57D-7E4E66D86B0D}" srcOrd="1" destOrd="0" presId="urn:microsoft.com/office/officeart/2005/8/layout/radial1"/>
    <dgm:cxn modelId="{B651D118-8695-4C69-828D-B7A20F61DC25}" srcId="{AD25EC77-04FD-475A-9038-2F7C1CCD8580}" destId="{F84BCE1C-D841-4D9D-8D08-7EB00C4364F0}" srcOrd="1" destOrd="0" parTransId="{4D523CC5-4CE2-4318-9ABE-BF7CA511F497}" sibTransId="{D576156C-0472-4DF1-9B9E-F3B08F29F2F2}"/>
    <dgm:cxn modelId="{A73B4F3F-E411-4311-B746-70970A950703}" type="presOf" srcId="{DFF407B9-E706-4E8C-99BF-8402946EAF6A}" destId="{70A52EEE-D41E-473A-8744-3F095378FD92}" srcOrd="1" destOrd="0" presId="urn:microsoft.com/office/officeart/2005/8/layout/radial1"/>
    <dgm:cxn modelId="{EBC28644-C7CA-408E-8B4D-C345388AD07C}" type="presOf" srcId="{DFF407B9-E706-4E8C-99BF-8402946EAF6A}" destId="{14939694-CD56-4526-9153-DF8B8B773E2B}" srcOrd="0" destOrd="0" presId="urn:microsoft.com/office/officeart/2005/8/layout/radial1"/>
    <dgm:cxn modelId="{BF1E3368-9B5C-40A5-878C-C7B7600A1616}" type="presOf" srcId="{AD25EC77-04FD-475A-9038-2F7C1CCD8580}" destId="{B691F8DE-77AE-4ACA-A53F-13593B6672AE}" srcOrd="0" destOrd="0" presId="urn:microsoft.com/office/officeart/2005/8/layout/radial1"/>
    <dgm:cxn modelId="{CD64196B-154E-46A2-AB2C-F0678E83ABAA}" srcId="{AD25EC77-04FD-475A-9038-2F7C1CCD8580}" destId="{26966F1B-44CB-43E5-A205-72243E5A1B9D}" srcOrd="3" destOrd="0" parTransId="{DFF407B9-E706-4E8C-99BF-8402946EAF6A}" sibTransId="{E11AD78F-A9FC-4DD6-BECD-518F1110FF0E}"/>
    <dgm:cxn modelId="{588E7C50-8760-4AFA-9033-1AC7DDE80B7E}" type="presOf" srcId="{B9F062C9-43D9-462C-BAC5-4B5303F28B2F}" destId="{D1D27BE9-9B6B-444C-A78E-42A03915D073}" srcOrd="0" destOrd="0" presId="urn:microsoft.com/office/officeart/2005/8/layout/radial1"/>
    <dgm:cxn modelId="{7EB71D7B-15AB-43F2-B106-C4C813E0CA34}" type="presOf" srcId="{4D523CC5-4CE2-4318-9ABE-BF7CA511F497}" destId="{A8063EC4-803B-44E8-A89B-3D0F345F9811}" srcOrd="1" destOrd="0" presId="urn:microsoft.com/office/officeart/2005/8/layout/radial1"/>
    <dgm:cxn modelId="{BC4CCF80-34FD-47C8-9E30-62251131A08D}" type="presOf" srcId="{F84BCE1C-D841-4D9D-8D08-7EB00C4364F0}" destId="{66E1D06A-056D-4A0C-9106-69A8268C63C0}" srcOrd="0" destOrd="0" presId="urn:microsoft.com/office/officeart/2005/8/layout/radial1"/>
    <dgm:cxn modelId="{FD42938A-236F-4A23-91DF-CF26F67F4D57}" type="presOf" srcId="{DD4CFF20-95C9-419F-A1FC-031F5CB9B15A}" destId="{08A61C18-5232-467F-985B-128D42BA2D9B}" srcOrd="0" destOrd="0" presId="urn:microsoft.com/office/officeart/2005/8/layout/radial1"/>
    <dgm:cxn modelId="{E04EFAAC-E807-40B3-830A-E3B84151AD22}" srcId="{AD25EC77-04FD-475A-9038-2F7C1CCD8580}" destId="{D6B8A4D3-04EE-4579-98BE-BAD800B17C8A}" srcOrd="2" destOrd="0" parTransId="{DD4CFF20-95C9-419F-A1FC-031F5CB9B15A}" sibTransId="{8EF42D8F-38E3-4E3F-8F19-4BB94E8B1817}"/>
    <dgm:cxn modelId="{E26814C3-3005-46DA-81E0-9466389DCBE7}" type="presOf" srcId="{26966F1B-44CB-43E5-A205-72243E5A1B9D}" destId="{9F940905-D8C9-4C89-8BFC-9CF0E31F63BD}" srcOrd="0" destOrd="0" presId="urn:microsoft.com/office/officeart/2005/8/layout/radial1"/>
    <dgm:cxn modelId="{C80BB1C5-0395-45CC-9A6B-61E706B334B1}" srcId="{B9F062C9-43D9-462C-BAC5-4B5303F28B2F}" destId="{AD25EC77-04FD-475A-9038-2F7C1CCD8580}" srcOrd="0" destOrd="0" parTransId="{6ADFDF45-CF94-4AEE-8FD8-01847A97E32A}" sibTransId="{305461BC-AB13-40ED-9CD8-4046A4C34E76}"/>
    <dgm:cxn modelId="{647EEECF-7BED-4256-8A79-0681D7E48023}" srcId="{AD25EC77-04FD-475A-9038-2F7C1CCD8580}" destId="{8DF9A97C-810E-4F9E-AFF1-45EDD6474EB8}" srcOrd="0" destOrd="0" parTransId="{E556E13B-F95F-4546-92BE-2F9EF43CF1FC}" sibTransId="{552D9DDF-3119-4B8C-A104-A88AEB1D381F}"/>
    <dgm:cxn modelId="{971DADD0-773F-4B25-9616-52A343D3D4F5}" type="presOf" srcId="{DD4CFF20-95C9-419F-A1FC-031F5CB9B15A}" destId="{4B50AD64-7CA2-45E4-8AD1-AF92A2574FBE}" srcOrd="1" destOrd="0" presId="urn:microsoft.com/office/officeart/2005/8/layout/radial1"/>
    <dgm:cxn modelId="{9E02BED3-6A00-4297-9BE4-BE77DB161307}" type="presOf" srcId="{4D523CC5-4CE2-4318-9ABE-BF7CA511F497}" destId="{D3D1384D-3425-4331-A98E-2C4748D8E7E4}" srcOrd="0" destOrd="0" presId="urn:microsoft.com/office/officeart/2005/8/layout/radial1"/>
    <dgm:cxn modelId="{F5D009E0-6BFB-4569-ABFF-2BC1A5FF1A43}" type="presOf" srcId="{8DF9A97C-810E-4F9E-AFF1-45EDD6474EB8}" destId="{892CF8D9-FFB1-47E8-B51D-5D82151E091B}" srcOrd="0" destOrd="0" presId="urn:microsoft.com/office/officeart/2005/8/layout/radial1"/>
    <dgm:cxn modelId="{C44E1B49-1B58-49B5-803B-9DB6890EF208}" type="presParOf" srcId="{D1D27BE9-9B6B-444C-A78E-42A03915D073}" destId="{B691F8DE-77AE-4ACA-A53F-13593B6672AE}" srcOrd="0" destOrd="0" presId="urn:microsoft.com/office/officeart/2005/8/layout/radial1"/>
    <dgm:cxn modelId="{B7DCAAD3-E0BE-4F9D-93B5-CEFEF9E01949}" type="presParOf" srcId="{D1D27BE9-9B6B-444C-A78E-42A03915D073}" destId="{A46F7FF4-9E85-4557-8AD8-FB892621D8CB}" srcOrd="1" destOrd="0" presId="urn:microsoft.com/office/officeart/2005/8/layout/radial1"/>
    <dgm:cxn modelId="{D2235105-3CD1-4367-A713-1C55002DEAC7}" type="presParOf" srcId="{A46F7FF4-9E85-4557-8AD8-FB892621D8CB}" destId="{74615D3C-C328-4146-B57D-7E4E66D86B0D}" srcOrd="0" destOrd="0" presId="urn:microsoft.com/office/officeart/2005/8/layout/radial1"/>
    <dgm:cxn modelId="{DC55B28A-6269-45C8-9FD2-6790006381EE}" type="presParOf" srcId="{D1D27BE9-9B6B-444C-A78E-42A03915D073}" destId="{892CF8D9-FFB1-47E8-B51D-5D82151E091B}" srcOrd="2" destOrd="0" presId="urn:microsoft.com/office/officeart/2005/8/layout/radial1"/>
    <dgm:cxn modelId="{D77470B4-DCC1-430B-94E9-3C5D2B5D272A}" type="presParOf" srcId="{D1D27BE9-9B6B-444C-A78E-42A03915D073}" destId="{D3D1384D-3425-4331-A98E-2C4748D8E7E4}" srcOrd="3" destOrd="0" presId="urn:microsoft.com/office/officeart/2005/8/layout/radial1"/>
    <dgm:cxn modelId="{B86CC2C9-9E7D-4A09-BA1C-5B1B508C73A2}" type="presParOf" srcId="{D3D1384D-3425-4331-A98E-2C4748D8E7E4}" destId="{A8063EC4-803B-44E8-A89B-3D0F345F9811}" srcOrd="0" destOrd="0" presId="urn:microsoft.com/office/officeart/2005/8/layout/radial1"/>
    <dgm:cxn modelId="{9445AFAB-18BC-449B-ADF3-2DC5759359E5}" type="presParOf" srcId="{D1D27BE9-9B6B-444C-A78E-42A03915D073}" destId="{66E1D06A-056D-4A0C-9106-69A8268C63C0}" srcOrd="4" destOrd="0" presId="urn:microsoft.com/office/officeart/2005/8/layout/radial1"/>
    <dgm:cxn modelId="{5F0D10A1-3451-4274-9D61-0C65B320AC07}" type="presParOf" srcId="{D1D27BE9-9B6B-444C-A78E-42A03915D073}" destId="{08A61C18-5232-467F-985B-128D42BA2D9B}" srcOrd="5" destOrd="0" presId="urn:microsoft.com/office/officeart/2005/8/layout/radial1"/>
    <dgm:cxn modelId="{59A9A5ED-A2B6-45D2-BFB3-7585BF0594CD}" type="presParOf" srcId="{08A61C18-5232-467F-985B-128D42BA2D9B}" destId="{4B50AD64-7CA2-45E4-8AD1-AF92A2574FBE}" srcOrd="0" destOrd="0" presId="urn:microsoft.com/office/officeart/2005/8/layout/radial1"/>
    <dgm:cxn modelId="{D2AD6118-4778-4C57-AC6D-FABC08380059}" type="presParOf" srcId="{D1D27BE9-9B6B-444C-A78E-42A03915D073}" destId="{BA4CBFCB-331C-4D97-B031-C26E1008D678}" srcOrd="6" destOrd="0" presId="urn:microsoft.com/office/officeart/2005/8/layout/radial1"/>
    <dgm:cxn modelId="{188271FA-78D5-45F9-9951-FA4545938987}" type="presParOf" srcId="{D1D27BE9-9B6B-444C-A78E-42A03915D073}" destId="{14939694-CD56-4526-9153-DF8B8B773E2B}" srcOrd="7" destOrd="0" presId="urn:microsoft.com/office/officeart/2005/8/layout/radial1"/>
    <dgm:cxn modelId="{306E68DE-5B55-4D35-845A-76BCF6C02E42}" type="presParOf" srcId="{14939694-CD56-4526-9153-DF8B8B773E2B}" destId="{70A52EEE-D41E-473A-8744-3F095378FD92}" srcOrd="0" destOrd="0" presId="urn:microsoft.com/office/officeart/2005/8/layout/radial1"/>
    <dgm:cxn modelId="{FAF2D349-072E-47C0-BD8A-FBB6BE421E97}" type="presParOf" srcId="{D1D27BE9-9B6B-444C-A78E-42A03915D073}" destId="{9F940905-D8C9-4C89-8BFC-9CF0E31F63BD}"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1F8DE-77AE-4ACA-A53F-13593B6672AE}">
      <dsp:nvSpPr>
        <dsp:cNvPr id="0" name=""/>
        <dsp:cNvSpPr/>
      </dsp:nvSpPr>
      <dsp:spPr>
        <a:xfrm>
          <a:off x="2863435" y="1319288"/>
          <a:ext cx="1579619" cy="1637996"/>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Document Library</a:t>
          </a:r>
        </a:p>
      </dsp:txBody>
      <dsp:txXfrm>
        <a:off x="3094765" y="1559167"/>
        <a:ext cx="1116959" cy="1158238"/>
      </dsp:txXfrm>
    </dsp:sp>
    <dsp:sp modelId="{A46F7FF4-9E85-4557-8AD8-FB892621D8CB}">
      <dsp:nvSpPr>
        <dsp:cNvPr id="0" name=""/>
        <dsp:cNvSpPr/>
      </dsp:nvSpPr>
      <dsp:spPr>
        <a:xfrm rot="16200000">
          <a:off x="3590638" y="1242183"/>
          <a:ext cx="125214" cy="28995"/>
        </a:xfrm>
        <a:custGeom>
          <a:avLst/>
          <a:gdLst/>
          <a:ahLst/>
          <a:cxnLst/>
          <a:rect l="0" t="0" r="0" b="0"/>
          <a:pathLst>
            <a:path>
              <a:moveTo>
                <a:pt x="0" y="14497"/>
              </a:moveTo>
              <a:lnTo>
                <a:pt x="125214" y="14497"/>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50115" y="1253551"/>
        <a:ext cx="6260" cy="6260"/>
      </dsp:txXfrm>
    </dsp:sp>
    <dsp:sp modelId="{892CF8D9-FFB1-47E8-B51D-5D82151E091B}">
      <dsp:nvSpPr>
        <dsp:cNvPr id="0" name=""/>
        <dsp:cNvSpPr/>
      </dsp:nvSpPr>
      <dsp:spPr>
        <a:xfrm>
          <a:off x="3064761" y="17107"/>
          <a:ext cx="1176967" cy="1176967"/>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Technicians</a:t>
          </a:r>
        </a:p>
      </dsp:txBody>
      <dsp:txXfrm>
        <a:off x="3237124" y="189470"/>
        <a:ext cx="832241" cy="832241"/>
      </dsp:txXfrm>
    </dsp:sp>
    <dsp:sp modelId="{D3D1384D-3425-4331-A98E-2C4748D8E7E4}">
      <dsp:nvSpPr>
        <dsp:cNvPr id="0" name=""/>
        <dsp:cNvSpPr/>
      </dsp:nvSpPr>
      <dsp:spPr>
        <a:xfrm>
          <a:off x="4443055" y="2123789"/>
          <a:ext cx="154403" cy="28995"/>
        </a:xfrm>
        <a:custGeom>
          <a:avLst/>
          <a:gdLst/>
          <a:ahLst/>
          <a:cxnLst/>
          <a:rect l="0" t="0" r="0" b="0"/>
          <a:pathLst>
            <a:path>
              <a:moveTo>
                <a:pt x="0" y="14497"/>
              </a:moveTo>
              <a:lnTo>
                <a:pt x="154403" y="14497"/>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16396" y="2134426"/>
        <a:ext cx="7720" cy="7720"/>
      </dsp:txXfrm>
    </dsp:sp>
    <dsp:sp modelId="{66E1D06A-056D-4A0C-9106-69A8268C63C0}">
      <dsp:nvSpPr>
        <dsp:cNvPr id="0" name=""/>
        <dsp:cNvSpPr/>
      </dsp:nvSpPr>
      <dsp:spPr>
        <a:xfrm>
          <a:off x="4597458" y="1549803"/>
          <a:ext cx="1176967" cy="1176967"/>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Buyers</a:t>
          </a:r>
        </a:p>
      </dsp:txBody>
      <dsp:txXfrm>
        <a:off x="4769821" y="1722166"/>
        <a:ext cx="832241" cy="832241"/>
      </dsp:txXfrm>
    </dsp:sp>
    <dsp:sp modelId="{08A61C18-5232-467F-985B-128D42BA2D9B}">
      <dsp:nvSpPr>
        <dsp:cNvPr id="0" name=""/>
        <dsp:cNvSpPr/>
      </dsp:nvSpPr>
      <dsp:spPr>
        <a:xfrm rot="5400000">
          <a:off x="3590638" y="3005394"/>
          <a:ext cx="125214" cy="28995"/>
        </a:xfrm>
        <a:custGeom>
          <a:avLst/>
          <a:gdLst/>
          <a:ahLst/>
          <a:cxnLst/>
          <a:rect l="0" t="0" r="0" b="0"/>
          <a:pathLst>
            <a:path>
              <a:moveTo>
                <a:pt x="0" y="14497"/>
              </a:moveTo>
              <a:lnTo>
                <a:pt x="125214" y="14497"/>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50115" y="3016762"/>
        <a:ext cx="6260" cy="6260"/>
      </dsp:txXfrm>
    </dsp:sp>
    <dsp:sp modelId="{BA4CBFCB-331C-4D97-B031-C26E1008D678}">
      <dsp:nvSpPr>
        <dsp:cNvPr id="0" name=""/>
        <dsp:cNvSpPr/>
      </dsp:nvSpPr>
      <dsp:spPr>
        <a:xfrm>
          <a:off x="3064761" y="3082499"/>
          <a:ext cx="1176967" cy="1176967"/>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Authors of next revisions</a:t>
          </a:r>
        </a:p>
      </dsp:txBody>
      <dsp:txXfrm>
        <a:off x="3237124" y="3254862"/>
        <a:ext cx="832241" cy="832241"/>
      </dsp:txXfrm>
    </dsp:sp>
    <dsp:sp modelId="{14939694-CD56-4526-9153-DF8B8B773E2B}">
      <dsp:nvSpPr>
        <dsp:cNvPr id="0" name=""/>
        <dsp:cNvSpPr/>
      </dsp:nvSpPr>
      <dsp:spPr>
        <a:xfrm rot="10800000">
          <a:off x="2709032" y="2123789"/>
          <a:ext cx="154403" cy="28995"/>
        </a:xfrm>
        <a:custGeom>
          <a:avLst/>
          <a:gdLst/>
          <a:ahLst/>
          <a:cxnLst/>
          <a:rect l="0" t="0" r="0" b="0"/>
          <a:pathLst>
            <a:path>
              <a:moveTo>
                <a:pt x="0" y="14497"/>
              </a:moveTo>
              <a:lnTo>
                <a:pt x="154403" y="14497"/>
              </a:lnTo>
            </a:path>
          </a:pathLst>
        </a:cu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782374" y="2134426"/>
        <a:ext cx="7720" cy="7720"/>
      </dsp:txXfrm>
    </dsp:sp>
    <dsp:sp modelId="{9F940905-D8C9-4C89-8BFC-9CF0E31F63BD}">
      <dsp:nvSpPr>
        <dsp:cNvPr id="0" name=""/>
        <dsp:cNvSpPr/>
      </dsp:nvSpPr>
      <dsp:spPr>
        <a:xfrm>
          <a:off x="1532065" y="1549803"/>
          <a:ext cx="1176967" cy="1176967"/>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Trainers</a:t>
          </a:r>
        </a:p>
      </dsp:txBody>
      <dsp:txXfrm>
        <a:off x="1704428" y="1722166"/>
        <a:ext cx="832241" cy="83224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F83B0B-1A45-4BAE-AFEA-EA18750676BB}" type="datetimeFigureOut">
              <a:rPr lang="en-US" smtClean="0"/>
              <a:t>6/26/2023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44BA35-23B0-42E4-81E5-3BBC36B29EEB}" type="slidenum">
              <a:rPr lang="en-US" smtClean="0"/>
              <a:t>‹#›</a:t>
            </a:fld>
            <a:endParaRPr lang="en-US"/>
          </a:p>
        </p:txBody>
      </p:sp>
    </p:spTree>
    <p:extLst>
      <p:ext uri="{BB962C8B-B14F-4D97-AF65-F5344CB8AC3E}">
        <p14:creationId xmlns:p14="http://schemas.microsoft.com/office/powerpoint/2010/main" val="2143973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68A34-2EED-2449-9608-8411F1506575}" type="datetimeFigureOut">
              <a:rPr lang="en-US" smtClean="0"/>
              <a:t>6/26/2023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59BAE5-46DE-E047-AFDD-B00166002A63}" type="slidenum">
              <a:rPr lang="en-US" smtClean="0"/>
              <a:t>‹#›</a:t>
            </a:fld>
            <a:endParaRPr lang="en-US"/>
          </a:p>
        </p:txBody>
      </p:sp>
    </p:spTree>
    <p:extLst>
      <p:ext uri="{BB962C8B-B14F-4D97-AF65-F5344CB8AC3E}">
        <p14:creationId xmlns:p14="http://schemas.microsoft.com/office/powerpoint/2010/main" val="2074696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Hello! Welcome to the MPIA Quality Alliance webinar series. The MPIA Quality Alliance is a sub-committee of the Montana Photonics Industry Alliance in Bozeman, Montana. Our mission is to provide helpful tools for implementing Quality Management Systems. This presentation is one of series of recorded presentations and webinars designed to assist organization with implementing processes as solution to common manufacturing problems.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My name is Ben Klein. I’m the Quality Manager for Teledyne FLIR Surveillance, Inc in Bozeman, Montana and the Chair of the MPIA Quality Alliance.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presentation provides a framework for implementing a Document Control Process in your organization.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Document Control Process is an essential solution for ensuring you capture and organize organizational knowledge.</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a:t>
            </a:fld>
            <a:endParaRPr lang="en-US"/>
          </a:p>
        </p:txBody>
      </p:sp>
    </p:spTree>
    <p:extLst>
      <p:ext uri="{BB962C8B-B14F-4D97-AF65-F5344CB8AC3E}">
        <p14:creationId xmlns:p14="http://schemas.microsoft.com/office/powerpoint/2010/main" val="1534368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 this presentation you’ll learn </a:t>
            </a:r>
          </a:p>
          <a:p>
            <a:pPr marL="342900" marR="0" lvl="0"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What a Document Control Process is</a:t>
            </a:r>
          </a:p>
          <a:p>
            <a:pPr marL="342900" marR="0" lvl="0"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Why it is so valuable to implement a Document Control Process</a:t>
            </a:r>
          </a:p>
          <a:p>
            <a:pPr marL="342900" marR="0" lvl="0"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A few easy steps for how to implement this process in your organization.</a:t>
            </a:r>
          </a:p>
          <a:p>
            <a:pPr marL="342900" marR="0" lvl="0" indent="-342900">
              <a:lnSpc>
                <a:spcPct val="107000"/>
              </a:lnSpc>
              <a:spcBef>
                <a:spcPts val="0"/>
              </a:spcBef>
              <a:spcAft>
                <a:spcPts val="8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How the Document Control Process leads to improving your organization (Learning organization)</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2</a:t>
            </a:fld>
            <a:endParaRPr lang="en-US"/>
          </a:p>
        </p:txBody>
      </p:sp>
    </p:spTree>
    <p:extLst>
      <p:ext uri="{BB962C8B-B14F-4D97-AF65-F5344CB8AC3E}">
        <p14:creationId xmlns:p14="http://schemas.microsoft.com/office/powerpoint/2010/main" val="3083129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We’ll begin with a problem statement and then demonstrate how these problems are solved by the Document Control Process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Common problems that organizations run into when there is no document control process: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Orders are coming in and the opportunity for growth and success as finally arrived! But production can’t keep up with demand</a:t>
            </a: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You’re wasting time and money on errors and inconsistencies. Personnel are spending hours searching for key drawings and work instructions. When they could be building products</a:t>
            </a: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Buyers keep buying the wrong parts, that don’t work. They are sending obsolete drawings to their suppliers.</a:t>
            </a: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senior member of the team, the lead technician who’s been with the organization since it began, is retiring! He’s the only one who knows how to operate and maintain the machines and has been building the product since its first prototype. He knows the processes like the back of his hand. None of his processes are written down.</a:t>
            </a: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customer is waiting for a quote, but you can’t find the latest revision of the most important drawing.</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3</a:t>
            </a:fld>
            <a:endParaRPr lang="en-US"/>
          </a:p>
        </p:txBody>
      </p:sp>
    </p:spTree>
    <p:extLst>
      <p:ext uri="{BB962C8B-B14F-4D97-AF65-F5344CB8AC3E}">
        <p14:creationId xmlns:p14="http://schemas.microsoft.com/office/powerpoint/2010/main" val="2785994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The Document Control Process is a mechanism for organizing, storing, and distributing documents such as procedures, work instructions, forms, and drawings.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It is a critical process to organizing your organization.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The key to success for any organization is being really good at managing the thousands of details. The Document Control Process is one of the tools for managing the details regarding documented information.</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4</a:t>
            </a:fld>
            <a:endParaRPr lang="en-US"/>
          </a:p>
        </p:txBody>
      </p:sp>
    </p:spTree>
    <p:extLst>
      <p:ext uri="{BB962C8B-B14F-4D97-AF65-F5344CB8AC3E}">
        <p14:creationId xmlns:p14="http://schemas.microsoft.com/office/powerpoint/2010/main" val="1005568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mitigation is one of the most important aspects that a document control process serves. It prevents the risk of losing your organizational knowledge.</a:t>
            </a:r>
          </a:p>
          <a:p>
            <a:endParaRPr lang="en-US" dirty="0"/>
          </a:p>
          <a:p>
            <a:r>
              <a:rPr lang="en-US" dirty="0"/>
              <a:t>Your organizational knowledge is your best know practice for how you design your products, how you build your productions how you purchase your materials. If you document your processes in the form of documented procedures then you’ll want to organize the procedures so you don’t lose them and so they are available to everyone in the organization.</a:t>
            </a:r>
          </a:p>
          <a:p>
            <a:endParaRPr lang="en-US" dirty="0"/>
          </a:p>
          <a:p>
            <a:r>
              <a:rPr lang="en-US" dirty="0"/>
              <a:t>Having your procedures, work instructions, forms, drawings, software available to your personnel is one of the key ways to ensure you knowledge is shared. This ensures everyone is performing the same process, has access to the same documents, can purchase the right parts, can build your products the right way, the same way, each time.</a:t>
            </a:r>
          </a:p>
        </p:txBody>
      </p:sp>
      <p:sp>
        <p:nvSpPr>
          <p:cNvPr id="4" name="Slide Number Placeholder 3"/>
          <p:cNvSpPr>
            <a:spLocks noGrp="1"/>
          </p:cNvSpPr>
          <p:nvPr>
            <p:ph type="sldNum" sz="quarter" idx="5"/>
          </p:nvPr>
        </p:nvSpPr>
        <p:spPr/>
        <p:txBody>
          <a:bodyPr/>
          <a:lstStyle/>
          <a:p>
            <a:fld id="{2159BAE5-46DE-E047-AFDD-B00166002A63}" type="slidenum">
              <a:rPr lang="en-US" smtClean="0"/>
              <a:t>5</a:t>
            </a:fld>
            <a:endParaRPr lang="en-US"/>
          </a:p>
        </p:txBody>
      </p:sp>
    </p:spTree>
    <p:extLst>
      <p:ext uri="{BB962C8B-B14F-4D97-AF65-F5344CB8AC3E}">
        <p14:creationId xmlns:p14="http://schemas.microsoft.com/office/powerpoint/2010/main" val="733537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You’ll use this process to control your QMS Procedures such as: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Quality Manual</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your procedure for Document Control, Calibration, Purchasing, etc.</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Product-related Work instructions, which describe how to build your product</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Design Drawings that define the specifications and requirements for your products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forms you use to capture information and data that you’ll store as quality records.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control these as hardcopies, electronic copies or both. Controlling electronic copies is typically much easier than hardcopies especially if you have all of your electronic copies in a single, centralized folder accessible by everyone in your organization. Controlling hardcopies can be tricky because they have a tendency to wander. So if you control hardcopies, you will want to be sure they are in binder clearly identified as controlled hardcopies and/or you’ll want to mark the documents in such a way that indicates that they are controlled.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also use this to control versions of software and firmware.</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6</a:t>
            </a:fld>
            <a:endParaRPr lang="en-US"/>
          </a:p>
        </p:txBody>
      </p:sp>
    </p:spTree>
    <p:extLst>
      <p:ext uri="{BB962C8B-B14F-4D97-AF65-F5344CB8AC3E}">
        <p14:creationId xmlns:p14="http://schemas.microsoft.com/office/powerpoint/2010/main" val="1828563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implement a Document Control Process</a:t>
            </a:r>
          </a:p>
          <a:p>
            <a:r>
              <a:rPr lang="en-US" dirty="0"/>
              <a:t>Here are six elements that are common to document control processes. The slides that follow captures each step.</a:t>
            </a:r>
          </a:p>
          <a:p>
            <a:endParaRPr lang="en-US" dirty="0"/>
          </a:p>
          <a:p>
            <a:r>
              <a:rPr lang="en-US" dirty="0"/>
              <a:t>These steps are easy to implement and don’t require fancy and often expensive software or apps. They can be implemented using basic tools that are likely already at your disposal.</a:t>
            </a:r>
          </a:p>
          <a:p>
            <a:endParaRPr lang="en-US" dirty="0"/>
          </a:p>
          <a:p>
            <a:pPr marL="228600" indent="-228600">
              <a:buFont typeface="+mj-lt"/>
              <a:buAutoNum type="arabicPeriod"/>
            </a:pPr>
            <a:r>
              <a:rPr lang="en-US" dirty="0"/>
              <a:t>Create a document library that store your documents</a:t>
            </a:r>
          </a:p>
          <a:p>
            <a:pPr marL="228600" indent="-228600">
              <a:buFont typeface="+mj-lt"/>
              <a:buAutoNum type="arabicPeriod"/>
            </a:pPr>
            <a:r>
              <a:rPr lang="en-US" dirty="0"/>
              <a:t>Create a document template so that your documents have a common and familiar appearance and contain the key elements of a document</a:t>
            </a:r>
          </a:p>
          <a:p>
            <a:pPr marL="228600" indent="-228600">
              <a:buFont typeface="+mj-lt"/>
              <a:buAutoNum type="arabicPeriod"/>
            </a:pPr>
            <a:r>
              <a:rPr lang="en-US" dirty="0"/>
              <a:t>Determine a document numbering system that provides a unique identifier. There are many ways to approach document numbering.</a:t>
            </a:r>
          </a:p>
          <a:p>
            <a:pPr marL="228600" indent="-228600">
              <a:buFont typeface="+mj-lt"/>
              <a:buAutoNum type="arabicPeriod"/>
            </a:pPr>
            <a:r>
              <a:rPr lang="en-US" dirty="0"/>
              <a:t>Assign a Document Control Administrator. This person is responsible for coordinating the document control process and maintaining the library</a:t>
            </a:r>
          </a:p>
          <a:p>
            <a:pPr marL="228600" indent="-228600">
              <a:buFont typeface="+mj-lt"/>
              <a:buAutoNum type="arabicPeriod"/>
            </a:pPr>
            <a:r>
              <a:rPr lang="en-US" dirty="0"/>
              <a:t>Determine an approval process – this defines who is authorized to approve and the mechanism for approval</a:t>
            </a:r>
          </a:p>
          <a:p>
            <a:pPr marL="228600" indent="-228600">
              <a:buFont typeface="+mj-lt"/>
              <a:buAutoNum type="arabicPeriod"/>
            </a:pPr>
            <a:r>
              <a:rPr lang="en-US" dirty="0"/>
              <a:t>Determine a process for managing changes to these documents which may include validating the change prior to implementation.</a:t>
            </a:r>
          </a:p>
        </p:txBody>
      </p:sp>
      <p:sp>
        <p:nvSpPr>
          <p:cNvPr id="4" name="Slide Number Placeholder 3"/>
          <p:cNvSpPr>
            <a:spLocks noGrp="1"/>
          </p:cNvSpPr>
          <p:nvPr>
            <p:ph type="sldNum" sz="quarter" idx="5"/>
          </p:nvPr>
        </p:nvSpPr>
        <p:spPr/>
        <p:txBody>
          <a:bodyPr/>
          <a:lstStyle/>
          <a:p>
            <a:fld id="{2159BAE5-46DE-E047-AFDD-B00166002A63}" type="slidenum">
              <a:rPr lang="en-US" smtClean="0"/>
              <a:t>7</a:t>
            </a:fld>
            <a:endParaRPr lang="en-US"/>
          </a:p>
        </p:txBody>
      </p:sp>
    </p:spTree>
    <p:extLst>
      <p:ext uri="{BB962C8B-B14F-4D97-AF65-F5344CB8AC3E}">
        <p14:creationId xmlns:p14="http://schemas.microsoft.com/office/powerpoint/2010/main" val="410309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folder called the Document Library. The term “library” is used to invoke the location where you store knowledge and provides a common location where people can go to access this knowledge.</a:t>
            </a:r>
          </a:p>
          <a:p>
            <a:r>
              <a:rPr lang="en-US" dirty="0"/>
              <a:t>In the Document Library, create two folders: Current Revisions and an Archive Folder.</a:t>
            </a:r>
          </a:p>
          <a:p>
            <a:endParaRPr lang="en-US" dirty="0"/>
          </a:p>
          <a:p>
            <a:r>
              <a:rPr lang="en-US" dirty="0"/>
              <a:t>Current Revisions</a:t>
            </a:r>
          </a:p>
          <a:p>
            <a:r>
              <a:rPr lang="en-US" dirty="0"/>
              <a:t>This is where only the current revision of your document reside.</a:t>
            </a:r>
          </a:p>
          <a:p>
            <a:r>
              <a:rPr lang="en-US" dirty="0"/>
              <a:t>This ensures that everyone is using only the current revisions.</a:t>
            </a:r>
          </a:p>
          <a:p>
            <a:r>
              <a:rPr lang="en-US" dirty="0"/>
              <a:t>Everyone goes here to retrieve the current revision of the document they need.</a:t>
            </a:r>
          </a:p>
          <a:p>
            <a:r>
              <a:rPr lang="en-US" dirty="0"/>
              <a:t>This is where you are capturing your current best practices, best designs as of now, best methods, until better ideas and designs can replace them.</a:t>
            </a:r>
          </a:p>
          <a:p>
            <a:endParaRPr lang="en-US" dirty="0"/>
          </a:p>
          <a:p>
            <a:r>
              <a:rPr lang="en-US" dirty="0"/>
              <a:t>Document Archive</a:t>
            </a:r>
          </a:p>
          <a:p>
            <a:r>
              <a:rPr lang="en-US" dirty="0"/>
              <a:t>This is where you store the obsolete revisions of documents. Once a document becomes obsolete, that is, replaced by an improved version, it gets stored in the archive folder and essentially becomes a history record.</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No one should pull documents from here unless it is part of an inquiry, root cause analysis or some other purpose for understanding the history and evolution of the process.</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8</a:t>
            </a:fld>
            <a:endParaRPr lang="en-US"/>
          </a:p>
        </p:txBody>
      </p:sp>
    </p:spTree>
    <p:extLst>
      <p:ext uri="{BB962C8B-B14F-4D97-AF65-F5344CB8AC3E}">
        <p14:creationId xmlns:p14="http://schemas.microsoft.com/office/powerpoint/2010/main" val="3918058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Centralize</a:t>
            </a:r>
          </a:p>
          <a:p>
            <a:r>
              <a:rPr lang="en-US" dirty="0"/>
              <a:t>Place the document library in a centralized location where everyone can have access to it. </a:t>
            </a:r>
          </a:p>
          <a:p>
            <a:r>
              <a:rPr lang="en-US" dirty="0"/>
              <a:t>This is best done on some kind of network.</a:t>
            </a:r>
          </a:p>
          <a:p>
            <a:r>
              <a:rPr lang="en-US" dirty="0"/>
              <a:t>Generally, you’ll want to have this folder high up in your folder structure so it is easy to locate</a:t>
            </a:r>
          </a:p>
          <a:p>
            <a:endParaRPr lang="en-US" b="1" dirty="0"/>
          </a:p>
          <a:p>
            <a:r>
              <a:rPr lang="en-US" b="1" dirty="0"/>
              <a:t>Secure</a:t>
            </a:r>
          </a:p>
          <a:p>
            <a:r>
              <a:rPr lang="en-US" dirty="0"/>
              <a:t>Make sure the library/network is cyber secure. This Library holds your intellectual property. So, you’ll want to safe-guard it to ensure unauthorized people can’t get access to your proprietary information.</a:t>
            </a:r>
          </a:p>
          <a:p>
            <a:r>
              <a:rPr lang="en-US" dirty="0"/>
              <a:t>This is also critically important if your information is export controlled.</a:t>
            </a:r>
          </a:p>
          <a:p>
            <a:endParaRPr lang="en-US" b="1" dirty="0"/>
          </a:p>
          <a:p>
            <a:r>
              <a:rPr lang="en-US" b="1" dirty="0"/>
              <a:t>Link</a:t>
            </a:r>
          </a:p>
          <a:p>
            <a:r>
              <a:rPr lang="en-US" dirty="0"/>
              <a:t>It’s a good idea to ensure that everyone in your organization has a link to the document library on their respective computers. Again, you want to make it as easy as possible for personnel to gain access to your Document Library.</a:t>
            </a:r>
          </a:p>
          <a:p>
            <a:endParaRPr lang="en-US" dirty="0"/>
          </a:p>
          <a:p>
            <a:r>
              <a:rPr lang="en-US" b="1" dirty="0"/>
              <a:t>Protect</a:t>
            </a:r>
          </a:p>
          <a:p>
            <a:r>
              <a:rPr lang="en-US" dirty="0"/>
              <a:t>Make sure that the documents are read-only except for a few select people in your organization. You want to reduce the risk of someone accidentally changing a document in the current revisions. Or prevent someone with good intentions who wants to make a change but without knowing the full impact or risks involved with making an unauthorized change.</a:t>
            </a:r>
          </a:p>
          <a:p>
            <a:r>
              <a:rPr lang="en-US" dirty="0"/>
              <a:t>The Document Control Administrator is one of the very few who should have read/write access to the document in the Document Library.</a:t>
            </a:r>
          </a:p>
          <a:p>
            <a:r>
              <a:rPr lang="en-US" dirty="0"/>
              <a:t>You’ll also want to have regular system back-ups of your server or files.</a:t>
            </a:r>
          </a:p>
        </p:txBody>
      </p:sp>
      <p:sp>
        <p:nvSpPr>
          <p:cNvPr id="4" name="Slide Number Placeholder 3"/>
          <p:cNvSpPr>
            <a:spLocks noGrp="1"/>
          </p:cNvSpPr>
          <p:nvPr>
            <p:ph type="sldNum" sz="quarter" idx="5"/>
          </p:nvPr>
        </p:nvSpPr>
        <p:spPr/>
        <p:txBody>
          <a:bodyPr/>
          <a:lstStyle/>
          <a:p>
            <a:fld id="{2159BAE5-46DE-E047-AFDD-B00166002A63}" type="slidenum">
              <a:rPr lang="en-US" smtClean="0"/>
              <a:t>9</a:t>
            </a:fld>
            <a:endParaRPr lang="en-US"/>
          </a:p>
        </p:txBody>
      </p:sp>
    </p:spTree>
    <p:extLst>
      <p:ext uri="{BB962C8B-B14F-4D97-AF65-F5344CB8AC3E}">
        <p14:creationId xmlns:p14="http://schemas.microsoft.com/office/powerpoint/2010/main" val="93683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Document Template</a:t>
            </a:r>
          </a:p>
          <a:p>
            <a:r>
              <a:rPr lang="en-US" dirty="0"/>
              <a:t>It’s a good idea to create a document template that everyone uses when creating a document in your system.</a:t>
            </a:r>
          </a:p>
          <a:p>
            <a:r>
              <a:rPr lang="en-US" dirty="0"/>
              <a:t>This ensures a common appearance and that key elements of doc control are not missed.</a:t>
            </a:r>
          </a:p>
          <a:p>
            <a:endParaRPr lang="en-US" dirty="0"/>
          </a:p>
          <a:p>
            <a:r>
              <a:rPr lang="en-US" b="1" dirty="0"/>
              <a:t>Unique Identity</a:t>
            </a:r>
          </a:p>
          <a:p>
            <a:r>
              <a:rPr lang="en-US" dirty="0"/>
              <a:t>One of the most important aspects of a document is it’s unique identity. This generally consists of the logo, title, doc number, and revisions level. You might even include the department that the document belongs to.</a:t>
            </a:r>
          </a:p>
          <a:p>
            <a:endParaRPr lang="en-US" dirty="0"/>
          </a:p>
          <a:p>
            <a:r>
              <a:rPr lang="en-US" dirty="0"/>
              <a:t>When you save the document electronically, you’ll want to include the unique identity in the filename, such as doc number, title, and revisions level so that they are easy to organize and locate in your library.</a:t>
            </a:r>
          </a:p>
        </p:txBody>
      </p:sp>
      <p:sp>
        <p:nvSpPr>
          <p:cNvPr id="4" name="Slide Number Placeholder 3"/>
          <p:cNvSpPr>
            <a:spLocks noGrp="1"/>
          </p:cNvSpPr>
          <p:nvPr>
            <p:ph type="sldNum" sz="quarter" idx="5"/>
          </p:nvPr>
        </p:nvSpPr>
        <p:spPr/>
        <p:txBody>
          <a:bodyPr/>
          <a:lstStyle/>
          <a:p>
            <a:fld id="{2159BAE5-46DE-E047-AFDD-B00166002A63}" type="slidenum">
              <a:rPr lang="en-US" smtClean="0"/>
              <a:t>10</a:t>
            </a:fld>
            <a:endParaRPr lang="en-US"/>
          </a:p>
        </p:txBody>
      </p:sp>
    </p:spTree>
    <p:extLst>
      <p:ext uri="{BB962C8B-B14F-4D97-AF65-F5344CB8AC3E}">
        <p14:creationId xmlns:p14="http://schemas.microsoft.com/office/powerpoint/2010/main" val="1315650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who approves the documents.</a:t>
            </a:r>
          </a:p>
          <a:p>
            <a:endParaRPr lang="en-US" dirty="0"/>
          </a:p>
          <a:p>
            <a:r>
              <a:rPr lang="en-US" dirty="0"/>
              <a:t>Generally, you’ll want the following people to approve the document:</a:t>
            </a:r>
          </a:p>
          <a:p>
            <a:endParaRPr lang="en-US" dirty="0"/>
          </a:p>
          <a:p>
            <a:pPr marL="171450" indent="-171450">
              <a:buFont typeface="Arial" panose="020B0604020202020204" pitchFamily="34" charset="0"/>
              <a:buChar char="•"/>
            </a:pPr>
            <a:r>
              <a:rPr lang="en-US" dirty="0"/>
              <a:t>The author of the document approves to indicate that they authored this revision. You may have more than one author and you may choose to have them all sign or have just one representative sign for them all</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process owner signs. The process owner is the person who is ultimately responsible for the successful output of the process, for example, the department manager or supervisor. If the process affects more than one department, such as a high-level procedure, you may want each of the process owners to sign for approval. When you have multiple owners signing, you gain buy-in to the process and the signed doc becomes an agreement for how you want to conduct your business processes.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You may want a Subject Matter Expert approve the document if the process owner isn’t the SME. This might be an engineer, for example, who helped design the product who can assist with assessing the risk of the process to product quality and reliability</a:t>
            </a:r>
          </a:p>
          <a:p>
            <a:pPr marL="171450" indent="-171450">
              <a:buFont typeface="Arial" panose="020B0604020202020204" pitchFamily="34" charset="0"/>
              <a:buChar char="•"/>
            </a:pPr>
            <a:endParaRPr lang="en-US"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Finally, you’ll want the Document Control Administrator to sign. That person is not approving the content but is instead reviewing and approving the basic formatting of the document to ensure it meets the current formatting rules of your organization.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TIP: It’s a good idea to keep the list of approvers fairly short as the approval process can be lengthy and inefficient if it requires too many approvals.</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11</a:t>
            </a:fld>
            <a:endParaRPr lang="en-US"/>
          </a:p>
        </p:txBody>
      </p:sp>
    </p:spTree>
    <p:extLst>
      <p:ext uri="{BB962C8B-B14F-4D97-AF65-F5344CB8AC3E}">
        <p14:creationId xmlns:p14="http://schemas.microsoft.com/office/powerpoint/2010/main" val="2915550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different mechanisms you can choose to determine how you are going to formally approve your documents to authorize them to be placed in the Current Revisions of your Document Library.</a:t>
            </a:r>
          </a:p>
          <a:p>
            <a:endParaRPr lang="en-US" dirty="0"/>
          </a:p>
          <a:p>
            <a:pPr marL="171450" indent="-171450">
              <a:buFont typeface="Arial" panose="020B0604020202020204" pitchFamily="34" charset="0"/>
              <a:buChar char="•"/>
            </a:pPr>
            <a:r>
              <a:rPr lang="en-US" dirty="0"/>
              <a:t>You could have handwritten signatures directly on the document itself.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You could have handwritten signatures on a separate hardcopy document approval form that identifies the document you are approving.</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You could have a PDF that captures electronic signatures with a click of a button that imbeds information that comes from specific log-in information.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You could even have approvals simply through emails where you send the document to your approvers who simply respond to the email as “Approved”.</a:t>
            </a:r>
          </a:p>
          <a:p>
            <a:endParaRPr lang="en-US" dirty="0"/>
          </a:p>
          <a:p>
            <a:r>
              <a:rPr lang="en-US" dirty="0"/>
              <a:t>However you decide to do it, you’ll want to retain record of the approval for future reference as necessary.</a:t>
            </a:r>
          </a:p>
        </p:txBody>
      </p:sp>
      <p:sp>
        <p:nvSpPr>
          <p:cNvPr id="4" name="Slide Number Placeholder 3"/>
          <p:cNvSpPr>
            <a:spLocks noGrp="1"/>
          </p:cNvSpPr>
          <p:nvPr>
            <p:ph type="sldNum" sz="quarter" idx="5"/>
          </p:nvPr>
        </p:nvSpPr>
        <p:spPr/>
        <p:txBody>
          <a:bodyPr/>
          <a:lstStyle/>
          <a:p>
            <a:fld id="{2159BAE5-46DE-E047-AFDD-B00166002A63}" type="slidenum">
              <a:rPr lang="en-US" smtClean="0"/>
              <a:t>12</a:t>
            </a:fld>
            <a:endParaRPr lang="en-US"/>
          </a:p>
        </p:txBody>
      </p:sp>
    </p:spTree>
    <p:extLst>
      <p:ext uri="{BB962C8B-B14F-4D97-AF65-F5344CB8AC3E}">
        <p14:creationId xmlns:p14="http://schemas.microsoft.com/office/powerpoint/2010/main" val="355800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you want to authorize the document to be written or revised. The process owner is generally the one who authorizes the creation of the document.</a:t>
            </a:r>
          </a:p>
          <a:p>
            <a:endParaRPr lang="en-US" dirty="0"/>
          </a:p>
          <a:p>
            <a:pPr marL="171450" indent="-171450">
              <a:lnSpc>
                <a:spcPct val="100000"/>
              </a:lnSpc>
              <a:spcBef>
                <a:spcPts val="0"/>
              </a:spcBef>
              <a:spcAft>
                <a:spcPts val="600"/>
              </a:spcAft>
              <a:buFont typeface="Arial" panose="020B0604020202020204" pitchFamily="34" charset="0"/>
              <a:buChar char="•"/>
            </a:pPr>
            <a:r>
              <a:rPr lang="en-US" dirty="0"/>
              <a:t>You may want to test the process as written to validate that it will lead to a successful outcome particularly if the document describes how to build your product.</a:t>
            </a:r>
          </a:p>
          <a:p>
            <a:pPr marL="171450" indent="-171450">
              <a:lnSpc>
                <a:spcPct val="100000"/>
              </a:lnSpc>
              <a:spcBef>
                <a:spcPts val="0"/>
              </a:spcBef>
              <a:spcAft>
                <a:spcPts val="600"/>
              </a:spcAft>
              <a:buFont typeface="Arial" panose="020B0604020202020204" pitchFamily="34" charset="0"/>
              <a:buChar char="•"/>
            </a:pPr>
            <a:endParaRPr lang="en-US" dirty="0"/>
          </a:p>
          <a:p>
            <a:pPr marL="171450" marR="0" lvl="0" indent="-1714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dirty="0"/>
              <a:t>Now write the document (if it’s a new process), or revise the document (if it’s a process that you’re improving).</a:t>
            </a:r>
          </a:p>
          <a:p>
            <a:pPr marL="171450" marR="0" lvl="0" indent="-1714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lang="en-US" dirty="0"/>
          </a:p>
          <a:p>
            <a:pPr marL="171450" indent="-171450">
              <a:lnSpc>
                <a:spcPct val="100000"/>
              </a:lnSpc>
              <a:spcBef>
                <a:spcPts val="0"/>
              </a:spcBef>
              <a:spcAft>
                <a:spcPts val="600"/>
              </a:spcAft>
              <a:buFont typeface="Arial" panose="020B0604020202020204" pitchFamily="34" charset="0"/>
              <a:buChar char="•"/>
            </a:pPr>
            <a:r>
              <a:rPr lang="en-US" dirty="0"/>
              <a:t>Submit the document for review and approval to the interested parties through the approval process we just described.</a:t>
            </a:r>
          </a:p>
          <a:p>
            <a:pPr marL="171450" indent="-171450">
              <a:lnSpc>
                <a:spcPct val="100000"/>
              </a:lnSpc>
              <a:spcBef>
                <a:spcPts val="0"/>
              </a:spcBef>
              <a:spcAft>
                <a:spcPts val="600"/>
              </a:spcAft>
              <a:buFont typeface="Arial" panose="020B0604020202020204" pitchFamily="34" charset="0"/>
              <a:buChar char="•"/>
            </a:pPr>
            <a:endParaRPr lang="en-US" dirty="0"/>
          </a:p>
          <a:p>
            <a:pPr marL="171450" indent="-171450">
              <a:lnSpc>
                <a:spcPct val="100000"/>
              </a:lnSpc>
              <a:spcBef>
                <a:spcPts val="0"/>
              </a:spcBef>
              <a:spcAft>
                <a:spcPts val="600"/>
              </a:spcAft>
              <a:buFont typeface="Arial" panose="020B0604020202020204" pitchFamily="34" charset="0"/>
              <a:buChar char="•"/>
            </a:pPr>
            <a:r>
              <a:rPr lang="en-US" dirty="0"/>
              <a:t>Store the documents in the Current Revisions folder of your document library.</a:t>
            </a:r>
          </a:p>
          <a:p>
            <a:pPr marL="171450" indent="-171450">
              <a:lnSpc>
                <a:spcPct val="100000"/>
              </a:lnSpc>
              <a:spcBef>
                <a:spcPts val="0"/>
              </a:spcBef>
              <a:spcAft>
                <a:spcPts val="600"/>
              </a:spcAft>
              <a:buFont typeface="Arial" panose="020B0604020202020204" pitchFamily="34" charset="0"/>
              <a:buChar char="•"/>
            </a:pPr>
            <a:endParaRPr lang="en-US" dirty="0"/>
          </a:p>
          <a:p>
            <a:pPr marL="171450" indent="-171450">
              <a:lnSpc>
                <a:spcPct val="100000"/>
              </a:lnSpc>
              <a:spcBef>
                <a:spcPts val="0"/>
              </a:spcBef>
              <a:spcAft>
                <a:spcPts val="600"/>
              </a:spcAft>
              <a:buFont typeface="Arial" panose="020B0604020202020204" pitchFamily="34" charset="0"/>
              <a:buChar char="•"/>
            </a:pPr>
            <a:r>
              <a:rPr lang="en-US" dirty="0"/>
              <a:t>Finally, notify the key personnel approve or use this document that the document has been released in the document library and is available and use. This can also serve as a signal to train personnel to the current revision of the document. </a:t>
            </a:r>
          </a:p>
          <a:p>
            <a:pPr marL="171450" indent="-171450">
              <a:lnSpc>
                <a:spcPct val="100000"/>
              </a:lnSpc>
              <a:spcBef>
                <a:spcPts val="0"/>
              </a:spcBef>
              <a:spcAft>
                <a:spcPts val="600"/>
              </a:spcAft>
              <a:buFont typeface="Arial" panose="020B0604020202020204" pitchFamily="34" charset="0"/>
              <a:buChar cha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Note: Some companies will change PN for any change to form, fit, or function; others will only change the Rev. Do at least one of these things!</a:t>
            </a:r>
          </a:p>
          <a:p>
            <a:endParaRPr lang="en-US" dirty="0"/>
          </a:p>
        </p:txBody>
      </p:sp>
      <p:sp>
        <p:nvSpPr>
          <p:cNvPr id="4" name="Slide Number Placeholder 3"/>
          <p:cNvSpPr>
            <a:spLocks noGrp="1"/>
          </p:cNvSpPr>
          <p:nvPr>
            <p:ph type="sldNum" sz="quarter" idx="10"/>
          </p:nvPr>
        </p:nvSpPr>
        <p:spPr/>
        <p:txBody>
          <a:bodyPr/>
          <a:lstStyle/>
          <a:p>
            <a:fld id="{2159BAE5-46DE-E047-AFDD-B00166002A63}" type="slidenum">
              <a:rPr lang="en-US" smtClean="0"/>
              <a:t>13</a:t>
            </a:fld>
            <a:endParaRPr lang="en-US"/>
          </a:p>
        </p:txBody>
      </p:sp>
    </p:spTree>
    <p:extLst>
      <p:ext uri="{BB962C8B-B14F-4D97-AF65-F5344CB8AC3E}">
        <p14:creationId xmlns:p14="http://schemas.microsoft.com/office/powerpoint/2010/main" val="913455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good idea to identify someone in the organization to serve as the Document Control Administrator (DCA). </a:t>
            </a:r>
          </a:p>
          <a:p>
            <a:endParaRPr lang="en-US" dirty="0"/>
          </a:p>
          <a:p>
            <a:r>
              <a:rPr lang="en-US" dirty="0"/>
              <a:t>The Document Library Process is coordinated by your DCA.</a:t>
            </a:r>
          </a:p>
          <a:p>
            <a:endParaRPr lang="en-US" dirty="0"/>
          </a:p>
          <a:p>
            <a:r>
              <a:rPr lang="en-US" dirty="0"/>
              <a:t>This person generally is one of the only people in your organization who has read/write access to the documents in the Document Library folder.</a:t>
            </a:r>
          </a:p>
          <a:p>
            <a:endParaRPr lang="en-US" dirty="0"/>
          </a:p>
          <a:p>
            <a:r>
              <a:rPr lang="en-US" dirty="0"/>
              <a:t>The DCA is the person who maintains the library, ensuring only current revisions are in the Current Revisions folder and that obsolete versions are stored in the Archive folder.</a:t>
            </a:r>
          </a:p>
          <a:p>
            <a:endParaRPr lang="en-US" dirty="0"/>
          </a:p>
          <a:p>
            <a:endParaRPr lang="en-US" dirty="0"/>
          </a:p>
          <a:p>
            <a:r>
              <a:rPr lang="en-US" dirty="0"/>
              <a:t>When a new revision of a document is completed and formally approved, the DCA places it in the current revisions folder of your document library.</a:t>
            </a:r>
          </a:p>
          <a:p>
            <a:endParaRPr lang="en-US" dirty="0"/>
          </a:p>
          <a:p>
            <a:r>
              <a:rPr lang="en-US" dirty="0"/>
              <a:t>If the document is a new revision of document already in the library, then the DCA pull the obsolete revision out of the current revisions and place it in the archive folder.</a:t>
            </a:r>
          </a:p>
        </p:txBody>
      </p:sp>
      <p:sp>
        <p:nvSpPr>
          <p:cNvPr id="4" name="Slide Number Placeholder 3"/>
          <p:cNvSpPr>
            <a:spLocks noGrp="1"/>
          </p:cNvSpPr>
          <p:nvPr>
            <p:ph type="sldNum" sz="quarter" idx="5"/>
          </p:nvPr>
        </p:nvSpPr>
        <p:spPr/>
        <p:txBody>
          <a:bodyPr/>
          <a:lstStyle/>
          <a:p>
            <a:fld id="{2159BAE5-46DE-E047-AFDD-B00166002A63}" type="slidenum">
              <a:rPr lang="en-US" smtClean="0"/>
              <a:t>14</a:t>
            </a:fld>
            <a:endParaRPr lang="en-US"/>
          </a:p>
        </p:txBody>
      </p:sp>
    </p:spTree>
    <p:extLst>
      <p:ext uri="{BB962C8B-B14F-4D97-AF65-F5344CB8AC3E}">
        <p14:creationId xmlns:p14="http://schemas.microsoft.com/office/powerpoint/2010/main" val="2135429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Document Control Process is key to your success as an organization.</a:t>
            </a:r>
          </a:p>
          <a:p>
            <a:endParaRPr lang="en-US" dirty="0"/>
          </a:p>
          <a:p>
            <a:pPr marL="171450" indent="-171450">
              <a:buFont typeface="Arial" panose="020B0604020202020204" pitchFamily="34" charset="0"/>
              <a:buChar char="•"/>
            </a:pPr>
            <a:r>
              <a:rPr lang="en-US" dirty="0"/>
              <a:t>It ensures that you have a defined processes to help make consistent outputs regardless of who performing the process. This is critical  building high quality products in a production environment when you may have several people building several products.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It captures and protects the essential knowledge of your organization for how you run your key business processes, how you designed your product, and how you build your products.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It improves the efficiency of communicating organization knowledge by making it easily available to interested parties. It is also very useful in increasing the learning curve when training personnel.</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Ultimately it helps your organization evolve because it serves as the basis for improvement and methodically captures changes and improvements. This is the essence of continual improvement and is the foundation of becoming a learning organization.</a:t>
            </a:r>
          </a:p>
        </p:txBody>
      </p:sp>
      <p:sp>
        <p:nvSpPr>
          <p:cNvPr id="4" name="Slide Number Placeholder 3"/>
          <p:cNvSpPr>
            <a:spLocks noGrp="1"/>
          </p:cNvSpPr>
          <p:nvPr>
            <p:ph type="sldNum" sz="quarter" idx="5"/>
          </p:nvPr>
        </p:nvSpPr>
        <p:spPr/>
        <p:txBody>
          <a:bodyPr/>
          <a:lstStyle/>
          <a:p>
            <a:fld id="{2159BAE5-46DE-E047-AFDD-B00166002A63}" type="slidenum">
              <a:rPr lang="en-US" smtClean="0"/>
              <a:t>15</a:t>
            </a:fld>
            <a:endParaRPr lang="en-US"/>
          </a:p>
        </p:txBody>
      </p:sp>
    </p:spTree>
    <p:extLst>
      <p:ext uri="{BB962C8B-B14F-4D97-AF65-F5344CB8AC3E}">
        <p14:creationId xmlns:p14="http://schemas.microsoft.com/office/powerpoint/2010/main" val="2546996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what you learned today.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learned that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Document Control process is simply a mechanism for organizing your organization by storing the current revisions of you documents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Document Control Process ensures that you capture and protect the essential knowledge of your organization so that it can be shared.</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A Document Control process can be implemented in a low-cast manner with tools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Sharing and controlling documents that capture organizational knowledge leads to important improvements that drive evolution and innovation.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Implement this process in your system and help your organization take another step on the path of success!</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16</a:t>
            </a:fld>
            <a:endParaRPr lang="en-US"/>
          </a:p>
        </p:txBody>
      </p:sp>
    </p:spTree>
    <p:extLst>
      <p:ext uri="{BB962C8B-B14F-4D97-AF65-F5344CB8AC3E}">
        <p14:creationId xmlns:p14="http://schemas.microsoft.com/office/powerpoint/2010/main" val="423746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hope you’ve found this presentation useful and that it provides a helpful framework for implementing a Document Control Process in your organization.</a:t>
            </a:r>
          </a:p>
          <a:p>
            <a:endParaRPr lang="en-US" dirty="0"/>
          </a:p>
          <a:p>
            <a:r>
              <a:rPr lang="en-US" dirty="0"/>
              <a:t>For more information about this process and other processes, access to example templates, tools and ideas, please visit our website at www. Montana photonics. Org</a:t>
            </a:r>
          </a:p>
          <a:p>
            <a:endParaRPr lang="en-US" dirty="0"/>
          </a:p>
          <a:p>
            <a:r>
              <a:rPr lang="en-US" dirty="0"/>
              <a:t>You are welcome to reach out to any of the members of the MPIA Quality Alliance for additional questions.</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2159BAE5-46DE-E047-AFDD-B00166002A63}" type="slidenum">
              <a:rPr lang="en-US" smtClean="0"/>
              <a:t>17</a:t>
            </a:fld>
            <a:endParaRPr lang="en-US"/>
          </a:p>
        </p:txBody>
      </p:sp>
    </p:spTree>
    <p:extLst>
      <p:ext uri="{BB962C8B-B14F-4D97-AF65-F5344CB8AC3E}">
        <p14:creationId xmlns:p14="http://schemas.microsoft.com/office/powerpoint/2010/main" val="1158828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hlSlideMaster.Title SlideHeader" descr="  ">
            <a:extLst>
              <a:ext uri="{FF2B5EF4-FFF2-40B4-BE49-F238E27FC236}">
                <a16:creationId xmlns:a16="http://schemas.microsoft.com/office/drawing/2014/main" id="{4C29EB51-4DEE-F5EF-35CD-29AB67C7BD1D}"/>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7" name="flSlideMaster.Title SlideFooter" descr="  ">
            <a:extLst>
              <a:ext uri="{FF2B5EF4-FFF2-40B4-BE49-F238E27FC236}">
                <a16:creationId xmlns:a16="http://schemas.microsoft.com/office/drawing/2014/main" id="{4D9A97E9-F357-7179-F160-0067A63C2147}"/>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6396A3A3-94A6-4E5B-AF39-173ACA3E61CC}" type="datetime2">
              <a:rPr lang="en-US" smtClean="0"/>
              <a:t>Monday, June 26,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7" name="hlSlideMaster.Title and ContentHeader" descr="  ">
            <a:extLst>
              <a:ext uri="{FF2B5EF4-FFF2-40B4-BE49-F238E27FC236}">
                <a16:creationId xmlns:a16="http://schemas.microsoft.com/office/drawing/2014/main" id="{DAC1C2AE-8D60-190A-D5D1-AC6F9962C17A}"/>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Title and ContentFooter" descr="  ">
            <a:extLst>
              <a:ext uri="{FF2B5EF4-FFF2-40B4-BE49-F238E27FC236}">
                <a16:creationId xmlns:a16="http://schemas.microsoft.com/office/drawing/2014/main" id="{18CD2F1D-D745-4DA3-B401-E9E9466D2F6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9933D019-A32C-4EAD-B8E6-DBDA699692FD}" type="datetime2">
              <a:rPr lang="en-US" smtClean="0"/>
              <a:t>Monday, June 26,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hlSlideMaster.Section HeaderHeader" descr="  ">
            <a:extLst>
              <a:ext uri="{FF2B5EF4-FFF2-40B4-BE49-F238E27FC236}">
                <a16:creationId xmlns:a16="http://schemas.microsoft.com/office/drawing/2014/main" id="{5B2E4458-81F1-039A-746B-B0D097C6AA13}"/>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Section HeaderFooter" descr="  ">
            <a:extLst>
              <a:ext uri="{FF2B5EF4-FFF2-40B4-BE49-F238E27FC236}">
                <a16:creationId xmlns:a16="http://schemas.microsoft.com/office/drawing/2014/main" id="{C7BD0D9B-6393-3EC6-B821-C78516A82C8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CCEBA98F-560C-4997-81C4-81D4D9187EAB}" type="datetime2">
              <a:rPr lang="en-US" smtClean="0"/>
              <a:t>Monday, June 26, 2023</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8" name="hlSlideMaster.Two ContentHeader" descr="  ">
            <a:extLst>
              <a:ext uri="{FF2B5EF4-FFF2-40B4-BE49-F238E27FC236}">
                <a16:creationId xmlns:a16="http://schemas.microsoft.com/office/drawing/2014/main" id="{24D812FD-1B2B-104D-4EC4-1138DFBE05B7}"/>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Two ContentFooter" descr="  ">
            <a:extLst>
              <a:ext uri="{FF2B5EF4-FFF2-40B4-BE49-F238E27FC236}">
                <a16:creationId xmlns:a16="http://schemas.microsoft.com/office/drawing/2014/main" id="{6E2C0182-72F9-9FE7-663D-824ADF69EF65}"/>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9600" y="18288"/>
            <a:ext cx="3860800" cy="329184"/>
          </a:xfrm>
          <a:prstGeom prst="rect">
            <a:avLst/>
          </a:prstGeom>
        </p:spPr>
        <p:txBody>
          <a:bodyPr/>
          <a:lstStyle/>
          <a:p>
            <a:fld id="{150972B2-CA5C-437D-87D0-8081271A9E4B}" type="datetime2">
              <a:rPr lang="en-US" smtClean="0"/>
              <a:t>Monday, June 26, 2023</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hlSlideMaster.ComparisonHeader" descr="  ">
            <a:extLst>
              <a:ext uri="{FF2B5EF4-FFF2-40B4-BE49-F238E27FC236}">
                <a16:creationId xmlns:a16="http://schemas.microsoft.com/office/drawing/2014/main" id="{54303E95-D04B-5C4F-2E65-3B3F87E06E3B}"/>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12" name="flSlideMaster.ComparisonFooter" descr="  ">
            <a:extLst>
              <a:ext uri="{FF2B5EF4-FFF2-40B4-BE49-F238E27FC236}">
                <a16:creationId xmlns:a16="http://schemas.microsoft.com/office/drawing/2014/main" id="{6DEBCA64-EDEC-027C-09C9-7E9E4C2FA797}"/>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18288"/>
            <a:ext cx="3860800" cy="329184"/>
          </a:xfrm>
          <a:prstGeom prst="rect">
            <a:avLst/>
          </a:prstGeom>
        </p:spPr>
        <p:txBody>
          <a:bodyPr/>
          <a:lstStyle/>
          <a:p>
            <a:fld id="{79CD4847-11EF-4466-A8AD-85CDB7B49118}" type="datetime2">
              <a:rPr lang="en-US" smtClean="0"/>
              <a:t>Monday, June 26, 2023</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
        <p:nvSpPr>
          <p:cNvPr id="6" name="hlSlideMaster.Title OnlyHeader" descr="  ">
            <a:extLst>
              <a:ext uri="{FF2B5EF4-FFF2-40B4-BE49-F238E27FC236}">
                <a16:creationId xmlns:a16="http://schemas.microsoft.com/office/drawing/2014/main" id="{06B7F447-AC08-9F5B-6BF6-5A6B9A85640B}"/>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7" name="flSlideMaster.Title OnlyFooter" descr="  ">
            <a:extLst>
              <a:ext uri="{FF2B5EF4-FFF2-40B4-BE49-F238E27FC236}">
                <a16:creationId xmlns:a16="http://schemas.microsoft.com/office/drawing/2014/main" id="{93AA86E9-AD1D-5D7C-35EE-07DA420129D4}"/>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18288"/>
            <a:ext cx="3860800" cy="329184"/>
          </a:xfrm>
          <a:prstGeom prst="rect">
            <a:avLst/>
          </a:prstGeom>
        </p:spPr>
        <p:txBody>
          <a:bodyPr/>
          <a:lstStyle/>
          <a:p>
            <a:fld id="{F168457A-3AB9-4880-8A0C-9F8524491207}" type="datetime2">
              <a:rPr lang="en-US" smtClean="0"/>
              <a:t>Monday, June 26, 2023</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
        <p:nvSpPr>
          <p:cNvPr id="5" name="hlSlideMaster.BlankHeader" descr="  ">
            <a:extLst>
              <a:ext uri="{FF2B5EF4-FFF2-40B4-BE49-F238E27FC236}">
                <a16:creationId xmlns:a16="http://schemas.microsoft.com/office/drawing/2014/main" id="{57F32257-933E-F274-9E48-476A7EC8986F}"/>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6" name="flSlideMaster.BlankFooter" descr="  ">
            <a:extLst>
              <a:ext uri="{FF2B5EF4-FFF2-40B4-BE49-F238E27FC236}">
                <a16:creationId xmlns:a16="http://schemas.microsoft.com/office/drawing/2014/main" id="{59243FFF-ACAB-A3CF-C4D3-590EACBD951F}"/>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3FE976D3-5B7F-4300-ABED-C91F1B2AE209}" type="datetime2">
              <a:rPr lang="en-US" smtClean="0"/>
              <a:t>Monday, June 26, 2023</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hlSlideMaster.Content with CaptionHeader" descr="  ">
            <a:extLst>
              <a:ext uri="{FF2B5EF4-FFF2-40B4-BE49-F238E27FC236}">
                <a16:creationId xmlns:a16="http://schemas.microsoft.com/office/drawing/2014/main" id="{C3FF8401-1E82-77A5-77CF-124788391E46}"/>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10" name="flSlideMaster.Content with CaptionFooter" descr="  ">
            <a:extLst>
              <a:ext uri="{FF2B5EF4-FFF2-40B4-BE49-F238E27FC236}">
                <a16:creationId xmlns:a16="http://schemas.microsoft.com/office/drawing/2014/main" id="{7848BA01-7283-7D74-7546-3B01A6D213A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EBDC1E59-17DD-41CE-97CA-624A472382D4}" type="datetime2">
              <a:rPr lang="en-US" smtClean="0"/>
              <a:t>Monday, June 26, 2023</a:t>
            </a:fld>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8" name="hlSlideMaster.Picture with CaptionHeader" descr="  ">
            <a:extLst>
              <a:ext uri="{FF2B5EF4-FFF2-40B4-BE49-F238E27FC236}">
                <a16:creationId xmlns:a16="http://schemas.microsoft.com/office/drawing/2014/main" id="{53E214F7-A58A-3876-95B5-BCC68BE7425A}"/>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Picture with CaptionFooter" descr="  ">
            <a:extLst>
              <a:ext uri="{FF2B5EF4-FFF2-40B4-BE49-F238E27FC236}">
                <a16:creationId xmlns:a16="http://schemas.microsoft.com/office/drawing/2014/main" id="{E51427FB-A860-8633-40CB-C0C8443EED0D}"/>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8CC057FC-95B6-4D89-AFDA-ABA33EE921E5}" type="datetime2">
              <a:rPr lang="en-US" smtClean="0"/>
              <a:t>Monday, June 26,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7" name="hlSlideMaster.Title and Vertical TextHeader" descr="  ">
            <a:extLst>
              <a:ext uri="{FF2B5EF4-FFF2-40B4-BE49-F238E27FC236}">
                <a16:creationId xmlns:a16="http://schemas.microsoft.com/office/drawing/2014/main" id="{31163181-18AA-ABC8-5789-D6707B9034B5}"/>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Title and Vertical TextFooter" descr="  ">
            <a:extLst>
              <a:ext uri="{FF2B5EF4-FFF2-40B4-BE49-F238E27FC236}">
                <a16:creationId xmlns:a16="http://schemas.microsoft.com/office/drawing/2014/main" id="{B17E36C6-D199-CE2A-6D1C-F4BF1B77138C}"/>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EC4549AC-EB31-477F-92A9-B1988E232878}" type="datetime2">
              <a:rPr lang="en-US" smtClean="0"/>
              <a:t>Monday, June 26, 2023</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pic>
        <p:nvPicPr>
          <p:cNvPr id="9" name="Picture 8" descr="Montana Photonics High.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51744" y="6233904"/>
            <a:ext cx="1689613" cy="597523"/>
          </a:xfrm>
          <a:prstGeom prst="rect">
            <a:avLst/>
          </a:prstGeom>
        </p:spPr>
      </p:pic>
      <p:sp>
        <p:nvSpPr>
          <p:cNvPr id="13" name="Rectangle 12"/>
          <p:cNvSpPr/>
          <p:nvPr userDrawn="1"/>
        </p:nvSpPr>
        <p:spPr>
          <a:xfrm>
            <a:off x="1806910" y="6573023"/>
            <a:ext cx="10207751" cy="45719"/>
          </a:xfrm>
          <a:prstGeom prst="rect">
            <a:avLst/>
          </a:prstGeom>
          <a:solidFill>
            <a:srgbClr val="0D5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8" Type="http://schemas.openxmlformats.org/officeDocument/2006/relationships/hyperlink" Target="mailto:sbirrell@quantumcomposers.com" TargetMode="External"/><Relationship Id="rId3" Type="http://schemas.openxmlformats.org/officeDocument/2006/relationships/hyperlink" Target="https://www.montanaphotonics.org/" TargetMode="External"/><Relationship Id="rId7" Type="http://schemas.openxmlformats.org/officeDocument/2006/relationships/hyperlink" Target="mailto:mary@teamwavelength.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mailto:daniel.juliano@montana.edu" TargetMode="External"/><Relationship Id="rId5" Type="http://schemas.openxmlformats.org/officeDocument/2006/relationships/hyperlink" Target="mailto:ben.klein@teledyne.com" TargetMode="External"/><Relationship Id="rId10" Type="http://schemas.openxmlformats.org/officeDocument/2006/relationships/hyperlink" Target="mailto:qtm@q.com" TargetMode="External"/><Relationship Id="rId4" Type="http://schemas.openxmlformats.org/officeDocument/2006/relationships/hyperlink" Target="https://www.montanaphotonics.org/quality-alliance/" TargetMode="External"/><Relationship Id="rId9" Type="http://schemas.openxmlformats.org/officeDocument/2006/relationships/hyperlink" Target="mailto:conlin.ritte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Document Control</a:t>
            </a:r>
          </a:p>
        </p:txBody>
      </p:sp>
      <p:sp>
        <p:nvSpPr>
          <p:cNvPr id="3" name="Subtitle 2"/>
          <p:cNvSpPr>
            <a:spLocks noGrp="1"/>
          </p:cNvSpPr>
          <p:nvPr>
            <p:ph type="subTitle" idx="1"/>
          </p:nvPr>
        </p:nvSpPr>
        <p:spPr>
          <a:xfrm>
            <a:off x="914400" y="3505199"/>
            <a:ext cx="8534400" cy="1981199"/>
          </a:xfrm>
        </p:spPr>
        <p:txBody>
          <a:bodyPr>
            <a:normAutofit/>
          </a:bodyPr>
          <a:lstStyle/>
          <a:p>
            <a:r>
              <a:rPr lang="en-US" dirty="0"/>
              <a:t>MPIA Quality Alliance Webinar Series</a:t>
            </a:r>
          </a:p>
          <a:p>
            <a:r>
              <a:rPr lang="en-US" dirty="0"/>
              <a:t>Presenter: Ben Klein</a:t>
            </a:r>
          </a:p>
          <a:p>
            <a:r>
              <a:rPr lang="en-US" dirty="0"/>
              <a:t>Quality Manager</a:t>
            </a:r>
          </a:p>
          <a:p>
            <a:r>
              <a:rPr lang="en-US" dirty="0"/>
              <a:t>Teledyne FLIR Surveillance, Inc. Bozeman, MT</a:t>
            </a:r>
          </a:p>
        </p:txBody>
      </p:sp>
    </p:spTree>
    <p:extLst>
      <p:ext uri="{BB962C8B-B14F-4D97-AF65-F5344CB8AC3E}">
        <p14:creationId xmlns:p14="http://schemas.microsoft.com/office/powerpoint/2010/main" val="3829162720"/>
      </p:ext>
    </p:extLst>
  </p:cSld>
  <p:clrMapOvr>
    <a:masterClrMapping/>
  </p:clrMapOvr>
  <mc:AlternateContent xmlns:mc="http://schemas.openxmlformats.org/markup-compatibility/2006" xmlns:p14="http://schemas.microsoft.com/office/powerpoint/2010/main">
    <mc:Choice Requires="p14">
      <p:transition spd="slow" p14:dur="2000" advTm="56188"/>
    </mc:Choice>
    <mc:Fallback xmlns="">
      <p:transition spd="slow" advTm="5618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Agenda: This is what you will learn</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p:txBody>
          <a:bodyPr/>
          <a:lstStyle/>
          <a:p>
            <a:pPr>
              <a:spcBef>
                <a:spcPts val="0"/>
              </a:spcBef>
              <a:spcAft>
                <a:spcPts val="1800"/>
              </a:spcAft>
            </a:pPr>
            <a:r>
              <a:rPr lang="en-US" dirty="0"/>
              <a:t>What is a Document Control Process?</a:t>
            </a:r>
          </a:p>
          <a:p>
            <a:pPr>
              <a:spcBef>
                <a:spcPts val="0"/>
              </a:spcBef>
              <a:spcAft>
                <a:spcPts val="1800"/>
              </a:spcAft>
            </a:pPr>
            <a:r>
              <a:rPr lang="en-US" dirty="0"/>
              <a:t>Why implement a Document Control Process?</a:t>
            </a:r>
          </a:p>
          <a:p>
            <a:pPr>
              <a:spcBef>
                <a:spcPts val="0"/>
              </a:spcBef>
              <a:spcAft>
                <a:spcPts val="1800"/>
              </a:spcAft>
            </a:pPr>
            <a:r>
              <a:rPr lang="en-US" dirty="0"/>
              <a:t>How do I implement a Document Control Process?</a:t>
            </a:r>
          </a:p>
          <a:p>
            <a:pPr>
              <a:spcBef>
                <a:spcPts val="0"/>
              </a:spcBef>
              <a:spcAft>
                <a:spcPts val="1800"/>
              </a:spcAft>
            </a:pPr>
            <a:r>
              <a:rPr lang="en-US" dirty="0"/>
              <a:t>How does a Document Control Process improve the organization?</a:t>
            </a:r>
          </a:p>
        </p:txBody>
      </p:sp>
      <p:pic>
        <p:nvPicPr>
          <p:cNvPr id="7" name="Picture 2" descr="See the source image">
            <a:extLst>
              <a:ext uri="{FF2B5EF4-FFF2-40B4-BE49-F238E27FC236}">
                <a16:creationId xmlns:a16="http://schemas.microsoft.com/office/drawing/2014/main" id="{EE5A7550-C834-F478-5AE4-AE058023B3D5}"/>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60888" y="2250435"/>
            <a:ext cx="551974" cy="3856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038CDECE-288A-7553-231B-E2C77D1B1334}"/>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60888" y="2866907"/>
            <a:ext cx="562056" cy="3931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ee the source image">
            <a:extLst>
              <a:ext uri="{FF2B5EF4-FFF2-40B4-BE49-F238E27FC236}">
                <a16:creationId xmlns:a16="http://schemas.microsoft.com/office/drawing/2014/main" id="{50D49CF9-853E-A96A-DBDA-09CAA683C17D}"/>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60888" y="1711565"/>
            <a:ext cx="529290" cy="3415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e the source image">
            <a:extLst>
              <a:ext uri="{FF2B5EF4-FFF2-40B4-BE49-F238E27FC236}">
                <a16:creationId xmlns:a16="http://schemas.microsoft.com/office/drawing/2014/main" id="{765F1CC7-AB21-B355-AFE5-D8A4933D707E}"/>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60344" y="3460459"/>
            <a:ext cx="552518" cy="393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617250"/>
      </p:ext>
    </p:extLst>
  </p:cSld>
  <p:clrMapOvr>
    <a:masterClrMapping/>
  </p:clrMapOvr>
  <mc:AlternateContent xmlns:mc="http://schemas.openxmlformats.org/markup-compatibility/2006" xmlns:p14="http://schemas.microsoft.com/office/powerpoint/2010/main">
    <mc:Choice Requires="p14">
      <p:transition spd="slow" p14:dur="2000" advTm="23422"/>
    </mc:Choice>
    <mc:Fallback xmlns="">
      <p:transition spd="slow" advTm="2342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9B12-3EBE-900A-339A-51D6D23CFFC3}"/>
              </a:ext>
            </a:extLst>
          </p:cNvPr>
          <p:cNvSpPr>
            <a:spLocks noGrp="1"/>
          </p:cNvSpPr>
          <p:nvPr>
            <p:ph type="title"/>
          </p:nvPr>
        </p:nvSpPr>
        <p:spPr/>
        <p:txBody>
          <a:bodyPr/>
          <a:lstStyle/>
          <a:p>
            <a:r>
              <a:rPr lang="en-US" dirty="0"/>
              <a:t>Problem Statement</a:t>
            </a:r>
          </a:p>
        </p:txBody>
      </p:sp>
      <p:sp>
        <p:nvSpPr>
          <p:cNvPr id="4" name="Scroll: Horizontal 3">
            <a:extLst>
              <a:ext uri="{FF2B5EF4-FFF2-40B4-BE49-F238E27FC236}">
                <a16:creationId xmlns:a16="http://schemas.microsoft.com/office/drawing/2014/main" id="{164D28CC-CE2C-F54D-6FFF-C81F16986E83}"/>
              </a:ext>
            </a:extLst>
          </p:cNvPr>
          <p:cNvSpPr/>
          <p:nvPr/>
        </p:nvSpPr>
        <p:spPr>
          <a:xfrm>
            <a:off x="2682894" y="5661227"/>
            <a:ext cx="7448658"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Solution: Implement a Document Control Process</a:t>
            </a:r>
          </a:p>
        </p:txBody>
      </p:sp>
      <p:sp>
        <p:nvSpPr>
          <p:cNvPr id="6" name="TextBox 5">
            <a:extLst>
              <a:ext uri="{FF2B5EF4-FFF2-40B4-BE49-F238E27FC236}">
                <a16:creationId xmlns:a16="http://schemas.microsoft.com/office/drawing/2014/main" id="{9A97E05B-249A-885F-5968-CAB6C305C77A}"/>
              </a:ext>
            </a:extLst>
          </p:cNvPr>
          <p:cNvSpPr txBox="1"/>
          <p:nvPr/>
        </p:nvSpPr>
        <p:spPr>
          <a:xfrm>
            <a:off x="170688" y="1495838"/>
            <a:ext cx="11789664" cy="2323713"/>
          </a:xfrm>
          <a:prstGeom prst="rect">
            <a:avLst/>
          </a:prstGeom>
          <a:noFill/>
        </p:spPr>
        <p:txBody>
          <a:bodyPr wrap="square" rtlCol="0">
            <a:spAutoFit/>
          </a:bodyPr>
          <a:lstStyle/>
          <a:p>
            <a:pPr>
              <a:spcAft>
                <a:spcPts val="600"/>
              </a:spcAft>
            </a:pPr>
            <a:r>
              <a:rPr lang="en-US" sz="2000" b="1" dirty="0"/>
              <a:t>Problem</a:t>
            </a:r>
            <a:r>
              <a:rPr lang="en-US" sz="2000" dirty="0"/>
              <a:t>: Orders are coming in! But production can’t keep up, wasting time and money!</a:t>
            </a:r>
          </a:p>
          <a:p>
            <a:pPr marL="285750" indent="-285750">
              <a:spcAft>
                <a:spcPts val="600"/>
              </a:spcAft>
              <a:buFont typeface="Arial" panose="020B0604020202020204" pitchFamily="34" charset="0"/>
              <a:buChar char="•"/>
            </a:pPr>
            <a:r>
              <a:rPr lang="en-US" sz="2000" dirty="0"/>
              <a:t>Technicians are spending hours searching for drawings and work instructions!</a:t>
            </a:r>
          </a:p>
          <a:p>
            <a:pPr marL="285750" indent="-285750">
              <a:spcAft>
                <a:spcPts val="600"/>
              </a:spcAft>
              <a:buFont typeface="Arial" panose="020B0604020202020204" pitchFamily="34" charset="0"/>
              <a:buChar char="•"/>
            </a:pPr>
            <a:r>
              <a:rPr lang="en-US" sz="2000" dirty="0"/>
              <a:t>Buyer bought a thousand key parts…but none of them work…sent an obsolete drawing to supplier</a:t>
            </a:r>
          </a:p>
          <a:p>
            <a:pPr marL="285750" indent="-285750">
              <a:spcAft>
                <a:spcPts val="600"/>
              </a:spcAft>
              <a:buFont typeface="Arial" panose="020B0604020202020204" pitchFamily="34" charset="0"/>
              <a:buChar char="•"/>
            </a:pPr>
            <a:r>
              <a:rPr lang="en-US" sz="2000" dirty="0"/>
              <a:t>The lead technician is retiring…and is the only one who knows how to operate the machines</a:t>
            </a:r>
          </a:p>
          <a:p>
            <a:pPr marL="285750" indent="-285750">
              <a:spcAft>
                <a:spcPts val="600"/>
              </a:spcAft>
              <a:buFont typeface="Arial" panose="020B0604020202020204" pitchFamily="34" charset="0"/>
              <a:buChar char="•"/>
            </a:pPr>
            <a:r>
              <a:rPr lang="en-US" sz="2000" dirty="0"/>
              <a:t>Yields are tanking because assemblies are built wrong and each one is different.</a:t>
            </a:r>
          </a:p>
          <a:p>
            <a:pPr marL="285750" indent="-285750">
              <a:spcAft>
                <a:spcPts val="600"/>
              </a:spcAft>
              <a:buFont typeface="Arial" panose="020B0604020202020204" pitchFamily="34" charset="0"/>
              <a:buChar char="•"/>
            </a:pPr>
            <a:r>
              <a:rPr lang="en-US" sz="2000" dirty="0"/>
              <a:t>One of the most important drawings is missing!</a:t>
            </a:r>
          </a:p>
        </p:txBody>
      </p:sp>
      <p:pic>
        <p:nvPicPr>
          <p:cNvPr id="3074" name="Picture 2" descr="See the source image">
            <a:extLst>
              <a:ext uri="{FF2B5EF4-FFF2-40B4-BE49-F238E27FC236}">
                <a16:creationId xmlns:a16="http://schemas.microsoft.com/office/drawing/2014/main" id="{0C12B8C8-4CF5-6E1A-1B5D-6CE8B2B37AC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0" y="3413398"/>
            <a:ext cx="3907562" cy="2197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423133"/>
      </p:ext>
    </p:extLst>
  </p:cSld>
  <p:clrMapOvr>
    <a:masterClrMapping/>
  </p:clrMapOvr>
  <mc:AlternateContent xmlns:mc="http://schemas.openxmlformats.org/markup-compatibility/2006" xmlns:p14="http://schemas.microsoft.com/office/powerpoint/2010/main">
    <mc:Choice Requires="p14">
      <p:transition spd="slow" p14:dur="2000" advTm="68918"/>
    </mc:Choice>
    <mc:Fallback xmlns="">
      <p:transition spd="slow" advTm="6891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  What is a Document Control Process?</a:t>
            </a:r>
          </a:p>
        </p:txBody>
      </p:sp>
      <p:pic>
        <p:nvPicPr>
          <p:cNvPr id="4" name="Picture 2" descr="Clean Desk clean">
            <a:extLst>
              <a:ext uri="{FF2B5EF4-FFF2-40B4-BE49-F238E27FC236}">
                <a16:creationId xmlns:a16="http://schemas.microsoft.com/office/drawing/2014/main" id="{DDAE05F8-2928-D049-8CDC-287AFEBDEE0D}"/>
              </a:ext>
            </a:extLst>
          </p:cNvPr>
          <p:cNvPicPr>
            <a:picLocks noGrp="1" noChangeAspect="1" noChangeArrowheads="1"/>
          </p:cNvPicPr>
          <p:nvPr>
            <p:ph sz="half" idx="1"/>
          </p:nvPr>
        </p:nvPicPr>
        <p:blipFill rotWithShape="1">
          <a:blip r:embed="rId4" cstate="email">
            <a:extLst>
              <a:ext uri="{28A0092B-C50C-407E-A947-70E740481C1C}">
                <a14:useLocalDpi xmlns:a14="http://schemas.microsoft.com/office/drawing/2010/main"/>
              </a:ext>
            </a:extLst>
          </a:blip>
          <a:srcRect/>
          <a:stretch/>
        </p:blipFill>
        <p:spPr>
          <a:xfrm>
            <a:off x="85072" y="2377921"/>
            <a:ext cx="5553504" cy="3389409"/>
          </a:xfrm>
        </p:spPr>
      </p:pic>
      <p:pic>
        <p:nvPicPr>
          <p:cNvPr id="5" name="Picture 4">
            <a:extLst>
              <a:ext uri="{FF2B5EF4-FFF2-40B4-BE49-F238E27FC236}">
                <a16:creationId xmlns:a16="http://schemas.microsoft.com/office/drawing/2014/main" id="{992377D2-46F4-3E61-4F47-E9808A08220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71540" y="2261874"/>
            <a:ext cx="4160590" cy="3505456"/>
          </a:xfrm>
          <a:prstGeom prst="rect">
            <a:avLst/>
          </a:prstGeom>
        </p:spPr>
      </p:pic>
      <p:sp>
        <p:nvSpPr>
          <p:cNvPr id="6" name="TextBox 5">
            <a:extLst>
              <a:ext uri="{FF2B5EF4-FFF2-40B4-BE49-F238E27FC236}">
                <a16:creationId xmlns:a16="http://schemas.microsoft.com/office/drawing/2014/main" id="{BD9AC10D-7CA8-1407-52B0-65CDD7BE7F35}"/>
              </a:ext>
            </a:extLst>
          </p:cNvPr>
          <p:cNvSpPr txBox="1"/>
          <p:nvPr/>
        </p:nvSpPr>
        <p:spPr>
          <a:xfrm>
            <a:off x="872837" y="1524000"/>
            <a:ext cx="10871750" cy="727059"/>
          </a:xfrm>
          <a:prstGeom prst="rect">
            <a:avLst/>
          </a:prstGeom>
          <a:noFill/>
        </p:spPr>
        <p:txBody>
          <a:bodyPr wrap="square">
            <a:spAutoFit/>
          </a:bodyPr>
          <a:lstStyle/>
          <a:p>
            <a:pPr marL="0" marR="0">
              <a:lnSpc>
                <a:spcPct val="107000"/>
              </a:lnSpc>
              <a:spcBef>
                <a:spcPts val="0"/>
              </a:spcBef>
              <a:spcAft>
                <a:spcPts val="800"/>
              </a:spcAft>
            </a:pPr>
            <a:r>
              <a:rPr lang="en-US" sz="2000" b="1" dirty="0">
                <a:effectLst/>
                <a:latin typeface="+mj-lt"/>
                <a:ea typeface="Calibri" panose="020F0502020204030204" pitchFamily="34" charset="0"/>
                <a:cs typeface="Times New Roman" panose="02020603050405020304" pitchFamily="18" charset="0"/>
              </a:rPr>
              <a:t>The Document Control Process is a mechanism fo</a:t>
            </a:r>
            <a:r>
              <a:rPr lang="en-US" sz="2000" b="1" dirty="0">
                <a:latin typeface="+mj-lt"/>
                <a:ea typeface="Calibri" panose="020F0502020204030204" pitchFamily="34" charset="0"/>
                <a:cs typeface="Times New Roman" panose="02020603050405020304" pitchFamily="18" charset="0"/>
              </a:rPr>
              <a:t>r organizing, storing, and distributing documents such as procedures, work instructions, forms, and drawings</a:t>
            </a:r>
            <a:r>
              <a:rPr lang="en-US" sz="2000" b="1" dirty="0">
                <a:effectLst/>
                <a:latin typeface="+mj-lt"/>
                <a:ea typeface="Calibri" panose="020F0502020204030204" pitchFamily="34" charset="0"/>
                <a:cs typeface="Times New Roman" panose="02020603050405020304" pitchFamily="18" charset="0"/>
              </a:rPr>
              <a:t>.</a:t>
            </a:r>
            <a:endParaRPr lang="en-US" sz="2000" dirty="0">
              <a:effectLst/>
              <a:latin typeface="+mj-lt"/>
              <a:ea typeface="Calibri" panose="020F0502020204030204" pitchFamily="34" charset="0"/>
              <a:cs typeface="Times New Roman" panose="02020603050405020304" pitchFamily="18" charset="0"/>
            </a:endParaRPr>
          </a:p>
        </p:txBody>
      </p:sp>
      <p:sp>
        <p:nvSpPr>
          <p:cNvPr id="3" name="Arrow: Right 2">
            <a:extLst>
              <a:ext uri="{FF2B5EF4-FFF2-40B4-BE49-F238E27FC236}">
                <a16:creationId xmlns:a16="http://schemas.microsoft.com/office/drawing/2014/main" id="{DBEF01CF-E6F8-CA8D-AC4A-E72EA9FE54EC}"/>
              </a:ext>
            </a:extLst>
          </p:cNvPr>
          <p:cNvSpPr/>
          <p:nvPr/>
        </p:nvSpPr>
        <p:spPr>
          <a:xfrm>
            <a:off x="5874770" y="3571142"/>
            <a:ext cx="1560576" cy="865632"/>
          </a:xfrm>
          <a:prstGeom prst="rightArrow">
            <a:avLst/>
          </a:prstGeom>
          <a:solidFill>
            <a:srgbClr val="0E44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Organize</a:t>
            </a:r>
          </a:p>
        </p:txBody>
      </p:sp>
      <p:sp>
        <p:nvSpPr>
          <p:cNvPr id="7" name="TextBox 6">
            <a:extLst>
              <a:ext uri="{FF2B5EF4-FFF2-40B4-BE49-F238E27FC236}">
                <a16:creationId xmlns:a16="http://schemas.microsoft.com/office/drawing/2014/main" id="{2B2977A3-1D10-A010-ABA1-F26B5184CED8}"/>
              </a:ext>
            </a:extLst>
          </p:cNvPr>
          <p:cNvSpPr txBox="1"/>
          <p:nvPr/>
        </p:nvSpPr>
        <p:spPr>
          <a:xfrm>
            <a:off x="951267" y="5835658"/>
            <a:ext cx="3412153" cy="369332"/>
          </a:xfrm>
          <a:prstGeom prst="rect">
            <a:avLst/>
          </a:prstGeom>
          <a:noFill/>
        </p:spPr>
        <p:txBody>
          <a:bodyPr wrap="none" rtlCol="0">
            <a:spAutoFit/>
          </a:bodyPr>
          <a:lstStyle/>
          <a:p>
            <a:r>
              <a:rPr lang="en-US" dirty="0">
                <a:solidFill>
                  <a:srgbClr val="FF0000"/>
                </a:solidFill>
              </a:rPr>
              <a:t>It’s got to be here somewhere!?</a:t>
            </a:r>
          </a:p>
        </p:txBody>
      </p:sp>
      <p:sp>
        <p:nvSpPr>
          <p:cNvPr id="8" name="TextBox 7">
            <a:extLst>
              <a:ext uri="{FF2B5EF4-FFF2-40B4-BE49-F238E27FC236}">
                <a16:creationId xmlns:a16="http://schemas.microsoft.com/office/drawing/2014/main" id="{254DE5B7-EE79-1D5D-9F02-CA9FB050CEF9}"/>
              </a:ext>
            </a:extLst>
          </p:cNvPr>
          <p:cNvSpPr txBox="1"/>
          <p:nvPr/>
        </p:nvSpPr>
        <p:spPr>
          <a:xfrm>
            <a:off x="7607897" y="5835658"/>
            <a:ext cx="4224233" cy="369332"/>
          </a:xfrm>
          <a:prstGeom prst="rect">
            <a:avLst/>
          </a:prstGeom>
          <a:noFill/>
        </p:spPr>
        <p:txBody>
          <a:bodyPr wrap="none" rtlCol="0">
            <a:spAutoFit/>
          </a:bodyPr>
          <a:lstStyle/>
          <a:p>
            <a:r>
              <a:rPr lang="en-US" dirty="0">
                <a:solidFill>
                  <a:srgbClr val="0D50BD"/>
                </a:solidFill>
              </a:rPr>
              <a:t>Information you need when you need it!</a:t>
            </a:r>
          </a:p>
        </p:txBody>
      </p:sp>
      <p:pic>
        <p:nvPicPr>
          <p:cNvPr id="9" name="Picture 2" descr="See the source image">
            <a:extLst>
              <a:ext uri="{FF2B5EF4-FFF2-40B4-BE49-F238E27FC236}">
                <a16:creationId xmlns:a16="http://schemas.microsoft.com/office/drawing/2014/main" id="{3CB7BF97-9034-0E2C-AFA2-BB9D5F8BC161}"/>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0" y="810260"/>
            <a:ext cx="842210" cy="5435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14496617"/>
      </p:ext>
    </p:extLst>
  </p:cSld>
  <p:clrMapOvr>
    <a:masterClrMapping/>
  </p:clrMapOvr>
  <mc:AlternateContent xmlns:mc="http://schemas.openxmlformats.org/markup-compatibility/2006" xmlns:p14="http://schemas.microsoft.com/office/powerpoint/2010/main">
    <mc:Choice Requires="p14">
      <p:transition spd="slow" p14:dur="2000" advTm="35587"/>
    </mc:Choice>
    <mc:Fallback xmlns="">
      <p:transition spd="slow" advTm="3558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normAutofit/>
          </a:bodyPr>
          <a:lstStyle/>
          <a:p>
            <a:r>
              <a:rPr lang="en-US" dirty="0"/>
              <a:t>  Why Implement A Document Control Process?</a:t>
            </a:r>
          </a:p>
        </p:txBody>
      </p:sp>
      <p:sp>
        <p:nvSpPr>
          <p:cNvPr id="7" name="TextBox 6">
            <a:extLst>
              <a:ext uri="{FF2B5EF4-FFF2-40B4-BE49-F238E27FC236}">
                <a16:creationId xmlns:a16="http://schemas.microsoft.com/office/drawing/2014/main" id="{92496128-D22B-FD5E-0E24-FAD10472ABA9}"/>
              </a:ext>
            </a:extLst>
          </p:cNvPr>
          <p:cNvSpPr txBox="1"/>
          <p:nvPr/>
        </p:nvSpPr>
        <p:spPr>
          <a:xfrm>
            <a:off x="1110893" y="1764171"/>
            <a:ext cx="10283584" cy="3970318"/>
          </a:xfrm>
          <a:prstGeom prst="rect">
            <a:avLst/>
          </a:prstGeom>
          <a:noFill/>
        </p:spPr>
        <p:txBody>
          <a:bodyPr wrap="none" rtlCol="0">
            <a:spAutoFit/>
          </a:bodyPr>
          <a:lstStyle/>
          <a:p>
            <a:r>
              <a:rPr lang="en-US" b="1" dirty="0"/>
              <a:t>Risk Mitigation</a:t>
            </a:r>
            <a:r>
              <a:rPr lang="en-US" dirty="0"/>
              <a:t>:</a:t>
            </a:r>
          </a:p>
          <a:p>
            <a:r>
              <a:rPr lang="en-US" dirty="0"/>
              <a:t>Prevents the risk of using the wrong revisions by ensuring only the current revisions are available</a:t>
            </a:r>
          </a:p>
          <a:p>
            <a:r>
              <a:rPr lang="en-US" dirty="0"/>
              <a:t>Prevents the risk of losing your organizational knowledge, information, data.</a:t>
            </a:r>
          </a:p>
          <a:p>
            <a:endParaRPr lang="en-US" dirty="0"/>
          </a:p>
          <a:p>
            <a:r>
              <a:rPr lang="en-US" b="1" dirty="0"/>
              <a:t>Captures Organizational knowledge</a:t>
            </a:r>
            <a:r>
              <a:rPr lang="en-US" dirty="0"/>
              <a:t>:</a:t>
            </a:r>
          </a:p>
          <a:p>
            <a:pPr marL="285750" indent="-285750">
              <a:buFont typeface="Arial" panose="020B0604020202020204" pitchFamily="34" charset="0"/>
              <a:buChar char="•"/>
            </a:pPr>
            <a:r>
              <a:rPr lang="en-US" dirty="0"/>
              <a:t>How you designed your product.</a:t>
            </a:r>
          </a:p>
          <a:p>
            <a:pPr marL="285750" indent="-285750">
              <a:buFont typeface="Arial" panose="020B0604020202020204" pitchFamily="34" charset="0"/>
              <a:buChar char="•"/>
            </a:pPr>
            <a:r>
              <a:rPr lang="en-US" dirty="0"/>
              <a:t>How you build product</a:t>
            </a:r>
          </a:p>
          <a:p>
            <a:pPr marL="285750" indent="-285750">
              <a:buFont typeface="Arial" panose="020B0604020202020204" pitchFamily="34" charset="0"/>
              <a:buChar char="•"/>
            </a:pPr>
            <a:r>
              <a:rPr lang="en-US" dirty="0"/>
              <a:t>How you purchase materials, control documents, calibrate your equipment, train your personnel.</a:t>
            </a:r>
          </a:p>
          <a:p>
            <a:pPr marL="285750" indent="-285750">
              <a:buFont typeface="Arial" panose="020B0604020202020204" pitchFamily="34" charset="0"/>
              <a:buChar char="•"/>
            </a:pPr>
            <a:endParaRPr lang="en-US" dirty="0"/>
          </a:p>
          <a:p>
            <a:r>
              <a:rPr lang="en-US" b="1" dirty="0"/>
              <a:t>Document Availability</a:t>
            </a:r>
            <a:r>
              <a:rPr lang="en-US" dirty="0"/>
              <a:t>: </a:t>
            </a:r>
          </a:p>
          <a:p>
            <a:pPr marL="285750" indent="-285750">
              <a:buFont typeface="Arial" panose="020B0604020202020204" pitchFamily="34" charset="0"/>
              <a:buChar char="•"/>
            </a:pPr>
            <a:r>
              <a:rPr lang="en-US" dirty="0"/>
              <a:t>Ensures the organizational knowledge is easily accessible to those who need it.</a:t>
            </a:r>
          </a:p>
          <a:p>
            <a:pPr marL="285750" indent="-285750">
              <a:buFont typeface="Arial" panose="020B0604020202020204" pitchFamily="34" charset="0"/>
              <a:buChar char="•"/>
            </a:pPr>
            <a:r>
              <a:rPr lang="en-US" dirty="0"/>
              <a:t>Ensures procedures and work instructions are available at points of use.</a:t>
            </a:r>
          </a:p>
          <a:p>
            <a:pPr marL="285750" indent="-285750">
              <a:buFont typeface="Arial" panose="020B0604020202020204" pitchFamily="34" charset="0"/>
              <a:buChar char="•"/>
            </a:pPr>
            <a:r>
              <a:rPr lang="en-US" dirty="0"/>
              <a:t>Ensures your buyers are buying the right revision of materials.</a:t>
            </a:r>
          </a:p>
          <a:p>
            <a:pPr marL="285750" indent="-285750">
              <a:buFont typeface="Arial" panose="020B0604020202020204" pitchFamily="34" charset="0"/>
              <a:buChar char="•"/>
            </a:pPr>
            <a:r>
              <a:rPr lang="en-US" dirty="0"/>
              <a:t>Ensures your forms are easily available to capture information.</a:t>
            </a:r>
          </a:p>
        </p:txBody>
      </p:sp>
      <p:pic>
        <p:nvPicPr>
          <p:cNvPr id="3" name="Picture 2" descr="See the source image">
            <a:extLst>
              <a:ext uri="{FF2B5EF4-FFF2-40B4-BE49-F238E27FC236}">
                <a16:creationId xmlns:a16="http://schemas.microsoft.com/office/drawing/2014/main" id="{4C26607C-A2AA-FD44-9680-B5BB15BE1C2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748836"/>
            <a:ext cx="878305" cy="613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712032"/>
      </p:ext>
    </p:extLst>
  </p:cSld>
  <p:clrMapOvr>
    <a:masterClrMapping/>
  </p:clrMapOvr>
  <mc:AlternateContent xmlns:mc="http://schemas.openxmlformats.org/markup-compatibility/2006" xmlns:p14="http://schemas.microsoft.com/office/powerpoint/2010/main">
    <mc:Choice Requires="p14">
      <p:transition spd="slow" p14:dur="2000" advTm="71467"/>
    </mc:Choice>
    <mc:Fallback xmlns="">
      <p:transition spd="slow" advTm="7146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1E4B4-01A0-E519-B377-7079751D2E45}"/>
              </a:ext>
            </a:extLst>
          </p:cNvPr>
          <p:cNvSpPr>
            <a:spLocks noGrp="1"/>
          </p:cNvSpPr>
          <p:nvPr>
            <p:ph type="title"/>
          </p:nvPr>
        </p:nvSpPr>
        <p:spPr/>
        <p:txBody>
          <a:bodyPr/>
          <a:lstStyle/>
          <a:p>
            <a:r>
              <a:rPr lang="en-US" dirty="0"/>
              <a:t>Document Control Application</a:t>
            </a:r>
          </a:p>
        </p:txBody>
      </p:sp>
      <p:pic>
        <p:nvPicPr>
          <p:cNvPr id="4" name="Picture 3">
            <a:extLst>
              <a:ext uri="{FF2B5EF4-FFF2-40B4-BE49-F238E27FC236}">
                <a16:creationId xmlns:a16="http://schemas.microsoft.com/office/drawing/2014/main" id="{6A89C8D9-A384-F0B9-2E98-2201F06930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4469" y="2571006"/>
            <a:ext cx="3260247" cy="2544083"/>
          </a:xfrm>
          <a:prstGeom prst="rect">
            <a:avLst/>
          </a:prstGeom>
          <a:ln>
            <a:solidFill>
              <a:schemeClr val="tx1"/>
            </a:solidFill>
          </a:ln>
        </p:spPr>
      </p:pic>
      <p:pic>
        <p:nvPicPr>
          <p:cNvPr id="6" name="Picture 5">
            <a:extLst>
              <a:ext uri="{FF2B5EF4-FFF2-40B4-BE49-F238E27FC236}">
                <a16:creationId xmlns:a16="http://schemas.microsoft.com/office/drawing/2014/main" id="{6E10A543-7EBB-93CD-0299-9B0B04FFCD9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43248" y="2571006"/>
            <a:ext cx="2214527" cy="2861730"/>
          </a:xfrm>
          <a:prstGeom prst="rect">
            <a:avLst/>
          </a:prstGeom>
          <a:ln>
            <a:solidFill>
              <a:schemeClr val="tx1"/>
            </a:solidFill>
          </a:ln>
        </p:spPr>
      </p:pic>
      <p:pic>
        <p:nvPicPr>
          <p:cNvPr id="8" name="Picture 7">
            <a:extLst>
              <a:ext uri="{FF2B5EF4-FFF2-40B4-BE49-F238E27FC236}">
                <a16:creationId xmlns:a16="http://schemas.microsoft.com/office/drawing/2014/main" id="{BB3F015F-0FF0-DCD1-8E12-440D180AAAD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659" y="2571006"/>
            <a:ext cx="2487691" cy="3141844"/>
          </a:xfrm>
          <a:prstGeom prst="rect">
            <a:avLst/>
          </a:prstGeom>
          <a:ln>
            <a:solidFill>
              <a:schemeClr val="tx1"/>
            </a:solidFill>
          </a:ln>
        </p:spPr>
      </p:pic>
      <p:sp>
        <p:nvSpPr>
          <p:cNvPr id="9" name="TextBox 8">
            <a:extLst>
              <a:ext uri="{FF2B5EF4-FFF2-40B4-BE49-F238E27FC236}">
                <a16:creationId xmlns:a16="http://schemas.microsoft.com/office/drawing/2014/main" id="{DE9FDEC2-88FE-200E-53C2-7CFBFDA20201}"/>
              </a:ext>
            </a:extLst>
          </p:cNvPr>
          <p:cNvSpPr txBox="1"/>
          <p:nvPr/>
        </p:nvSpPr>
        <p:spPr>
          <a:xfrm>
            <a:off x="7250871" y="2077636"/>
            <a:ext cx="1928733" cy="369332"/>
          </a:xfrm>
          <a:prstGeom prst="rect">
            <a:avLst/>
          </a:prstGeom>
          <a:noFill/>
        </p:spPr>
        <p:txBody>
          <a:bodyPr wrap="none" rtlCol="0">
            <a:spAutoFit/>
          </a:bodyPr>
          <a:lstStyle/>
          <a:p>
            <a:r>
              <a:rPr lang="en-US" dirty="0"/>
              <a:t>Design Drawings</a:t>
            </a:r>
          </a:p>
        </p:txBody>
      </p:sp>
      <p:sp>
        <p:nvSpPr>
          <p:cNvPr id="10" name="TextBox 9">
            <a:extLst>
              <a:ext uri="{FF2B5EF4-FFF2-40B4-BE49-F238E27FC236}">
                <a16:creationId xmlns:a16="http://schemas.microsoft.com/office/drawing/2014/main" id="{69F711F1-9DE2-F6EB-9C40-A9D930325167}"/>
              </a:ext>
            </a:extLst>
          </p:cNvPr>
          <p:cNvSpPr txBox="1"/>
          <p:nvPr/>
        </p:nvSpPr>
        <p:spPr>
          <a:xfrm>
            <a:off x="10531165" y="2077636"/>
            <a:ext cx="838691" cy="369332"/>
          </a:xfrm>
          <a:prstGeom prst="rect">
            <a:avLst/>
          </a:prstGeom>
          <a:noFill/>
        </p:spPr>
        <p:txBody>
          <a:bodyPr wrap="none" rtlCol="0">
            <a:spAutoFit/>
          </a:bodyPr>
          <a:lstStyle/>
          <a:p>
            <a:r>
              <a:rPr lang="en-US" dirty="0"/>
              <a:t>Forms</a:t>
            </a:r>
          </a:p>
        </p:txBody>
      </p:sp>
      <p:sp>
        <p:nvSpPr>
          <p:cNvPr id="11" name="TextBox 10">
            <a:extLst>
              <a:ext uri="{FF2B5EF4-FFF2-40B4-BE49-F238E27FC236}">
                <a16:creationId xmlns:a16="http://schemas.microsoft.com/office/drawing/2014/main" id="{057C76B2-AEF8-7815-96D1-B1B7ECBB126D}"/>
              </a:ext>
            </a:extLst>
          </p:cNvPr>
          <p:cNvSpPr txBox="1"/>
          <p:nvPr/>
        </p:nvSpPr>
        <p:spPr>
          <a:xfrm>
            <a:off x="328313" y="2077636"/>
            <a:ext cx="1954381" cy="369332"/>
          </a:xfrm>
          <a:prstGeom prst="rect">
            <a:avLst/>
          </a:prstGeom>
          <a:noFill/>
        </p:spPr>
        <p:txBody>
          <a:bodyPr wrap="none" rtlCol="0">
            <a:spAutoFit/>
          </a:bodyPr>
          <a:lstStyle/>
          <a:p>
            <a:r>
              <a:rPr lang="en-US" dirty="0"/>
              <a:t>QMS Procedures</a:t>
            </a:r>
          </a:p>
        </p:txBody>
      </p:sp>
      <p:pic>
        <p:nvPicPr>
          <p:cNvPr id="13" name="Picture 12">
            <a:extLst>
              <a:ext uri="{FF2B5EF4-FFF2-40B4-BE49-F238E27FC236}">
                <a16:creationId xmlns:a16="http://schemas.microsoft.com/office/drawing/2014/main" id="{39FDC470-32D6-9A0A-87AF-43D0EECDD25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30972" y="2571005"/>
            <a:ext cx="3441875" cy="2026161"/>
          </a:xfrm>
          <a:prstGeom prst="rect">
            <a:avLst/>
          </a:prstGeom>
          <a:ln>
            <a:solidFill>
              <a:schemeClr val="tx1"/>
            </a:solidFill>
          </a:ln>
        </p:spPr>
      </p:pic>
      <p:sp>
        <p:nvSpPr>
          <p:cNvPr id="14" name="TextBox 13">
            <a:extLst>
              <a:ext uri="{FF2B5EF4-FFF2-40B4-BE49-F238E27FC236}">
                <a16:creationId xmlns:a16="http://schemas.microsoft.com/office/drawing/2014/main" id="{8FF45563-5AEE-1D10-22DC-152CED43EF45}"/>
              </a:ext>
            </a:extLst>
          </p:cNvPr>
          <p:cNvSpPr txBox="1"/>
          <p:nvPr/>
        </p:nvSpPr>
        <p:spPr>
          <a:xfrm>
            <a:off x="2549350" y="2077636"/>
            <a:ext cx="3694281" cy="369332"/>
          </a:xfrm>
          <a:prstGeom prst="rect">
            <a:avLst/>
          </a:prstGeom>
          <a:noFill/>
        </p:spPr>
        <p:txBody>
          <a:bodyPr wrap="none" rtlCol="0">
            <a:spAutoFit/>
          </a:bodyPr>
          <a:lstStyle/>
          <a:p>
            <a:r>
              <a:rPr lang="en-US" dirty="0"/>
              <a:t>Product-Related Work Instructions</a:t>
            </a:r>
          </a:p>
        </p:txBody>
      </p:sp>
      <p:sp>
        <p:nvSpPr>
          <p:cNvPr id="3" name="TextBox 2">
            <a:extLst>
              <a:ext uri="{FF2B5EF4-FFF2-40B4-BE49-F238E27FC236}">
                <a16:creationId xmlns:a16="http://schemas.microsoft.com/office/drawing/2014/main" id="{AC1B95C7-F662-D1B9-7448-D385AFF5C0C8}"/>
              </a:ext>
            </a:extLst>
          </p:cNvPr>
          <p:cNvSpPr txBox="1"/>
          <p:nvPr/>
        </p:nvSpPr>
        <p:spPr>
          <a:xfrm>
            <a:off x="3347208" y="5712850"/>
            <a:ext cx="5301451" cy="369332"/>
          </a:xfrm>
          <a:prstGeom prst="rect">
            <a:avLst/>
          </a:prstGeom>
          <a:noFill/>
        </p:spPr>
        <p:txBody>
          <a:bodyPr wrap="none" rtlCol="0">
            <a:spAutoFit/>
          </a:bodyPr>
          <a:lstStyle/>
          <a:p>
            <a:r>
              <a:rPr lang="en-US" dirty="0"/>
              <a:t>Controlled as hardcopies and/or electronic copies.</a:t>
            </a:r>
          </a:p>
        </p:txBody>
      </p:sp>
    </p:spTree>
    <p:extLst>
      <p:ext uri="{BB962C8B-B14F-4D97-AF65-F5344CB8AC3E}">
        <p14:creationId xmlns:p14="http://schemas.microsoft.com/office/powerpoint/2010/main" val="193168372"/>
      </p:ext>
    </p:extLst>
  </p:cSld>
  <p:clrMapOvr>
    <a:masterClrMapping/>
  </p:clrMapOvr>
  <mc:AlternateContent xmlns:mc="http://schemas.openxmlformats.org/markup-compatibility/2006" xmlns:p14="http://schemas.microsoft.com/office/powerpoint/2010/main">
    <mc:Choice Requires="p14">
      <p:transition spd="slow" p14:dur="2000" advTm="66795"/>
    </mc:Choice>
    <mc:Fallback xmlns="">
      <p:transition spd="slow" advTm="6679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a:xfrm>
            <a:off x="771786" y="533400"/>
            <a:ext cx="10810613" cy="990600"/>
          </a:xfrm>
        </p:spPr>
        <p:txBody>
          <a:bodyPr/>
          <a:lstStyle/>
          <a:p>
            <a:r>
              <a:rPr lang="en-US" dirty="0"/>
              <a:t>How To Implement A Doc Control Process</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p:txBody>
          <a:bodyPr/>
          <a:lstStyle/>
          <a:p>
            <a:pPr marL="457200" indent="-457200">
              <a:buFont typeface="+mj-lt"/>
              <a:buAutoNum type="arabicPeriod"/>
            </a:pPr>
            <a:r>
              <a:rPr lang="en-US" dirty="0"/>
              <a:t>Create a Document Library</a:t>
            </a:r>
          </a:p>
          <a:p>
            <a:pPr marL="457200" indent="-457200">
              <a:buFont typeface="+mj-lt"/>
              <a:buAutoNum type="arabicPeriod"/>
            </a:pPr>
            <a:r>
              <a:rPr lang="en-US" dirty="0"/>
              <a:t>Create Document Templates</a:t>
            </a:r>
          </a:p>
          <a:p>
            <a:pPr marL="457200" indent="-457200">
              <a:buFont typeface="+mj-lt"/>
              <a:buAutoNum type="arabicPeriod"/>
            </a:pPr>
            <a:r>
              <a:rPr lang="en-US" dirty="0"/>
              <a:t>Determine a Document Numbering System</a:t>
            </a:r>
          </a:p>
          <a:p>
            <a:pPr marL="457200" indent="-457200">
              <a:buFont typeface="+mj-lt"/>
              <a:buAutoNum type="arabicPeriod"/>
            </a:pPr>
            <a:r>
              <a:rPr lang="en-US" dirty="0"/>
              <a:t>Assign a Document Control Administrator</a:t>
            </a:r>
          </a:p>
          <a:p>
            <a:pPr marL="457200" indent="-457200">
              <a:buFont typeface="+mj-lt"/>
              <a:buAutoNum type="arabicPeriod"/>
            </a:pPr>
            <a:r>
              <a:rPr lang="en-US" dirty="0"/>
              <a:t>Determine an Approval Process</a:t>
            </a:r>
          </a:p>
          <a:p>
            <a:pPr marL="457200" indent="-457200">
              <a:buFont typeface="+mj-lt"/>
              <a:buAutoNum type="arabicPeriod"/>
            </a:pPr>
            <a:r>
              <a:rPr lang="en-US" dirty="0"/>
              <a:t>Manage Changes</a:t>
            </a:r>
          </a:p>
        </p:txBody>
      </p:sp>
      <p:pic>
        <p:nvPicPr>
          <p:cNvPr id="5" name="Picture 4" descr="See the source image">
            <a:extLst>
              <a:ext uri="{FF2B5EF4-FFF2-40B4-BE49-F238E27FC236}">
                <a16:creationId xmlns:a16="http://schemas.microsoft.com/office/drawing/2014/main" id="{93DD01D4-3E6B-E43D-EF4E-EE86CEEFD5C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62901" y="1241660"/>
            <a:ext cx="3457314" cy="51756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ee the source image">
            <a:extLst>
              <a:ext uri="{FF2B5EF4-FFF2-40B4-BE49-F238E27FC236}">
                <a16:creationId xmlns:a16="http://schemas.microsoft.com/office/drawing/2014/main" id="{11BC8ABF-92EE-8C7D-DD59-CCD82F3B8FA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0" y="757824"/>
            <a:ext cx="894347" cy="625642"/>
          </a:xfrm>
          <a:prstGeom prst="rect">
            <a:avLst/>
          </a:prstGeom>
          <a:noFill/>
          <a:extLst>
            <a:ext uri="{909E8E84-426E-40DD-AFC4-6F175D3DCCD1}">
              <a14:hiddenFill xmlns:a14="http://schemas.microsoft.com/office/drawing/2010/main">
                <a:solidFill>
                  <a:srgbClr val="FFFFFF"/>
                </a:solidFill>
              </a14:hiddenFill>
            </a:ext>
          </a:extLst>
        </p:spPr>
      </p:pic>
      <p:sp>
        <p:nvSpPr>
          <p:cNvPr id="27" name="Scroll: Horizontal 26">
            <a:extLst>
              <a:ext uri="{FF2B5EF4-FFF2-40B4-BE49-F238E27FC236}">
                <a16:creationId xmlns:a16="http://schemas.microsoft.com/office/drawing/2014/main" id="{03EF28B4-A819-BF3D-7A84-B791D8A27B02}"/>
              </a:ext>
            </a:extLst>
          </p:cNvPr>
          <p:cNvSpPr/>
          <p:nvPr/>
        </p:nvSpPr>
        <p:spPr>
          <a:xfrm>
            <a:off x="2682894" y="5661227"/>
            <a:ext cx="7448658"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A library stores your reference materials for use.</a:t>
            </a:r>
          </a:p>
        </p:txBody>
      </p:sp>
    </p:spTree>
    <p:extLst>
      <p:ext uri="{BB962C8B-B14F-4D97-AF65-F5344CB8AC3E}">
        <p14:creationId xmlns:p14="http://schemas.microsoft.com/office/powerpoint/2010/main" val="2604291488"/>
      </p:ext>
    </p:extLst>
  </p:cSld>
  <p:clrMapOvr>
    <a:masterClrMapping/>
  </p:clrMapOvr>
  <mc:AlternateContent xmlns:mc="http://schemas.openxmlformats.org/markup-compatibility/2006" xmlns:p14="http://schemas.microsoft.com/office/powerpoint/2010/main">
    <mc:Choice Requires="p14">
      <p:transition spd="slow" p14:dur="2000" advTm="84962"/>
    </mc:Choice>
    <mc:Fallback xmlns="">
      <p:transition spd="slow" advTm="8496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FA6E6-46B1-CA89-7228-B05D76DE5B4E}"/>
              </a:ext>
            </a:extLst>
          </p:cNvPr>
          <p:cNvSpPr>
            <a:spLocks noGrp="1"/>
          </p:cNvSpPr>
          <p:nvPr>
            <p:ph type="title"/>
          </p:nvPr>
        </p:nvSpPr>
        <p:spPr/>
        <p:txBody>
          <a:bodyPr/>
          <a:lstStyle/>
          <a:p>
            <a:r>
              <a:rPr lang="en-US" dirty="0"/>
              <a:t>Create a Document Library</a:t>
            </a:r>
          </a:p>
        </p:txBody>
      </p:sp>
      <p:sp>
        <p:nvSpPr>
          <p:cNvPr id="6" name="File">
            <a:extLst>
              <a:ext uri="{FF2B5EF4-FFF2-40B4-BE49-F238E27FC236}">
                <a16:creationId xmlns:a16="http://schemas.microsoft.com/office/drawing/2014/main" id="{B79169F6-75FD-79E3-C833-119768ABFFD3}"/>
              </a:ext>
            </a:extLst>
          </p:cNvPr>
          <p:cNvSpPr>
            <a:spLocks noEditPoints="1" noChangeArrowheads="1"/>
          </p:cNvSpPr>
          <p:nvPr/>
        </p:nvSpPr>
        <p:spPr bwMode="auto">
          <a:xfrm>
            <a:off x="397101" y="1951129"/>
            <a:ext cx="1433884" cy="923330"/>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dirty="0"/>
              <a:t>Document </a:t>
            </a:r>
          </a:p>
          <a:p>
            <a:pPr algn="ctr"/>
            <a:r>
              <a:rPr lang="en-US" dirty="0"/>
              <a:t>Library</a:t>
            </a:r>
          </a:p>
        </p:txBody>
      </p:sp>
      <p:sp>
        <p:nvSpPr>
          <p:cNvPr id="7" name="TextBox 6">
            <a:extLst>
              <a:ext uri="{FF2B5EF4-FFF2-40B4-BE49-F238E27FC236}">
                <a16:creationId xmlns:a16="http://schemas.microsoft.com/office/drawing/2014/main" id="{2A3991D0-C16A-4422-35BC-8BD545D2A04B}"/>
              </a:ext>
            </a:extLst>
          </p:cNvPr>
          <p:cNvSpPr txBox="1"/>
          <p:nvPr/>
        </p:nvSpPr>
        <p:spPr>
          <a:xfrm>
            <a:off x="2834111" y="3187001"/>
            <a:ext cx="6224781" cy="800219"/>
          </a:xfrm>
          <a:prstGeom prst="rect">
            <a:avLst/>
          </a:prstGeom>
          <a:noFill/>
        </p:spPr>
        <p:txBody>
          <a:bodyPr wrap="none" rtlCol="0">
            <a:spAutoFit/>
          </a:bodyPr>
          <a:lstStyle/>
          <a:p>
            <a:pPr marL="285750" indent="-285750">
              <a:buFont typeface="Arial" panose="020B0604020202020204" pitchFamily="34" charset="0"/>
              <a:buChar char="•"/>
            </a:pPr>
            <a:r>
              <a:rPr lang="en-US" dirty="0"/>
              <a:t>Create a sub-folder called “Current Revisions”</a:t>
            </a:r>
          </a:p>
          <a:p>
            <a:pPr marL="742950" lvl="1" indent="-285750">
              <a:buFont typeface="Arial" panose="020B0604020202020204" pitchFamily="34" charset="0"/>
              <a:buChar char="•"/>
            </a:pPr>
            <a:r>
              <a:rPr lang="en-US" sz="1400" dirty="0"/>
              <a:t>Store only current revision of your documents in this folder</a:t>
            </a:r>
          </a:p>
          <a:p>
            <a:pPr marL="742950" lvl="1" indent="-285750">
              <a:buFont typeface="Arial" panose="020B0604020202020204" pitchFamily="34" charset="0"/>
              <a:buChar char="•"/>
            </a:pPr>
            <a:r>
              <a:rPr lang="en-US" sz="1400" dirty="0"/>
              <a:t>This where everyone goes to get the current revisions of document</a:t>
            </a:r>
          </a:p>
        </p:txBody>
      </p:sp>
      <p:sp>
        <p:nvSpPr>
          <p:cNvPr id="8" name="TextBox 7">
            <a:extLst>
              <a:ext uri="{FF2B5EF4-FFF2-40B4-BE49-F238E27FC236}">
                <a16:creationId xmlns:a16="http://schemas.microsoft.com/office/drawing/2014/main" id="{C1E77596-AD96-CBA0-DA59-7FB004082CE6}"/>
              </a:ext>
            </a:extLst>
          </p:cNvPr>
          <p:cNvSpPr txBox="1"/>
          <p:nvPr/>
        </p:nvSpPr>
        <p:spPr>
          <a:xfrm>
            <a:off x="2834111" y="4369004"/>
            <a:ext cx="7846106" cy="584775"/>
          </a:xfrm>
          <a:prstGeom prst="rect">
            <a:avLst/>
          </a:prstGeom>
          <a:noFill/>
        </p:spPr>
        <p:txBody>
          <a:bodyPr wrap="square" rtlCol="0">
            <a:spAutoFit/>
          </a:bodyPr>
          <a:lstStyle/>
          <a:p>
            <a:pPr marL="285750" indent="-285750">
              <a:buFont typeface="Arial" panose="020B0604020202020204" pitchFamily="34" charset="0"/>
              <a:buChar char="•"/>
            </a:pPr>
            <a:r>
              <a:rPr lang="en-US" dirty="0"/>
              <a:t>Create a sub-folder called “Document Archive”.</a:t>
            </a:r>
          </a:p>
          <a:p>
            <a:pPr marL="742950" lvl="1" indent="-285750">
              <a:buFont typeface="Arial" panose="020B0604020202020204" pitchFamily="34" charset="0"/>
              <a:buChar char="•"/>
            </a:pPr>
            <a:r>
              <a:rPr lang="en-US" sz="1400" dirty="0"/>
              <a:t>Store obsolete revisions in the document for future reference</a:t>
            </a:r>
          </a:p>
        </p:txBody>
      </p:sp>
      <p:pic>
        <p:nvPicPr>
          <p:cNvPr id="9" name="Picture 8" descr="C:\Users\bklein\AppData\Local\Microsoft\Windows\Temporary Internet Files\Content.IE5\D0WIF2D2\MC900056795[1].wmf">
            <a:extLst>
              <a:ext uri="{FF2B5EF4-FFF2-40B4-BE49-F238E27FC236}">
                <a16:creationId xmlns:a16="http://schemas.microsoft.com/office/drawing/2014/main" id="{5E6CEE9E-5E3B-8A1A-8F41-B081E4C42B6A}"/>
              </a:ext>
            </a:extLst>
          </p:cNvPr>
          <p:cNvPicPr>
            <a:picLocks noChangeAspect="1" noChangeArrowheads="1"/>
          </p:cNvPicPr>
          <p:nvPr/>
        </p:nvPicPr>
        <p:blipFill>
          <a:blip r:embed="rId3" cstate="print"/>
          <a:srcRect/>
          <a:stretch>
            <a:fillRect/>
          </a:stretch>
        </p:blipFill>
        <p:spPr bwMode="auto">
          <a:xfrm>
            <a:off x="9061487" y="1112393"/>
            <a:ext cx="2733412" cy="1872139"/>
          </a:xfrm>
          <a:prstGeom prst="rect">
            <a:avLst/>
          </a:prstGeom>
          <a:noFill/>
          <a:ln>
            <a:noFill/>
          </a:ln>
        </p:spPr>
      </p:pic>
      <p:sp>
        <p:nvSpPr>
          <p:cNvPr id="10" name="TextBox 9">
            <a:extLst>
              <a:ext uri="{FF2B5EF4-FFF2-40B4-BE49-F238E27FC236}">
                <a16:creationId xmlns:a16="http://schemas.microsoft.com/office/drawing/2014/main" id="{0559F04B-7343-4E19-8EDE-863B652E6459}"/>
              </a:ext>
            </a:extLst>
          </p:cNvPr>
          <p:cNvSpPr txBox="1"/>
          <p:nvPr/>
        </p:nvSpPr>
        <p:spPr>
          <a:xfrm>
            <a:off x="2012449" y="2308305"/>
            <a:ext cx="5166799" cy="369332"/>
          </a:xfrm>
          <a:prstGeom prst="rect">
            <a:avLst/>
          </a:prstGeom>
          <a:noFill/>
        </p:spPr>
        <p:txBody>
          <a:bodyPr wrap="none" rtlCol="0">
            <a:spAutoFit/>
          </a:bodyPr>
          <a:lstStyle/>
          <a:p>
            <a:pPr marL="285750" indent="-285750">
              <a:buFont typeface="Arial" panose="020B0604020202020204" pitchFamily="34" charset="0"/>
              <a:buChar char="•"/>
            </a:pPr>
            <a:r>
              <a:rPr lang="en-US" dirty="0"/>
              <a:t>Create a Folder called the “Document Library”</a:t>
            </a:r>
          </a:p>
        </p:txBody>
      </p:sp>
      <p:sp>
        <p:nvSpPr>
          <p:cNvPr id="11" name="File">
            <a:extLst>
              <a:ext uri="{FF2B5EF4-FFF2-40B4-BE49-F238E27FC236}">
                <a16:creationId xmlns:a16="http://schemas.microsoft.com/office/drawing/2014/main" id="{653433BD-933B-F19E-5604-C21DD920C65F}"/>
              </a:ext>
            </a:extLst>
          </p:cNvPr>
          <p:cNvSpPr>
            <a:spLocks noEditPoints="1" noChangeArrowheads="1"/>
          </p:cNvSpPr>
          <p:nvPr/>
        </p:nvSpPr>
        <p:spPr bwMode="auto">
          <a:xfrm>
            <a:off x="1267009" y="3087227"/>
            <a:ext cx="1433884" cy="923330"/>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dirty="0"/>
              <a:t>Current</a:t>
            </a:r>
          </a:p>
          <a:p>
            <a:pPr algn="ctr"/>
            <a:r>
              <a:rPr lang="en-US" dirty="0"/>
              <a:t>Revisions</a:t>
            </a:r>
          </a:p>
        </p:txBody>
      </p:sp>
      <p:sp>
        <p:nvSpPr>
          <p:cNvPr id="12" name="File">
            <a:extLst>
              <a:ext uri="{FF2B5EF4-FFF2-40B4-BE49-F238E27FC236}">
                <a16:creationId xmlns:a16="http://schemas.microsoft.com/office/drawing/2014/main" id="{F3FBF786-1D22-C2CD-B188-90010136D29D}"/>
              </a:ext>
            </a:extLst>
          </p:cNvPr>
          <p:cNvSpPr>
            <a:spLocks noEditPoints="1" noChangeArrowheads="1"/>
          </p:cNvSpPr>
          <p:nvPr/>
        </p:nvSpPr>
        <p:spPr bwMode="auto">
          <a:xfrm>
            <a:off x="1267009" y="4217840"/>
            <a:ext cx="1433884" cy="923330"/>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dirty="0"/>
              <a:t>Document </a:t>
            </a:r>
          </a:p>
          <a:p>
            <a:pPr algn="ctr"/>
            <a:r>
              <a:rPr lang="en-US" dirty="0"/>
              <a:t>Archive</a:t>
            </a:r>
          </a:p>
        </p:txBody>
      </p:sp>
    </p:spTree>
    <p:extLst>
      <p:ext uri="{BB962C8B-B14F-4D97-AF65-F5344CB8AC3E}">
        <p14:creationId xmlns:p14="http://schemas.microsoft.com/office/powerpoint/2010/main" val="3705418613"/>
      </p:ext>
    </p:extLst>
  </p:cSld>
  <p:clrMapOvr>
    <a:masterClrMapping/>
  </p:clrMapOvr>
  <mc:AlternateContent xmlns:mc="http://schemas.openxmlformats.org/markup-compatibility/2006" xmlns:p14="http://schemas.microsoft.com/office/powerpoint/2010/main">
    <mc:Choice Requires="p14">
      <p:transition spd="slow" p14:dur="2000" advTm="87514"/>
    </mc:Choice>
    <mc:Fallback xmlns="">
      <p:transition spd="slow" advTm="8751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AFEA-DF2C-0D83-6170-8461901DB68A}"/>
              </a:ext>
            </a:extLst>
          </p:cNvPr>
          <p:cNvSpPr>
            <a:spLocks noGrp="1"/>
          </p:cNvSpPr>
          <p:nvPr>
            <p:ph type="title"/>
          </p:nvPr>
        </p:nvSpPr>
        <p:spPr>
          <a:xfrm>
            <a:off x="330925" y="462122"/>
            <a:ext cx="11438709" cy="990600"/>
          </a:xfrm>
        </p:spPr>
        <p:txBody>
          <a:bodyPr>
            <a:normAutofit fontScale="90000"/>
          </a:bodyPr>
          <a:lstStyle/>
          <a:p>
            <a:r>
              <a:rPr lang="en-US" dirty="0"/>
              <a:t>Place Document Library in  Accessible, Protected Location</a:t>
            </a:r>
          </a:p>
        </p:txBody>
      </p:sp>
      <p:sp>
        <p:nvSpPr>
          <p:cNvPr id="4" name="TextBox 3">
            <a:extLst>
              <a:ext uri="{FF2B5EF4-FFF2-40B4-BE49-F238E27FC236}">
                <a16:creationId xmlns:a16="http://schemas.microsoft.com/office/drawing/2014/main" id="{13698C78-DE0A-11F8-0D67-5B2AD7A2D770}"/>
              </a:ext>
            </a:extLst>
          </p:cNvPr>
          <p:cNvSpPr txBox="1"/>
          <p:nvPr/>
        </p:nvSpPr>
        <p:spPr>
          <a:xfrm>
            <a:off x="266659" y="1702649"/>
            <a:ext cx="3184062" cy="923330"/>
          </a:xfrm>
          <a:prstGeom prst="rect">
            <a:avLst/>
          </a:prstGeom>
          <a:noFill/>
        </p:spPr>
        <p:txBody>
          <a:bodyPr wrap="square" rtlCol="0">
            <a:spAutoFit/>
          </a:bodyPr>
          <a:lstStyle/>
          <a:p>
            <a:r>
              <a:rPr lang="en-US" b="1" dirty="0"/>
              <a:t>Centralize </a:t>
            </a:r>
          </a:p>
          <a:p>
            <a:r>
              <a:rPr lang="en-US" dirty="0"/>
              <a:t>Place Document Library in a centralized location.</a:t>
            </a:r>
          </a:p>
        </p:txBody>
      </p:sp>
      <p:graphicFrame>
        <p:nvGraphicFramePr>
          <p:cNvPr id="5" name="Diagram 4">
            <a:extLst>
              <a:ext uri="{FF2B5EF4-FFF2-40B4-BE49-F238E27FC236}">
                <a16:creationId xmlns:a16="http://schemas.microsoft.com/office/drawing/2014/main" id="{1BEF2A49-40E6-8C8B-B8EE-3D98E2AEAEFB}"/>
              </a:ext>
            </a:extLst>
          </p:cNvPr>
          <p:cNvGraphicFramePr/>
          <p:nvPr>
            <p:extLst>
              <p:ext uri="{D42A27DB-BD31-4B8C-83A1-F6EECF244321}">
                <p14:modId xmlns:p14="http://schemas.microsoft.com/office/powerpoint/2010/main" val="3811012040"/>
              </p:ext>
            </p:extLst>
          </p:nvPr>
        </p:nvGraphicFramePr>
        <p:xfrm>
          <a:off x="2442754" y="1942968"/>
          <a:ext cx="7306491" cy="4276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8008DB50-E411-EE46-B91B-F7B1C6ADCA7D}"/>
              </a:ext>
            </a:extLst>
          </p:cNvPr>
          <p:cNvSpPr txBox="1"/>
          <p:nvPr/>
        </p:nvSpPr>
        <p:spPr>
          <a:xfrm>
            <a:off x="7642749" y="1779553"/>
            <a:ext cx="4212992" cy="923330"/>
          </a:xfrm>
          <a:prstGeom prst="rect">
            <a:avLst/>
          </a:prstGeom>
          <a:noFill/>
        </p:spPr>
        <p:txBody>
          <a:bodyPr wrap="square" rtlCol="0">
            <a:spAutoFit/>
          </a:bodyPr>
          <a:lstStyle/>
          <a:p>
            <a:r>
              <a:rPr lang="en-US" b="1" dirty="0"/>
              <a:t>Secure</a:t>
            </a:r>
          </a:p>
          <a:p>
            <a:r>
              <a:rPr lang="en-US" dirty="0"/>
              <a:t>Make sure the Doc Library location is cyber-secure.</a:t>
            </a:r>
          </a:p>
        </p:txBody>
      </p:sp>
      <p:sp>
        <p:nvSpPr>
          <p:cNvPr id="8" name="TextBox 7">
            <a:extLst>
              <a:ext uri="{FF2B5EF4-FFF2-40B4-BE49-F238E27FC236}">
                <a16:creationId xmlns:a16="http://schemas.microsoft.com/office/drawing/2014/main" id="{863C2594-90B9-541D-45BE-6A9D8A83CE83}"/>
              </a:ext>
            </a:extLst>
          </p:cNvPr>
          <p:cNvSpPr txBox="1"/>
          <p:nvPr/>
        </p:nvSpPr>
        <p:spPr>
          <a:xfrm>
            <a:off x="7642749" y="5128215"/>
            <a:ext cx="3662551" cy="923330"/>
          </a:xfrm>
          <a:prstGeom prst="rect">
            <a:avLst/>
          </a:prstGeom>
          <a:noFill/>
        </p:spPr>
        <p:txBody>
          <a:bodyPr wrap="square" rtlCol="0">
            <a:spAutoFit/>
          </a:bodyPr>
          <a:lstStyle/>
          <a:p>
            <a:r>
              <a:rPr lang="en-US" b="1" dirty="0"/>
              <a:t>Link</a:t>
            </a:r>
          </a:p>
          <a:p>
            <a:r>
              <a:rPr lang="en-US" dirty="0"/>
              <a:t>Encourage personnel to create a links to Document Library.</a:t>
            </a:r>
          </a:p>
        </p:txBody>
      </p:sp>
      <p:sp>
        <p:nvSpPr>
          <p:cNvPr id="3" name="TextBox 2">
            <a:extLst>
              <a:ext uri="{FF2B5EF4-FFF2-40B4-BE49-F238E27FC236}">
                <a16:creationId xmlns:a16="http://schemas.microsoft.com/office/drawing/2014/main" id="{B058CF67-43AB-D604-1FC3-C73C8595A700}"/>
              </a:ext>
            </a:extLst>
          </p:cNvPr>
          <p:cNvSpPr txBox="1"/>
          <p:nvPr/>
        </p:nvSpPr>
        <p:spPr>
          <a:xfrm>
            <a:off x="238647" y="4693686"/>
            <a:ext cx="3091783" cy="923330"/>
          </a:xfrm>
          <a:prstGeom prst="rect">
            <a:avLst/>
          </a:prstGeom>
          <a:noFill/>
        </p:spPr>
        <p:txBody>
          <a:bodyPr wrap="square" rtlCol="0">
            <a:spAutoFit/>
          </a:bodyPr>
          <a:lstStyle/>
          <a:p>
            <a:r>
              <a:rPr lang="en-US" b="1" dirty="0"/>
              <a:t>Protect</a:t>
            </a:r>
          </a:p>
          <a:p>
            <a:r>
              <a:rPr lang="en-US" dirty="0"/>
              <a:t>Make documents </a:t>
            </a:r>
            <a:r>
              <a:rPr lang="en-US" i="1" dirty="0"/>
              <a:t>read-only.</a:t>
            </a:r>
          </a:p>
          <a:p>
            <a:r>
              <a:rPr lang="en-US" dirty="0"/>
              <a:t>System Back-Ups</a:t>
            </a:r>
          </a:p>
        </p:txBody>
      </p:sp>
    </p:spTree>
    <p:extLst>
      <p:ext uri="{BB962C8B-B14F-4D97-AF65-F5344CB8AC3E}">
        <p14:creationId xmlns:p14="http://schemas.microsoft.com/office/powerpoint/2010/main" val="1393193143"/>
      </p:ext>
    </p:extLst>
  </p:cSld>
  <p:clrMapOvr>
    <a:masterClrMapping/>
  </p:clrMapOvr>
  <mc:AlternateContent xmlns:mc="http://schemas.openxmlformats.org/markup-compatibility/2006" xmlns:p14="http://schemas.microsoft.com/office/powerpoint/2010/main">
    <mc:Choice Requires="p14">
      <p:transition spd="slow" p14:dur="2000" advTm="88825"/>
    </mc:Choice>
    <mc:Fallback xmlns="">
      <p:transition spd="slow" advTm="8882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3C65359-4ECD-5925-72F5-5F69E9D3470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96667" y="2218340"/>
            <a:ext cx="5409262" cy="4210913"/>
          </a:xfrm>
          <a:prstGeom prst="rect">
            <a:avLst/>
          </a:prstGeom>
          <a:ln>
            <a:solidFill>
              <a:srgbClr val="0E44CC"/>
            </a:solidFill>
          </a:ln>
        </p:spPr>
      </p:pic>
      <p:sp>
        <p:nvSpPr>
          <p:cNvPr id="2" name="Title 1">
            <a:extLst>
              <a:ext uri="{FF2B5EF4-FFF2-40B4-BE49-F238E27FC236}">
                <a16:creationId xmlns:a16="http://schemas.microsoft.com/office/drawing/2014/main" id="{CDE84ED0-44F7-0D51-348C-AB7044C8C0DA}"/>
              </a:ext>
            </a:extLst>
          </p:cNvPr>
          <p:cNvSpPr>
            <a:spLocks noGrp="1"/>
          </p:cNvSpPr>
          <p:nvPr>
            <p:ph type="title"/>
          </p:nvPr>
        </p:nvSpPr>
        <p:spPr/>
        <p:txBody>
          <a:bodyPr/>
          <a:lstStyle/>
          <a:p>
            <a:r>
              <a:rPr lang="en-US" dirty="0"/>
              <a:t>Create Document Templates</a:t>
            </a:r>
          </a:p>
        </p:txBody>
      </p:sp>
      <p:sp>
        <p:nvSpPr>
          <p:cNvPr id="5" name="Text Box 16">
            <a:extLst>
              <a:ext uri="{FF2B5EF4-FFF2-40B4-BE49-F238E27FC236}">
                <a16:creationId xmlns:a16="http://schemas.microsoft.com/office/drawing/2014/main" id="{82917EBA-D963-B588-3648-69B5D7BF43E5}"/>
              </a:ext>
            </a:extLst>
          </p:cNvPr>
          <p:cNvSpPr txBox="1">
            <a:spLocks noChangeArrowheads="1"/>
          </p:cNvSpPr>
          <p:nvPr/>
        </p:nvSpPr>
        <p:spPr bwMode="auto">
          <a:xfrm>
            <a:off x="252839" y="2401114"/>
            <a:ext cx="2640982" cy="307777"/>
          </a:xfrm>
          <a:prstGeom prst="rect">
            <a:avLst/>
          </a:prstGeom>
          <a:noFill/>
          <a:ln w="12700">
            <a:solidFill>
              <a:srgbClr val="FF0000"/>
            </a:solidFill>
            <a:miter lim="800000"/>
            <a:headEnd type="none" w="sm" len="sm"/>
            <a:tailEnd type="none" w="sm" len="sm"/>
          </a:ln>
        </p:spPr>
        <p:txBody>
          <a:bodyPr wrap="square">
            <a:spAutoFit/>
          </a:bodyPr>
          <a:lstStyle/>
          <a:p>
            <a:r>
              <a:rPr lang="en-US" sz="1400" dirty="0">
                <a:latin typeface="Arial" charset="0"/>
              </a:rPr>
              <a:t>Unique identification in header</a:t>
            </a:r>
          </a:p>
        </p:txBody>
      </p:sp>
      <p:cxnSp>
        <p:nvCxnSpPr>
          <p:cNvPr id="6" name="Straight Arrow Connector 5">
            <a:extLst>
              <a:ext uri="{FF2B5EF4-FFF2-40B4-BE49-F238E27FC236}">
                <a16:creationId xmlns:a16="http://schemas.microsoft.com/office/drawing/2014/main" id="{1A6FA227-195F-0FBF-B1EF-4072A4098300}"/>
              </a:ext>
            </a:extLst>
          </p:cNvPr>
          <p:cNvCxnSpPr>
            <a:cxnSpLocks/>
            <a:stCxn id="5" idx="3"/>
          </p:cNvCxnSpPr>
          <p:nvPr/>
        </p:nvCxnSpPr>
        <p:spPr bwMode="auto">
          <a:xfrm>
            <a:off x="2893821" y="2555003"/>
            <a:ext cx="492276" cy="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7" name="TextBox 6">
            <a:extLst>
              <a:ext uri="{FF2B5EF4-FFF2-40B4-BE49-F238E27FC236}">
                <a16:creationId xmlns:a16="http://schemas.microsoft.com/office/drawing/2014/main" id="{49C8F8C5-A2D8-476D-ADD1-B5A35BE70F67}"/>
              </a:ext>
            </a:extLst>
          </p:cNvPr>
          <p:cNvSpPr txBox="1"/>
          <p:nvPr/>
        </p:nvSpPr>
        <p:spPr>
          <a:xfrm>
            <a:off x="5396796" y="1531873"/>
            <a:ext cx="699204" cy="307777"/>
          </a:xfrm>
          <a:prstGeom prst="rect">
            <a:avLst/>
          </a:prstGeom>
          <a:noFill/>
        </p:spPr>
        <p:txBody>
          <a:bodyPr wrap="square" rtlCol="0">
            <a:spAutoFit/>
          </a:bodyPr>
          <a:lstStyle/>
          <a:p>
            <a:pPr algn="ctr"/>
            <a:r>
              <a:rPr lang="en-US" sz="1400" dirty="0">
                <a:solidFill>
                  <a:srgbClr val="FF0000"/>
                </a:solidFill>
                <a:latin typeface="Arial" pitchFamily="34" charset="0"/>
                <a:cs typeface="Arial" pitchFamily="34" charset="0"/>
              </a:rPr>
              <a:t>Title</a:t>
            </a:r>
          </a:p>
        </p:txBody>
      </p:sp>
      <p:sp>
        <p:nvSpPr>
          <p:cNvPr id="8" name="TextBox 7">
            <a:extLst>
              <a:ext uri="{FF2B5EF4-FFF2-40B4-BE49-F238E27FC236}">
                <a16:creationId xmlns:a16="http://schemas.microsoft.com/office/drawing/2014/main" id="{E1791DFF-16C7-6234-047A-A41306DEE393}"/>
              </a:ext>
            </a:extLst>
          </p:cNvPr>
          <p:cNvSpPr txBox="1"/>
          <p:nvPr/>
        </p:nvSpPr>
        <p:spPr>
          <a:xfrm>
            <a:off x="6976197" y="1524000"/>
            <a:ext cx="1412613" cy="523220"/>
          </a:xfrm>
          <a:prstGeom prst="rect">
            <a:avLst/>
          </a:prstGeom>
          <a:noFill/>
        </p:spPr>
        <p:txBody>
          <a:bodyPr wrap="square" rtlCol="0">
            <a:spAutoFit/>
          </a:bodyPr>
          <a:lstStyle/>
          <a:p>
            <a:pPr algn="ctr"/>
            <a:r>
              <a:rPr lang="en-US" sz="1400" dirty="0">
                <a:solidFill>
                  <a:srgbClr val="FF0000"/>
                </a:solidFill>
                <a:latin typeface="Arial" pitchFamily="34" charset="0"/>
                <a:cs typeface="Arial" pitchFamily="34" charset="0"/>
              </a:rPr>
              <a:t>Document Number</a:t>
            </a:r>
          </a:p>
        </p:txBody>
      </p:sp>
      <p:sp>
        <p:nvSpPr>
          <p:cNvPr id="9" name="TextBox 8">
            <a:extLst>
              <a:ext uri="{FF2B5EF4-FFF2-40B4-BE49-F238E27FC236}">
                <a16:creationId xmlns:a16="http://schemas.microsoft.com/office/drawing/2014/main" id="{820A69BD-B6E0-7820-5398-8A6BB095BABD}"/>
              </a:ext>
            </a:extLst>
          </p:cNvPr>
          <p:cNvSpPr txBox="1"/>
          <p:nvPr/>
        </p:nvSpPr>
        <p:spPr>
          <a:xfrm>
            <a:off x="9298179" y="2492846"/>
            <a:ext cx="1431763" cy="307777"/>
          </a:xfrm>
          <a:prstGeom prst="rect">
            <a:avLst/>
          </a:prstGeom>
          <a:noFill/>
        </p:spPr>
        <p:txBody>
          <a:bodyPr wrap="square" rtlCol="0">
            <a:spAutoFit/>
          </a:bodyPr>
          <a:lstStyle/>
          <a:p>
            <a:r>
              <a:rPr lang="en-US" sz="1400" dirty="0">
                <a:solidFill>
                  <a:srgbClr val="FF0000"/>
                </a:solidFill>
                <a:latin typeface="Arial" pitchFamily="34" charset="0"/>
                <a:cs typeface="Arial" pitchFamily="34" charset="0"/>
              </a:rPr>
              <a:t>Revision Level</a:t>
            </a:r>
          </a:p>
        </p:txBody>
      </p:sp>
      <p:cxnSp>
        <p:nvCxnSpPr>
          <p:cNvPr id="10" name="Straight Arrow Connector 9">
            <a:extLst>
              <a:ext uri="{FF2B5EF4-FFF2-40B4-BE49-F238E27FC236}">
                <a16:creationId xmlns:a16="http://schemas.microsoft.com/office/drawing/2014/main" id="{82848D2C-B4EE-74D6-8518-1DA653921DA1}"/>
              </a:ext>
            </a:extLst>
          </p:cNvPr>
          <p:cNvCxnSpPr>
            <a:cxnSpLocks/>
            <a:stCxn id="8" idx="2"/>
          </p:cNvCxnSpPr>
          <p:nvPr/>
        </p:nvCxnSpPr>
        <p:spPr bwMode="auto">
          <a:xfrm>
            <a:off x="7682504" y="2047220"/>
            <a:ext cx="0" cy="486984"/>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1" name="Straight Arrow Connector 10">
            <a:extLst>
              <a:ext uri="{FF2B5EF4-FFF2-40B4-BE49-F238E27FC236}">
                <a16:creationId xmlns:a16="http://schemas.microsoft.com/office/drawing/2014/main" id="{EA9B70A4-FB47-9171-E6E5-FE505C60717C}"/>
              </a:ext>
            </a:extLst>
          </p:cNvPr>
          <p:cNvCxnSpPr>
            <a:cxnSpLocks/>
            <a:stCxn id="9" idx="1"/>
          </p:cNvCxnSpPr>
          <p:nvPr/>
        </p:nvCxnSpPr>
        <p:spPr bwMode="auto">
          <a:xfrm flipH="1">
            <a:off x="8945068" y="2646735"/>
            <a:ext cx="353111" cy="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2" name="TextBox 11">
            <a:extLst>
              <a:ext uri="{FF2B5EF4-FFF2-40B4-BE49-F238E27FC236}">
                <a16:creationId xmlns:a16="http://schemas.microsoft.com/office/drawing/2014/main" id="{0AE072AA-4F11-E17C-8CC8-809AD15D150F}"/>
              </a:ext>
            </a:extLst>
          </p:cNvPr>
          <p:cNvSpPr txBox="1"/>
          <p:nvPr/>
        </p:nvSpPr>
        <p:spPr>
          <a:xfrm>
            <a:off x="3705982" y="1524000"/>
            <a:ext cx="712697" cy="307777"/>
          </a:xfrm>
          <a:prstGeom prst="rect">
            <a:avLst/>
          </a:prstGeom>
          <a:noFill/>
        </p:spPr>
        <p:txBody>
          <a:bodyPr wrap="square" rtlCol="0">
            <a:spAutoFit/>
          </a:bodyPr>
          <a:lstStyle/>
          <a:p>
            <a:pPr algn="ctr"/>
            <a:r>
              <a:rPr lang="en-US" sz="1400" dirty="0">
                <a:solidFill>
                  <a:srgbClr val="FF0000"/>
                </a:solidFill>
                <a:latin typeface="Arial" pitchFamily="34" charset="0"/>
                <a:cs typeface="Arial" pitchFamily="34" charset="0"/>
              </a:rPr>
              <a:t>Logo</a:t>
            </a:r>
          </a:p>
        </p:txBody>
      </p:sp>
      <p:cxnSp>
        <p:nvCxnSpPr>
          <p:cNvPr id="13" name="Straight Arrow Connector 12">
            <a:extLst>
              <a:ext uri="{FF2B5EF4-FFF2-40B4-BE49-F238E27FC236}">
                <a16:creationId xmlns:a16="http://schemas.microsoft.com/office/drawing/2014/main" id="{3082E002-AABA-CA0E-2B22-B080FDE90E4A}"/>
              </a:ext>
            </a:extLst>
          </p:cNvPr>
          <p:cNvCxnSpPr>
            <a:cxnSpLocks/>
            <a:stCxn id="12" idx="2"/>
          </p:cNvCxnSpPr>
          <p:nvPr/>
        </p:nvCxnSpPr>
        <p:spPr bwMode="auto">
          <a:xfrm>
            <a:off x="4062331" y="1831777"/>
            <a:ext cx="0" cy="52617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a:extLst>
              <a:ext uri="{FF2B5EF4-FFF2-40B4-BE49-F238E27FC236}">
                <a16:creationId xmlns:a16="http://schemas.microsoft.com/office/drawing/2014/main" id="{DF1ADB87-CB2B-0D5B-6F66-B0BB514788C3}"/>
              </a:ext>
            </a:extLst>
          </p:cNvPr>
          <p:cNvCxnSpPr>
            <a:cxnSpLocks/>
            <a:stCxn id="7" idx="2"/>
          </p:cNvCxnSpPr>
          <p:nvPr/>
        </p:nvCxnSpPr>
        <p:spPr bwMode="auto">
          <a:xfrm>
            <a:off x="5746398" y="1839650"/>
            <a:ext cx="0" cy="378690"/>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a:extLst>
              <a:ext uri="{FF2B5EF4-FFF2-40B4-BE49-F238E27FC236}">
                <a16:creationId xmlns:a16="http://schemas.microsoft.com/office/drawing/2014/main" id="{F5A52353-2518-572F-C7A4-D5D9FA33CC78}"/>
              </a:ext>
            </a:extLst>
          </p:cNvPr>
          <p:cNvSpPr txBox="1"/>
          <p:nvPr/>
        </p:nvSpPr>
        <p:spPr>
          <a:xfrm>
            <a:off x="9515300" y="3260637"/>
            <a:ext cx="1629845" cy="307777"/>
          </a:xfrm>
          <a:prstGeom prst="rect">
            <a:avLst/>
          </a:prstGeom>
          <a:noFill/>
        </p:spPr>
        <p:txBody>
          <a:bodyPr wrap="square" rtlCol="0">
            <a:spAutoFit/>
          </a:bodyPr>
          <a:lstStyle/>
          <a:p>
            <a:r>
              <a:rPr lang="en-US" sz="1400" dirty="0">
                <a:solidFill>
                  <a:srgbClr val="FF0000"/>
                </a:solidFill>
                <a:latin typeface="Arial" pitchFamily="34" charset="0"/>
                <a:cs typeface="Arial" pitchFamily="34" charset="0"/>
              </a:rPr>
              <a:t>Department/Area</a:t>
            </a:r>
          </a:p>
        </p:txBody>
      </p:sp>
      <p:cxnSp>
        <p:nvCxnSpPr>
          <p:cNvPr id="16" name="Straight Arrow Connector 15">
            <a:extLst>
              <a:ext uri="{FF2B5EF4-FFF2-40B4-BE49-F238E27FC236}">
                <a16:creationId xmlns:a16="http://schemas.microsoft.com/office/drawing/2014/main" id="{C3407B11-9636-9D51-D276-66CF3DFB3177}"/>
              </a:ext>
            </a:extLst>
          </p:cNvPr>
          <p:cNvCxnSpPr>
            <a:cxnSpLocks/>
            <a:stCxn id="15" idx="1"/>
          </p:cNvCxnSpPr>
          <p:nvPr/>
        </p:nvCxnSpPr>
        <p:spPr bwMode="auto">
          <a:xfrm flipH="1" flipV="1">
            <a:off x="6434595" y="2912894"/>
            <a:ext cx="3080705" cy="501632"/>
          </a:xfrm>
          <a:prstGeom prst="straightConnector1">
            <a:avLst/>
          </a:prstGeom>
          <a:ln w="38100">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3" name="TextBox 2">
            <a:extLst>
              <a:ext uri="{FF2B5EF4-FFF2-40B4-BE49-F238E27FC236}">
                <a16:creationId xmlns:a16="http://schemas.microsoft.com/office/drawing/2014/main" id="{CA2978EE-401E-2102-5298-303718D311A3}"/>
              </a:ext>
            </a:extLst>
          </p:cNvPr>
          <p:cNvSpPr txBox="1"/>
          <p:nvPr/>
        </p:nvSpPr>
        <p:spPr>
          <a:xfrm>
            <a:off x="0" y="3991991"/>
            <a:ext cx="3560316" cy="1000274"/>
          </a:xfrm>
          <a:prstGeom prst="rect">
            <a:avLst/>
          </a:prstGeom>
          <a:noFill/>
        </p:spPr>
        <p:txBody>
          <a:bodyPr wrap="square" rtlCol="0">
            <a:spAutoFit/>
          </a:bodyPr>
          <a:lstStyle/>
          <a:p>
            <a:r>
              <a:rPr lang="en-US" sz="1600" dirty="0"/>
              <a:t>Include doc number, title, and revision level in </a:t>
            </a:r>
            <a:r>
              <a:rPr lang="en-US" sz="1600" b="1" dirty="0"/>
              <a:t>filename</a:t>
            </a:r>
            <a:r>
              <a:rPr lang="en-US" sz="1600" dirty="0"/>
              <a:t>.</a:t>
            </a:r>
          </a:p>
          <a:p>
            <a:r>
              <a:rPr lang="en-US" sz="1600" dirty="0"/>
              <a:t>Example: </a:t>
            </a:r>
          </a:p>
          <a:p>
            <a:r>
              <a:rPr lang="en-US" sz="1100" dirty="0"/>
              <a:t>05-RZ-001_ManufacturingProcessLaserRods_RevE</a:t>
            </a:r>
          </a:p>
        </p:txBody>
      </p:sp>
    </p:spTree>
    <p:extLst>
      <p:ext uri="{BB962C8B-B14F-4D97-AF65-F5344CB8AC3E}">
        <p14:creationId xmlns:p14="http://schemas.microsoft.com/office/powerpoint/2010/main" val="1203946909"/>
      </p:ext>
    </p:extLst>
  </p:cSld>
  <p:clrMapOvr>
    <a:masterClrMapping/>
  </p:clrMapOvr>
  <mc:AlternateContent xmlns:mc="http://schemas.openxmlformats.org/markup-compatibility/2006" xmlns:p14="http://schemas.microsoft.com/office/powerpoint/2010/main">
    <mc:Choice Requires="p14">
      <p:transition spd="slow" p14:dur="2000" advTm="74111"/>
    </mc:Choice>
    <mc:Fallback xmlns="">
      <p:transition spd="slow" advTm="7411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06CA-C68F-44B3-B213-E23185C83B9C}"/>
              </a:ext>
            </a:extLst>
          </p:cNvPr>
          <p:cNvSpPr>
            <a:spLocks noGrp="1"/>
          </p:cNvSpPr>
          <p:nvPr>
            <p:ph type="title"/>
          </p:nvPr>
        </p:nvSpPr>
        <p:spPr/>
        <p:txBody>
          <a:bodyPr/>
          <a:lstStyle/>
          <a:p>
            <a:r>
              <a:rPr lang="en-US" dirty="0"/>
              <a:t>Who Approves?</a:t>
            </a:r>
          </a:p>
        </p:txBody>
      </p:sp>
      <p:sp>
        <p:nvSpPr>
          <p:cNvPr id="5" name="TextBox 4">
            <a:extLst>
              <a:ext uri="{FF2B5EF4-FFF2-40B4-BE49-F238E27FC236}">
                <a16:creationId xmlns:a16="http://schemas.microsoft.com/office/drawing/2014/main" id="{E896C81D-5A9D-4741-A2A7-D145619B27DC}"/>
              </a:ext>
            </a:extLst>
          </p:cNvPr>
          <p:cNvSpPr txBox="1"/>
          <p:nvPr/>
        </p:nvSpPr>
        <p:spPr>
          <a:xfrm>
            <a:off x="277041" y="1476919"/>
            <a:ext cx="9098607" cy="3385542"/>
          </a:xfrm>
          <a:prstGeom prst="rect">
            <a:avLst/>
          </a:prstGeom>
          <a:noFill/>
        </p:spPr>
        <p:txBody>
          <a:bodyPr wrap="square" rtlCol="0">
            <a:spAutoFit/>
          </a:bodyPr>
          <a:lstStyle/>
          <a:p>
            <a:pPr marL="342900" indent="-342900">
              <a:spcAft>
                <a:spcPts val="1200"/>
              </a:spcAft>
              <a:buFont typeface="+mj-lt"/>
              <a:buAutoNum type="arabicPeriod"/>
            </a:pPr>
            <a:r>
              <a:rPr lang="en-US" dirty="0"/>
              <a:t>Author for the document</a:t>
            </a:r>
          </a:p>
          <a:p>
            <a:pPr marL="342900" indent="-342900">
              <a:spcAft>
                <a:spcPts val="1200"/>
              </a:spcAft>
              <a:buFont typeface="+mj-lt"/>
              <a:buAutoNum type="arabicPeriod"/>
            </a:pPr>
            <a:r>
              <a:rPr lang="en-US" dirty="0"/>
              <a:t>Process owner or lead responsible for the successful output</a:t>
            </a:r>
          </a:p>
          <a:p>
            <a:pPr marL="800100" lvl="1" indent="-342900">
              <a:spcAft>
                <a:spcPts val="1200"/>
              </a:spcAft>
              <a:buFont typeface="Arial" panose="020B0604020202020204" pitchFamily="34" charset="0"/>
              <a:buChar char="•"/>
            </a:pPr>
            <a:r>
              <a:rPr lang="en-US" dirty="0"/>
              <a:t>If process affects more than one department each department lead approves</a:t>
            </a:r>
          </a:p>
          <a:p>
            <a:pPr marL="342900" indent="-342900">
              <a:spcAft>
                <a:spcPts val="1200"/>
              </a:spcAft>
              <a:buFont typeface="+mj-lt"/>
              <a:buAutoNum type="arabicPeriod"/>
            </a:pPr>
            <a:r>
              <a:rPr lang="en-US" dirty="0"/>
              <a:t>Subject matter expert (such as an engineer)</a:t>
            </a:r>
          </a:p>
          <a:p>
            <a:pPr marL="800100" lvl="1" indent="-342900">
              <a:spcAft>
                <a:spcPts val="1200"/>
              </a:spcAft>
              <a:buFont typeface="Arial" panose="020B0604020202020204" pitchFamily="34" charset="0"/>
              <a:buChar char="•"/>
            </a:pPr>
            <a:r>
              <a:rPr lang="en-US" dirty="0"/>
              <a:t>Someone who can assess the risk of the change.</a:t>
            </a:r>
          </a:p>
          <a:p>
            <a:pPr marL="342900" indent="-342900">
              <a:spcAft>
                <a:spcPts val="1200"/>
              </a:spcAft>
              <a:buFont typeface="+mj-lt"/>
              <a:buAutoNum type="arabicPeriod"/>
            </a:pPr>
            <a:r>
              <a:rPr lang="en-US" dirty="0"/>
              <a:t>Document Control Administrator</a:t>
            </a:r>
          </a:p>
          <a:p>
            <a:pPr marL="800100" lvl="1" indent="-342900">
              <a:spcAft>
                <a:spcPts val="1200"/>
              </a:spcAft>
              <a:buFont typeface="Arial" panose="020B0604020202020204" pitchFamily="34" charset="0"/>
              <a:buChar char="•"/>
            </a:pPr>
            <a:r>
              <a:rPr lang="en-US" dirty="0"/>
              <a:t>Ensures consistent document formatting rules.</a:t>
            </a:r>
          </a:p>
          <a:p>
            <a:endParaRPr lang="en-US" dirty="0"/>
          </a:p>
        </p:txBody>
      </p:sp>
      <p:pic>
        <p:nvPicPr>
          <p:cNvPr id="1026" name="Picture 2" descr="See the source image">
            <a:extLst>
              <a:ext uri="{FF2B5EF4-FFF2-40B4-BE49-F238E27FC236}">
                <a16:creationId xmlns:a16="http://schemas.microsoft.com/office/drawing/2014/main" id="{615189CE-29DA-40E8-A7A0-FA6C7250A7D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09323" y="2077513"/>
            <a:ext cx="2854841" cy="286024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57F36BE-66CF-4367-8046-E1EBBEA2B975}"/>
              </a:ext>
            </a:extLst>
          </p:cNvPr>
          <p:cNvSpPr/>
          <p:nvPr/>
        </p:nvSpPr>
        <p:spPr>
          <a:xfrm>
            <a:off x="2616954" y="5741650"/>
            <a:ext cx="6096000" cy="646331"/>
          </a:xfrm>
          <a:prstGeom prst="rect">
            <a:avLst/>
          </a:prstGeom>
          <a:ln>
            <a:solidFill>
              <a:schemeClr val="accent1"/>
            </a:solidFill>
          </a:ln>
        </p:spPr>
        <p:txBody>
          <a:bodyPr>
            <a:spAutoFit/>
          </a:bodyPr>
          <a:lstStyle/>
          <a:p>
            <a:pPr marL="0" lvl="1" indent="0">
              <a:spcAft>
                <a:spcPts val="1200"/>
              </a:spcAft>
              <a:buNone/>
            </a:pPr>
            <a:r>
              <a:rPr lang="en-US" dirty="0"/>
              <a:t>TIP: You may have it reviewed by several people. Not everyone who reviews it is required to formally approve it. </a:t>
            </a:r>
          </a:p>
        </p:txBody>
      </p:sp>
    </p:spTree>
    <p:extLst>
      <p:ext uri="{BB962C8B-B14F-4D97-AF65-F5344CB8AC3E}">
        <p14:creationId xmlns:p14="http://schemas.microsoft.com/office/powerpoint/2010/main" val="1704433537"/>
      </p:ext>
    </p:extLst>
  </p:cSld>
  <p:clrMapOvr>
    <a:masterClrMapping/>
  </p:clrMapOvr>
  <mc:AlternateContent xmlns:mc="http://schemas.openxmlformats.org/markup-compatibility/2006" xmlns:p14="http://schemas.microsoft.com/office/powerpoint/2010/main">
    <mc:Choice Requires="p14">
      <p:transition spd="slow" p14:dur="2000" advTm="103039"/>
    </mc:Choice>
    <mc:Fallback xmlns="">
      <p:transition spd="slow" advTm="10303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0A22E23B-B0AE-B6B0-BE94-3CE697AC84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45974" y="1568405"/>
            <a:ext cx="4104760" cy="2157630"/>
          </a:xfrm>
          <a:prstGeom prst="rect">
            <a:avLst/>
          </a:prstGeom>
          <a:ln>
            <a:solidFill>
              <a:srgbClr val="0E44CC"/>
            </a:solidFill>
          </a:ln>
        </p:spPr>
      </p:pic>
      <p:pic>
        <p:nvPicPr>
          <p:cNvPr id="30" name="Picture 29">
            <a:extLst>
              <a:ext uri="{FF2B5EF4-FFF2-40B4-BE49-F238E27FC236}">
                <a16:creationId xmlns:a16="http://schemas.microsoft.com/office/drawing/2014/main" id="{9948F182-D356-2622-6B49-E9F3E4DFD6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560" y="1568404"/>
            <a:ext cx="3882532" cy="1578472"/>
          </a:xfrm>
          <a:prstGeom prst="rect">
            <a:avLst/>
          </a:prstGeom>
          <a:ln>
            <a:solidFill>
              <a:srgbClr val="0E44CC"/>
            </a:solidFill>
          </a:ln>
        </p:spPr>
      </p:pic>
      <p:pic>
        <p:nvPicPr>
          <p:cNvPr id="16" name="Picture 15">
            <a:extLst>
              <a:ext uri="{FF2B5EF4-FFF2-40B4-BE49-F238E27FC236}">
                <a16:creationId xmlns:a16="http://schemas.microsoft.com/office/drawing/2014/main" id="{67FB49D1-6B99-36CC-1E4B-03139F5F47E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10402" y="1568404"/>
            <a:ext cx="3808004" cy="2157631"/>
          </a:xfrm>
          <a:prstGeom prst="rect">
            <a:avLst/>
          </a:prstGeom>
          <a:ln>
            <a:solidFill>
              <a:srgbClr val="0E44CC"/>
            </a:solidFill>
          </a:ln>
        </p:spPr>
      </p:pic>
      <p:sp>
        <p:nvSpPr>
          <p:cNvPr id="2" name="Title 1"/>
          <p:cNvSpPr>
            <a:spLocks noGrp="1"/>
          </p:cNvSpPr>
          <p:nvPr>
            <p:ph type="title"/>
          </p:nvPr>
        </p:nvSpPr>
        <p:spPr>
          <a:xfrm>
            <a:off x="609600" y="432972"/>
            <a:ext cx="10972800" cy="876068"/>
          </a:xfrm>
        </p:spPr>
        <p:txBody>
          <a:bodyPr>
            <a:normAutofit/>
          </a:bodyPr>
          <a:lstStyle/>
          <a:p>
            <a:r>
              <a:rPr lang="en-US" dirty="0"/>
              <a:t>Determine Approval Mechanism</a:t>
            </a:r>
          </a:p>
        </p:txBody>
      </p:sp>
      <p:sp>
        <p:nvSpPr>
          <p:cNvPr id="23" name="TextBox 22">
            <a:extLst>
              <a:ext uri="{FF2B5EF4-FFF2-40B4-BE49-F238E27FC236}">
                <a16:creationId xmlns:a16="http://schemas.microsoft.com/office/drawing/2014/main" id="{0367747B-4D64-443E-8F7A-CA4D8F582580}"/>
              </a:ext>
            </a:extLst>
          </p:cNvPr>
          <p:cNvSpPr txBox="1"/>
          <p:nvPr/>
        </p:nvSpPr>
        <p:spPr>
          <a:xfrm>
            <a:off x="11582401" y="35667"/>
            <a:ext cx="468333" cy="297454"/>
          </a:xfrm>
          <a:prstGeom prst="rect">
            <a:avLst/>
          </a:prstGeom>
          <a:noFill/>
        </p:spPr>
        <p:txBody>
          <a:bodyPr wrap="none" rtlCol="0">
            <a:spAutoFit/>
          </a:bodyPr>
          <a:lstStyle/>
          <a:p>
            <a:r>
              <a:rPr lang="en-US" sz="1333" dirty="0">
                <a:hlinkClick r:id="rId6" action="ppaction://hlinksldjump"/>
              </a:rPr>
              <a:t>TOC</a:t>
            </a:r>
            <a:endParaRPr lang="en-US" sz="1333" dirty="0"/>
          </a:p>
        </p:txBody>
      </p:sp>
      <p:sp>
        <p:nvSpPr>
          <p:cNvPr id="4" name="TextBox 3">
            <a:extLst>
              <a:ext uri="{FF2B5EF4-FFF2-40B4-BE49-F238E27FC236}">
                <a16:creationId xmlns:a16="http://schemas.microsoft.com/office/drawing/2014/main" id="{DED3D091-3165-4BB4-AEBC-7982E575A37F}"/>
              </a:ext>
            </a:extLst>
          </p:cNvPr>
          <p:cNvSpPr txBox="1"/>
          <p:nvPr/>
        </p:nvSpPr>
        <p:spPr>
          <a:xfrm>
            <a:off x="295511" y="1221758"/>
            <a:ext cx="3451138" cy="369332"/>
          </a:xfrm>
          <a:prstGeom prst="rect">
            <a:avLst/>
          </a:prstGeom>
          <a:noFill/>
        </p:spPr>
        <p:txBody>
          <a:bodyPr wrap="none" rtlCol="0">
            <a:spAutoFit/>
          </a:bodyPr>
          <a:lstStyle/>
          <a:p>
            <a:r>
              <a:rPr lang="en-US" dirty="0"/>
              <a:t>Approval directly on the document</a:t>
            </a:r>
          </a:p>
        </p:txBody>
      </p:sp>
      <p:sp>
        <p:nvSpPr>
          <p:cNvPr id="26" name="TextBox 25">
            <a:extLst>
              <a:ext uri="{FF2B5EF4-FFF2-40B4-BE49-F238E27FC236}">
                <a16:creationId xmlns:a16="http://schemas.microsoft.com/office/drawing/2014/main" id="{20FBCEAF-7E09-4154-A9A4-47CC65B9B78C}"/>
              </a:ext>
            </a:extLst>
          </p:cNvPr>
          <p:cNvSpPr txBox="1"/>
          <p:nvPr/>
        </p:nvSpPr>
        <p:spPr>
          <a:xfrm>
            <a:off x="4500668" y="1199072"/>
            <a:ext cx="2852127" cy="369332"/>
          </a:xfrm>
          <a:prstGeom prst="rect">
            <a:avLst/>
          </a:prstGeom>
          <a:noFill/>
        </p:spPr>
        <p:txBody>
          <a:bodyPr wrap="none" rtlCol="0">
            <a:spAutoFit/>
          </a:bodyPr>
          <a:lstStyle/>
          <a:p>
            <a:r>
              <a:rPr lang="en-US" dirty="0"/>
              <a:t>Approval on a separate form</a:t>
            </a:r>
          </a:p>
        </p:txBody>
      </p:sp>
      <p:sp>
        <p:nvSpPr>
          <p:cNvPr id="9" name="TextBox 8">
            <a:extLst>
              <a:ext uri="{FF2B5EF4-FFF2-40B4-BE49-F238E27FC236}">
                <a16:creationId xmlns:a16="http://schemas.microsoft.com/office/drawing/2014/main" id="{DA623DF6-8FE0-4DDB-BCA0-C26531C9F6B2}"/>
              </a:ext>
            </a:extLst>
          </p:cNvPr>
          <p:cNvSpPr txBox="1"/>
          <p:nvPr/>
        </p:nvSpPr>
        <p:spPr>
          <a:xfrm>
            <a:off x="8320217" y="1194507"/>
            <a:ext cx="3346750" cy="369332"/>
          </a:xfrm>
          <a:prstGeom prst="rect">
            <a:avLst/>
          </a:prstGeom>
          <a:noFill/>
        </p:spPr>
        <p:txBody>
          <a:bodyPr wrap="none" rtlCol="0">
            <a:spAutoFit/>
          </a:bodyPr>
          <a:lstStyle/>
          <a:p>
            <a:r>
              <a:rPr lang="en-US" dirty="0"/>
              <a:t>Approval through an email chain</a:t>
            </a:r>
          </a:p>
        </p:txBody>
      </p:sp>
      <p:sp>
        <p:nvSpPr>
          <p:cNvPr id="11" name="Scroll: Horizontal 10">
            <a:extLst>
              <a:ext uri="{FF2B5EF4-FFF2-40B4-BE49-F238E27FC236}">
                <a16:creationId xmlns:a16="http://schemas.microsoft.com/office/drawing/2014/main" id="{63D005CB-6232-4A15-B770-ADDBEA69DE20}"/>
              </a:ext>
            </a:extLst>
          </p:cNvPr>
          <p:cNvSpPr/>
          <p:nvPr/>
        </p:nvSpPr>
        <p:spPr>
          <a:xfrm>
            <a:off x="4021394" y="5782075"/>
            <a:ext cx="3915056" cy="654939"/>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Retain Record of Approval</a:t>
            </a:r>
          </a:p>
        </p:txBody>
      </p:sp>
      <p:sp>
        <p:nvSpPr>
          <p:cNvPr id="6" name="TextBox 5">
            <a:extLst>
              <a:ext uri="{FF2B5EF4-FFF2-40B4-BE49-F238E27FC236}">
                <a16:creationId xmlns:a16="http://schemas.microsoft.com/office/drawing/2014/main" id="{BF848AEF-BA7E-6C86-E451-835BF0D5031F}"/>
              </a:ext>
            </a:extLst>
          </p:cNvPr>
          <p:cNvSpPr txBox="1"/>
          <p:nvPr/>
        </p:nvSpPr>
        <p:spPr>
          <a:xfrm>
            <a:off x="408794" y="4182209"/>
            <a:ext cx="2779552" cy="646331"/>
          </a:xfrm>
          <a:prstGeom prst="rect">
            <a:avLst/>
          </a:prstGeom>
          <a:noFill/>
        </p:spPr>
        <p:txBody>
          <a:bodyPr wrap="square" rtlCol="0">
            <a:spAutoFit/>
          </a:bodyPr>
          <a:lstStyle/>
          <a:p>
            <a:r>
              <a:rPr lang="en-US" dirty="0"/>
              <a:t>Handwritten signatures on the document</a:t>
            </a:r>
          </a:p>
        </p:txBody>
      </p:sp>
      <p:sp>
        <p:nvSpPr>
          <p:cNvPr id="7" name="TextBox 6">
            <a:extLst>
              <a:ext uri="{FF2B5EF4-FFF2-40B4-BE49-F238E27FC236}">
                <a16:creationId xmlns:a16="http://schemas.microsoft.com/office/drawing/2014/main" id="{48B14D9B-9DFE-6DD0-A850-6FC7B9C61174}"/>
              </a:ext>
            </a:extLst>
          </p:cNvPr>
          <p:cNvSpPr txBox="1"/>
          <p:nvPr/>
        </p:nvSpPr>
        <p:spPr>
          <a:xfrm>
            <a:off x="9003656" y="4438304"/>
            <a:ext cx="1800558" cy="369332"/>
          </a:xfrm>
          <a:prstGeom prst="rect">
            <a:avLst/>
          </a:prstGeom>
          <a:noFill/>
        </p:spPr>
        <p:txBody>
          <a:bodyPr wrap="none" rtlCol="0">
            <a:spAutoFit/>
          </a:bodyPr>
          <a:lstStyle/>
          <a:p>
            <a:r>
              <a:rPr lang="en-US" dirty="0"/>
              <a:t>States Approval</a:t>
            </a:r>
          </a:p>
        </p:txBody>
      </p:sp>
      <p:sp>
        <p:nvSpPr>
          <p:cNvPr id="8" name="TextBox 7">
            <a:extLst>
              <a:ext uri="{FF2B5EF4-FFF2-40B4-BE49-F238E27FC236}">
                <a16:creationId xmlns:a16="http://schemas.microsoft.com/office/drawing/2014/main" id="{2A75E52A-FA35-24D9-0873-7C257A722D53}"/>
              </a:ext>
            </a:extLst>
          </p:cNvPr>
          <p:cNvSpPr txBox="1"/>
          <p:nvPr/>
        </p:nvSpPr>
        <p:spPr>
          <a:xfrm>
            <a:off x="4642470" y="4320709"/>
            <a:ext cx="2300630" cy="369332"/>
          </a:xfrm>
          <a:prstGeom prst="rect">
            <a:avLst/>
          </a:prstGeom>
          <a:noFill/>
        </p:spPr>
        <p:txBody>
          <a:bodyPr wrap="none" rtlCol="0">
            <a:spAutoFit/>
          </a:bodyPr>
          <a:lstStyle/>
          <a:p>
            <a:r>
              <a:rPr lang="en-US" dirty="0"/>
              <a:t>Adobe sign on PDFs</a:t>
            </a:r>
          </a:p>
        </p:txBody>
      </p:sp>
      <p:cxnSp>
        <p:nvCxnSpPr>
          <p:cNvPr id="12" name="Straight Arrow Connector 11">
            <a:extLst>
              <a:ext uri="{FF2B5EF4-FFF2-40B4-BE49-F238E27FC236}">
                <a16:creationId xmlns:a16="http://schemas.microsoft.com/office/drawing/2014/main" id="{8A09387A-22F8-11B9-2650-3ED854E58729}"/>
              </a:ext>
            </a:extLst>
          </p:cNvPr>
          <p:cNvCxnSpPr>
            <a:cxnSpLocks/>
            <a:stCxn id="8" idx="0"/>
          </p:cNvCxnSpPr>
          <p:nvPr/>
        </p:nvCxnSpPr>
        <p:spPr>
          <a:xfrm flipV="1">
            <a:off x="5792785" y="2743200"/>
            <a:ext cx="575158" cy="157750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0D8A066-78BF-D44A-3398-93FCC110EF11}"/>
              </a:ext>
            </a:extLst>
          </p:cNvPr>
          <p:cNvCxnSpPr>
            <a:cxnSpLocks/>
            <a:stCxn id="6" idx="0"/>
          </p:cNvCxnSpPr>
          <p:nvPr/>
        </p:nvCxnSpPr>
        <p:spPr>
          <a:xfrm flipV="1">
            <a:off x="1798570" y="2457974"/>
            <a:ext cx="667730" cy="172423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495F023-0224-5297-EFCF-51792C8F8E5D}"/>
              </a:ext>
            </a:extLst>
          </p:cNvPr>
          <p:cNvCxnSpPr>
            <a:cxnSpLocks/>
            <a:stCxn id="7" idx="0"/>
          </p:cNvCxnSpPr>
          <p:nvPr/>
        </p:nvCxnSpPr>
        <p:spPr>
          <a:xfrm flipH="1" flipV="1">
            <a:off x="8320217" y="3506598"/>
            <a:ext cx="1583718" cy="9317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FE8F76C3-FD1F-0B78-56A2-656E5663A55D}"/>
              </a:ext>
            </a:extLst>
          </p:cNvPr>
          <p:cNvSpPr/>
          <p:nvPr/>
        </p:nvSpPr>
        <p:spPr>
          <a:xfrm>
            <a:off x="4100182" y="1639883"/>
            <a:ext cx="427839" cy="1482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ysClr val="windowText" lastClr="000000"/>
                </a:solidFill>
              </a:rPr>
              <a:t>Logo</a:t>
            </a:r>
          </a:p>
        </p:txBody>
      </p:sp>
    </p:spTree>
    <p:extLst>
      <p:ext uri="{BB962C8B-B14F-4D97-AF65-F5344CB8AC3E}">
        <p14:creationId xmlns:p14="http://schemas.microsoft.com/office/powerpoint/2010/main" val="3829841799"/>
      </p:ext>
    </p:extLst>
  </p:cSld>
  <p:clrMapOvr>
    <a:masterClrMapping/>
  </p:clrMapOvr>
  <mc:AlternateContent xmlns:mc="http://schemas.openxmlformats.org/markup-compatibility/2006" xmlns:p14="http://schemas.microsoft.com/office/powerpoint/2010/main">
    <mc:Choice Requires="p14">
      <p:transition spd="slow" p14:dur="2000" advTm="58456"/>
    </mc:Choice>
    <mc:Fallback xmlns="">
      <p:transition spd="slow" advTm="5845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533400"/>
            <a:ext cx="9232698" cy="990600"/>
          </a:xfrm>
        </p:spPr>
        <p:txBody>
          <a:bodyPr>
            <a:normAutofit fontScale="90000"/>
          </a:bodyPr>
          <a:lstStyle/>
          <a:p>
            <a:r>
              <a:rPr lang="en-US" dirty="0"/>
              <a:t>Document Management Process</a:t>
            </a:r>
            <a:br>
              <a:rPr lang="en-US" dirty="0"/>
            </a:br>
            <a:r>
              <a:rPr lang="en-US" dirty="0"/>
              <a:t>Change Control Process</a:t>
            </a:r>
          </a:p>
        </p:txBody>
      </p:sp>
      <p:sp>
        <p:nvSpPr>
          <p:cNvPr id="4" name="Rectangle 3"/>
          <p:cNvSpPr/>
          <p:nvPr/>
        </p:nvSpPr>
        <p:spPr>
          <a:xfrm>
            <a:off x="1983476" y="1824418"/>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Authorize</a:t>
            </a:r>
          </a:p>
        </p:txBody>
      </p:sp>
      <p:sp>
        <p:nvSpPr>
          <p:cNvPr id="5" name="Rectangle 4"/>
          <p:cNvSpPr/>
          <p:nvPr/>
        </p:nvSpPr>
        <p:spPr>
          <a:xfrm>
            <a:off x="1983476" y="2602726"/>
            <a:ext cx="240413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Validate</a:t>
            </a:r>
          </a:p>
        </p:txBody>
      </p:sp>
      <p:sp>
        <p:nvSpPr>
          <p:cNvPr id="6" name="Rectangle 5"/>
          <p:cNvSpPr/>
          <p:nvPr/>
        </p:nvSpPr>
        <p:spPr>
          <a:xfrm>
            <a:off x="1983476" y="4159342"/>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Approve</a:t>
            </a:r>
          </a:p>
        </p:txBody>
      </p:sp>
      <p:sp>
        <p:nvSpPr>
          <p:cNvPr id="7" name="Rectangle 6"/>
          <p:cNvSpPr/>
          <p:nvPr/>
        </p:nvSpPr>
        <p:spPr>
          <a:xfrm>
            <a:off x="1983476" y="4937650"/>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Store in Library</a:t>
            </a:r>
          </a:p>
        </p:txBody>
      </p:sp>
      <p:sp>
        <p:nvSpPr>
          <p:cNvPr id="8" name="Rectangle 7"/>
          <p:cNvSpPr/>
          <p:nvPr/>
        </p:nvSpPr>
        <p:spPr>
          <a:xfrm>
            <a:off x="1983476" y="5779129"/>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Distribute</a:t>
            </a:r>
          </a:p>
        </p:txBody>
      </p:sp>
      <p:cxnSp>
        <p:nvCxnSpPr>
          <p:cNvPr id="12" name="Straight Arrow Connector 11"/>
          <p:cNvCxnSpPr>
            <a:cxnSpLocks/>
            <a:stCxn id="4" idx="2"/>
            <a:endCxn id="5" idx="0"/>
          </p:cNvCxnSpPr>
          <p:nvPr/>
        </p:nvCxnSpPr>
        <p:spPr>
          <a:xfrm>
            <a:off x="3182369" y="2307018"/>
            <a:ext cx="3175" cy="2957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a:stCxn id="5" idx="2"/>
            <a:endCxn id="18" idx="0"/>
          </p:cNvCxnSpPr>
          <p:nvPr/>
        </p:nvCxnSpPr>
        <p:spPr>
          <a:xfrm flipH="1">
            <a:off x="3182369" y="3085326"/>
            <a:ext cx="3175" cy="2957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a:stCxn id="6" idx="2"/>
            <a:endCxn id="7" idx="0"/>
          </p:cNvCxnSpPr>
          <p:nvPr/>
        </p:nvCxnSpPr>
        <p:spPr>
          <a:xfrm>
            <a:off x="3182369" y="4641942"/>
            <a:ext cx="0" cy="2957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a:stCxn id="7" idx="2"/>
            <a:endCxn id="8" idx="0"/>
          </p:cNvCxnSpPr>
          <p:nvPr/>
        </p:nvCxnSpPr>
        <p:spPr>
          <a:xfrm>
            <a:off x="3182369" y="5420250"/>
            <a:ext cx="0" cy="35887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983476" y="3381034"/>
            <a:ext cx="239778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Revise</a:t>
            </a:r>
          </a:p>
        </p:txBody>
      </p:sp>
      <p:cxnSp>
        <p:nvCxnSpPr>
          <p:cNvPr id="19" name="Straight Arrow Connector 18"/>
          <p:cNvCxnSpPr>
            <a:cxnSpLocks/>
            <a:stCxn id="18" idx="2"/>
            <a:endCxn id="6" idx="0"/>
          </p:cNvCxnSpPr>
          <p:nvPr/>
        </p:nvCxnSpPr>
        <p:spPr>
          <a:xfrm>
            <a:off x="3182369" y="3863634"/>
            <a:ext cx="0" cy="2957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597740" y="1895613"/>
            <a:ext cx="3582436" cy="338554"/>
          </a:xfrm>
          <a:prstGeom prst="rect">
            <a:avLst/>
          </a:prstGeom>
          <a:noFill/>
        </p:spPr>
        <p:txBody>
          <a:bodyPr wrap="square" rtlCol="0">
            <a:spAutoFit/>
          </a:bodyPr>
          <a:lstStyle/>
          <a:p>
            <a:r>
              <a:rPr lang="en-US" sz="1600" dirty="0"/>
              <a:t>Should the revision even be made?</a:t>
            </a:r>
          </a:p>
        </p:txBody>
      </p:sp>
      <p:sp>
        <p:nvSpPr>
          <p:cNvPr id="21" name="TextBox 20"/>
          <p:cNvSpPr txBox="1"/>
          <p:nvPr/>
        </p:nvSpPr>
        <p:spPr>
          <a:xfrm>
            <a:off x="4597740" y="2458117"/>
            <a:ext cx="6516194" cy="830997"/>
          </a:xfrm>
          <a:prstGeom prst="rect">
            <a:avLst/>
          </a:prstGeom>
          <a:noFill/>
        </p:spPr>
        <p:txBody>
          <a:bodyPr wrap="square" rtlCol="0">
            <a:spAutoFit/>
          </a:bodyPr>
          <a:lstStyle/>
          <a:p>
            <a:r>
              <a:rPr lang="en-US" sz="1600" dirty="0"/>
              <a:t>Will revision resolve the issue? Will revision introduce risk? Are there other related controlled items that will need revision (Work Instructions, Quality Control forms, etc.)</a:t>
            </a:r>
          </a:p>
        </p:txBody>
      </p:sp>
      <p:sp>
        <p:nvSpPr>
          <p:cNvPr id="23" name="TextBox 22"/>
          <p:cNvSpPr txBox="1"/>
          <p:nvPr/>
        </p:nvSpPr>
        <p:spPr>
          <a:xfrm>
            <a:off x="4597738" y="3460030"/>
            <a:ext cx="4774862" cy="338554"/>
          </a:xfrm>
          <a:prstGeom prst="rect">
            <a:avLst/>
          </a:prstGeom>
          <a:noFill/>
        </p:spPr>
        <p:txBody>
          <a:bodyPr wrap="square" rtlCol="0">
            <a:spAutoFit/>
          </a:bodyPr>
          <a:lstStyle/>
          <a:p>
            <a:r>
              <a:rPr lang="en-US" sz="1600" dirty="0"/>
              <a:t>Revise document. (Continual Improvement)</a:t>
            </a:r>
          </a:p>
        </p:txBody>
      </p:sp>
      <p:sp>
        <p:nvSpPr>
          <p:cNvPr id="24" name="TextBox 23"/>
          <p:cNvSpPr txBox="1"/>
          <p:nvPr/>
        </p:nvSpPr>
        <p:spPr>
          <a:xfrm>
            <a:off x="4597743" y="4057168"/>
            <a:ext cx="6584781" cy="584775"/>
          </a:xfrm>
          <a:prstGeom prst="rect">
            <a:avLst/>
          </a:prstGeom>
          <a:noFill/>
        </p:spPr>
        <p:txBody>
          <a:bodyPr wrap="square" rtlCol="0">
            <a:spAutoFit/>
          </a:bodyPr>
          <a:lstStyle/>
          <a:p>
            <a:r>
              <a:rPr lang="en-US" sz="1600" dirty="0"/>
              <a:t>Submit revision for review from representatives of all impacted parties. (Customer Service, Production, Purchasing, etc.)</a:t>
            </a:r>
          </a:p>
        </p:txBody>
      </p:sp>
      <p:sp>
        <p:nvSpPr>
          <p:cNvPr id="25" name="TextBox 24"/>
          <p:cNvSpPr txBox="1"/>
          <p:nvPr/>
        </p:nvSpPr>
        <p:spPr>
          <a:xfrm>
            <a:off x="4597745" y="4848346"/>
            <a:ext cx="6946561" cy="584775"/>
          </a:xfrm>
          <a:prstGeom prst="rect">
            <a:avLst/>
          </a:prstGeom>
          <a:noFill/>
        </p:spPr>
        <p:txBody>
          <a:bodyPr wrap="square" rtlCol="0">
            <a:spAutoFit/>
          </a:bodyPr>
          <a:lstStyle/>
          <a:p>
            <a:r>
              <a:rPr lang="en-US" sz="1600" dirty="0"/>
              <a:t>Store new revision in Document Library</a:t>
            </a:r>
          </a:p>
          <a:p>
            <a:r>
              <a:rPr lang="en-US" sz="1600" dirty="0"/>
              <a:t>Archive old revision</a:t>
            </a:r>
          </a:p>
        </p:txBody>
      </p:sp>
      <p:sp>
        <p:nvSpPr>
          <p:cNvPr id="26" name="TextBox 25"/>
          <p:cNvSpPr txBox="1"/>
          <p:nvPr/>
        </p:nvSpPr>
        <p:spPr>
          <a:xfrm>
            <a:off x="4597745" y="5734376"/>
            <a:ext cx="7594254" cy="584775"/>
          </a:xfrm>
          <a:prstGeom prst="rect">
            <a:avLst/>
          </a:prstGeom>
          <a:noFill/>
        </p:spPr>
        <p:txBody>
          <a:bodyPr wrap="square" rtlCol="0">
            <a:spAutoFit/>
          </a:bodyPr>
          <a:lstStyle/>
          <a:p>
            <a:r>
              <a:rPr lang="en-US" sz="1600" dirty="0"/>
              <a:t>Notify relevant personnel that document is released.</a:t>
            </a:r>
          </a:p>
          <a:p>
            <a:r>
              <a:rPr lang="en-US" sz="1600" dirty="0"/>
              <a:t>Perform training</a:t>
            </a:r>
          </a:p>
        </p:txBody>
      </p:sp>
    </p:spTree>
    <p:extLst>
      <p:ext uri="{BB962C8B-B14F-4D97-AF65-F5344CB8AC3E}">
        <p14:creationId xmlns:p14="http://schemas.microsoft.com/office/powerpoint/2010/main" val="3912345727"/>
      </p:ext>
    </p:extLst>
  </p:cSld>
  <p:clrMapOvr>
    <a:masterClrMapping/>
  </p:clrMapOvr>
  <mc:AlternateContent xmlns:mc="http://schemas.openxmlformats.org/markup-compatibility/2006" xmlns:p14="http://schemas.microsoft.com/office/powerpoint/2010/main">
    <mc:Choice Requires="p14">
      <p:transition spd="slow" p14:dur="2000" advTm="86197"/>
    </mc:Choice>
    <mc:Fallback xmlns="">
      <p:transition spd="slow" advTm="8619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E13B8-CEA4-456E-8D19-30C2586A0B6D}"/>
              </a:ext>
            </a:extLst>
          </p:cNvPr>
          <p:cNvSpPr>
            <a:spLocks noGrp="1"/>
          </p:cNvSpPr>
          <p:nvPr>
            <p:ph type="title"/>
          </p:nvPr>
        </p:nvSpPr>
        <p:spPr>
          <a:xfrm>
            <a:off x="838200" y="365125"/>
            <a:ext cx="10515600" cy="890469"/>
          </a:xfrm>
        </p:spPr>
        <p:txBody>
          <a:bodyPr/>
          <a:lstStyle/>
          <a:p>
            <a:r>
              <a:rPr lang="en-US" dirty="0"/>
              <a:t>Document Library Process</a:t>
            </a:r>
          </a:p>
        </p:txBody>
      </p:sp>
      <p:sp>
        <p:nvSpPr>
          <p:cNvPr id="5" name="File">
            <a:extLst>
              <a:ext uri="{FF2B5EF4-FFF2-40B4-BE49-F238E27FC236}">
                <a16:creationId xmlns:a16="http://schemas.microsoft.com/office/drawing/2014/main" id="{94CB0B9B-3887-43BB-9CCE-C1D5E2BED5A5}"/>
              </a:ext>
            </a:extLst>
          </p:cNvPr>
          <p:cNvSpPr>
            <a:spLocks noEditPoints="1" noChangeArrowheads="1"/>
          </p:cNvSpPr>
          <p:nvPr/>
        </p:nvSpPr>
        <p:spPr bwMode="auto">
          <a:xfrm>
            <a:off x="2273643" y="2984532"/>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Current </a:t>
            </a:r>
          </a:p>
          <a:p>
            <a:pPr algn="ctr"/>
            <a:r>
              <a:rPr lang="en-US" sz="2000" dirty="0"/>
              <a:t>Revisions</a:t>
            </a:r>
          </a:p>
        </p:txBody>
      </p:sp>
      <p:sp>
        <p:nvSpPr>
          <p:cNvPr id="12" name="File">
            <a:extLst>
              <a:ext uri="{FF2B5EF4-FFF2-40B4-BE49-F238E27FC236}">
                <a16:creationId xmlns:a16="http://schemas.microsoft.com/office/drawing/2014/main" id="{17B417F2-B016-42F3-A947-48C5D39983AF}"/>
              </a:ext>
            </a:extLst>
          </p:cNvPr>
          <p:cNvSpPr>
            <a:spLocks noEditPoints="1" noChangeArrowheads="1"/>
          </p:cNvSpPr>
          <p:nvPr/>
        </p:nvSpPr>
        <p:spPr bwMode="auto">
          <a:xfrm>
            <a:off x="2273643" y="4751000"/>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Archive</a:t>
            </a:r>
          </a:p>
        </p:txBody>
      </p:sp>
      <p:sp>
        <p:nvSpPr>
          <p:cNvPr id="14" name="File">
            <a:extLst>
              <a:ext uri="{FF2B5EF4-FFF2-40B4-BE49-F238E27FC236}">
                <a16:creationId xmlns:a16="http://schemas.microsoft.com/office/drawing/2014/main" id="{C1587E38-8966-4D2C-8DB0-A600CD674660}"/>
              </a:ext>
            </a:extLst>
          </p:cNvPr>
          <p:cNvSpPr>
            <a:spLocks noEditPoints="1" noChangeArrowheads="1"/>
          </p:cNvSpPr>
          <p:nvPr/>
        </p:nvSpPr>
        <p:spPr bwMode="auto">
          <a:xfrm>
            <a:off x="751051" y="1338468"/>
            <a:ext cx="1522592" cy="122355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68580" tIns="34290" rIns="68580" bIns="34290" numCol="1" anchor="t" anchorCtr="0" compatLnSpc="1">
            <a:prstTxWarp prst="textNoShape">
              <a:avLst/>
            </a:prstTxWarp>
          </a:bodyPr>
          <a:lstStyle/>
          <a:p>
            <a:pPr algn="ctr"/>
            <a:r>
              <a:rPr lang="en-US" sz="2000" dirty="0"/>
              <a:t>Document </a:t>
            </a:r>
          </a:p>
          <a:p>
            <a:pPr algn="ctr"/>
            <a:r>
              <a:rPr lang="en-US" sz="2000" dirty="0"/>
              <a:t>Library</a:t>
            </a:r>
          </a:p>
        </p:txBody>
      </p:sp>
      <p:sp>
        <p:nvSpPr>
          <p:cNvPr id="13" name="Flowchart: Document 12">
            <a:extLst>
              <a:ext uri="{FF2B5EF4-FFF2-40B4-BE49-F238E27FC236}">
                <a16:creationId xmlns:a16="http://schemas.microsoft.com/office/drawing/2014/main" id="{2091CC0C-64D5-4B97-81A4-07B04ACA7678}"/>
              </a:ext>
            </a:extLst>
          </p:cNvPr>
          <p:cNvSpPr/>
          <p:nvPr/>
        </p:nvSpPr>
        <p:spPr>
          <a:xfrm>
            <a:off x="4065427" y="3860300"/>
            <a:ext cx="1088571" cy="934759"/>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Rev A</a:t>
            </a:r>
          </a:p>
        </p:txBody>
      </p:sp>
      <p:cxnSp>
        <p:nvCxnSpPr>
          <p:cNvPr id="15" name="Connector: Elbow 14">
            <a:extLst>
              <a:ext uri="{FF2B5EF4-FFF2-40B4-BE49-F238E27FC236}">
                <a16:creationId xmlns:a16="http://schemas.microsoft.com/office/drawing/2014/main" id="{8CAB56F8-D1C3-4D44-ABA1-94FC23A1DBA8}"/>
              </a:ext>
            </a:extLst>
          </p:cNvPr>
          <p:cNvCxnSpPr>
            <a:cxnSpLocks/>
            <a:stCxn id="13" idx="2"/>
            <a:endCxn id="12" idx="3"/>
          </p:cNvCxnSpPr>
          <p:nvPr/>
        </p:nvCxnSpPr>
        <p:spPr>
          <a:xfrm rot="5400000">
            <a:off x="3888217" y="4641279"/>
            <a:ext cx="629515" cy="813478"/>
          </a:xfrm>
          <a:prstGeom prst="bentConnector2">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ACE61E3-DEB9-446A-B2CB-1122CDBD2137}"/>
              </a:ext>
            </a:extLst>
          </p:cNvPr>
          <p:cNvSpPr txBox="1"/>
          <p:nvPr/>
        </p:nvSpPr>
        <p:spPr>
          <a:xfrm>
            <a:off x="5250884" y="1627078"/>
            <a:ext cx="6721660" cy="1200329"/>
          </a:xfrm>
          <a:prstGeom prst="rect">
            <a:avLst/>
          </a:prstGeom>
          <a:noFill/>
        </p:spPr>
        <p:txBody>
          <a:bodyPr wrap="square" rtlCol="0">
            <a:spAutoFit/>
          </a:bodyPr>
          <a:lstStyle/>
          <a:p>
            <a:r>
              <a:rPr lang="en-US" b="1" dirty="0">
                <a:solidFill>
                  <a:srgbClr val="0070C0"/>
                </a:solidFill>
              </a:rPr>
              <a:t>New improved version</a:t>
            </a:r>
          </a:p>
          <a:p>
            <a:pPr marL="285750" indent="-285750">
              <a:buFont typeface="Arial" panose="020B0604020202020204" pitchFamily="34" charset="0"/>
              <a:buChar char="•"/>
            </a:pPr>
            <a:r>
              <a:rPr lang="en-US" dirty="0"/>
              <a:t>Pull Rev A from the doc library and save it with a new rev letter.</a:t>
            </a:r>
          </a:p>
          <a:p>
            <a:pPr marL="285750" indent="-285750">
              <a:buFont typeface="Arial" panose="020B0604020202020204" pitchFamily="34" charset="0"/>
              <a:buChar char="•"/>
            </a:pPr>
            <a:r>
              <a:rPr lang="en-US" dirty="0"/>
              <a:t>Revise the document</a:t>
            </a:r>
          </a:p>
          <a:p>
            <a:pPr marL="285750" indent="-285750">
              <a:buFont typeface="Arial" panose="020B0604020202020204" pitchFamily="34" charset="0"/>
              <a:buChar char="•"/>
            </a:pPr>
            <a:r>
              <a:rPr lang="en-US" dirty="0"/>
              <a:t>Forward it to the document library</a:t>
            </a:r>
          </a:p>
        </p:txBody>
      </p:sp>
      <p:sp>
        <p:nvSpPr>
          <p:cNvPr id="17" name="TextBox 16">
            <a:extLst>
              <a:ext uri="{FF2B5EF4-FFF2-40B4-BE49-F238E27FC236}">
                <a16:creationId xmlns:a16="http://schemas.microsoft.com/office/drawing/2014/main" id="{0A77ECA0-7735-4760-A9B3-FC40AF17334D}"/>
              </a:ext>
            </a:extLst>
          </p:cNvPr>
          <p:cNvSpPr txBox="1"/>
          <p:nvPr/>
        </p:nvSpPr>
        <p:spPr>
          <a:xfrm>
            <a:off x="5250884" y="3728007"/>
            <a:ext cx="6289766" cy="923330"/>
          </a:xfrm>
          <a:prstGeom prst="rect">
            <a:avLst/>
          </a:prstGeom>
          <a:noFill/>
        </p:spPr>
        <p:txBody>
          <a:bodyPr wrap="square" rtlCol="0">
            <a:spAutoFit/>
          </a:bodyPr>
          <a:lstStyle/>
          <a:p>
            <a:r>
              <a:rPr lang="en-US" b="1" dirty="0">
                <a:solidFill>
                  <a:srgbClr val="FF0000"/>
                </a:solidFill>
              </a:rPr>
              <a:t>Old and obsolete version</a:t>
            </a:r>
          </a:p>
          <a:p>
            <a:r>
              <a:rPr lang="en-US" dirty="0"/>
              <a:t>Move the previous revision of the document into the Document Archive folder (archived) .</a:t>
            </a:r>
          </a:p>
        </p:txBody>
      </p:sp>
      <p:pic>
        <p:nvPicPr>
          <p:cNvPr id="18" name="Picture 17">
            <a:extLst>
              <a:ext uri="{FF2B5EF4-FFF2-40B4-BE49-F238E27FC236}">
                <a16:creationId xmlns:a16="http://schemas.microsoft.com/office/drawing/2014/main" id="{4BD59606-7901-4D52-8B2B-62CED89FDE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336947" y="4529657"/>
            <a:ext cx="2463984" cy="1871864"/>
          </a:xfrm>
          <a:prstGeom prst="rect">
            <a:avLst/>
          </a:prstGeom>
        </p:spPr>
      </p:pic>
      <p:sp>
        <p:nvSpPr>
          <p:cNvPr id="19" name="Flowchart: Document 18">
            <a:extLst>
              <a:ext uri="{FF2B5EF4-FFF2-40B4-BE49-F238E27FC236}">
                <a16:creationId xmlns:a16="http://schemas.microsoft.com/office/drawing/2014/main" id="{EA07FC0D-2821-43C7-8151-7AC666141052}"/>
              </a:ext>
            </a:extLst>
          </p:cNvPr>
          <p:cNvSpPr/>
          <p:nvPr/>
        </p:nvSpPr>
        <p:spPr>
          <a:xfrm>
            <a:off x="4099826" y="1601348"/>
            <a:ext cx="1088571" cy="934759"/>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Rev B</a:t>
            </a:r>
          </a:p>
        </p:txBody>
      </p:sp>
      <p:cxnSp>
        <p:nvCxnSpPr>
          <p:cNvPr id="20" name="Connector: Elbow 19">
            <a:extLst>
              <a:ext uri="{FF2B5EF4-FFF2-40B4-BE49-F238E27FC236}">
                <a16:creationId xmlns:a16="http://schemas.microsoft.com/office/drawing/2014/main" id="{6CE53EE1-52A6-4C5D-818D-E635F6B630B7}"/>
              </a:ext>
            </a:extLst>
          </p:cNvPr>
          <p:cNvCxnSpPr>
            <a:cxnSpLocks/>
            <a:stCxn id="19" idx="2"/>
          </p:cNvCxnSpPr>
          <p:nvPr/>
        </p:nvCxnSpPr>
        <p:spPr>
          <a:xfrm rot="5400000">
            <a:off x="3677463" y="2660138"/>
            <a:ext cx="1152479" cy="780821"/>
          </a:xfrm>
          <a:prstGeom prst="bentConnector2">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1" name="Flowchart: Document 20">
            <a:extLst>
              <a:ext uri="{FF2B5EF4-FFF2-40B4-BE49-F238E27FC236}">
                <a16:creationId xmlns:a16="http://schemas.microsoft.com/office/drawing/2014/main" id="{326C2965-B99D-4495-832E-E5B1D677D103}"/>
              </a:ext>
            </a:extLst>
          </p:cNvPr>
          <p:cNvSpPr/>
          <p:nvPr/>
        </p:nvSpPr>
        <p:spPr>
          <a:xfrm>
            <a:off x="3027728" y="1770315"/>
            <a:ext cx="693903" cy="596823"/>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0000"/>
                </a:solidFill>
              </a:rPr>
              <a:t>Rev A</a:t>
            </a:r>
          </a:p>
        </p:txBody>
      </p:sp>
      <p:cxnSp>
        <p:nvCxnSpPr>
          <p:cNvPr id="4" name="Straight Arrow Connector 3">
            <a:extLst>
              <a:ext uri="{FF2B5EF4-FFF2-40B4-BE49-F238E27FC236}">
                <a16:creationId xmlns:a16="http://schemas.microsoft.com/office/drawing/2014/main" id="{9E8E6134-6716-4286-9978-2576C030170D}"/>
              </a:ext>
            </a:extLst>
          </p:cNvPr>
          <p:cNvCxnSpPr>
            <a:stCxn id="21" idx="3"/>
            <a:endCxn id="19" idx="1"/>
          </p:cNvCxnSpPr>
          <p:nvPr/>
        </p:nvCxnSpPr>
        <p:spPr>
          <a:xfrm>
            <a:off x="3721631" y="2068727"/>
            <a:ext cx="378195" cy="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1C4AE90-1E74-4008-99AA-2ABDDACEC885}"/>
              </a:ext>
            </a:extLst>
          </p:cNvPr>
          <p:cNvCxnSpPr>
            <a:cxnSpLocks/>
            <a:stCxn id="5" idx="0"/>
            <a:endCxn id="21" idx="2"/>
          </p:cNvCxnSpPr>
          <p:nvPr/>
        </p:nvCxnSpPr>
        <p:spPr>
          <a:xfrm flipV="1">
            <a:off x="3047698" y="2327681"/>
            <a:ext cx="326982" cy="84038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476675"/>
      </p:ext>
    </p:extLst>
  </p:cSld>
  <p:clrMapOvr>
    <a:masterClrMapping/>
  </p:clrMapOvr>
  <mc:AlternateContent xmlns:mc="http://schemas.openxmlformats.org/markup-compatibility/2006" xmlns:p14="http://schemas.microsoft.com/office/powerpoint/2010/main">
    <mc:Choice Requires="p14">
      <p:transition spd="slow" p14:dur="2000" advTm="48238"/>
    </mc:Choice>
    <mc:Fallback xmlns="">
      <p:transition spd="slow" advTm="4823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a:xfrm>
            <a:off x="862261" y="533400"/>
            <a:ext cx="11091613" cy="990600"/>
          </a:xfrm>
        </p:spPr>
        <p:txBody>
          <a:bodyPr>
            <a:noAutofit/>
          </a:bodyPr>
          <a:lstStyle/>
          <a:p>
            <a:r>
              <a:rPr lang="en-US" sz="3200" dirty="0"/>
              <a:t>How does a Document Control Process improve the organization?</a:t>
            </a:r>
          </a:p>
        </p:txBody>
      </p:sp>
      <p:sp>
        <p:nvSpPr>
          <p:cNvPr id="5" name="TextBox 4">
            <a:extLst>
              <a:ext uri="{FF2B5EF4-FFF2-40B4-BE49-F238E27FC236}">
                <a16:creationId xmlns:a16="http://schemas.microsoft.com/office/drawing/2014/main" id="{F296F36A-1E2E-53EE-E426-2460DBCCC6BD}"/>
              </a:ext>
            </a:extLst>
          </p:cNvPr>
          <p:cNvSpPr txBox="1"/>
          <p:nvPr/>
        </p:nvSpPr>
        <p:spPr>
          <a:xfrm>
            <a:off x="31163" y="1761543"/>
            <a:ext cx="6529028" cy="2554545"/>
          </a:xfrm>
          <a:prstGeom prst="rect">
            <a:avLst/>
          </a:prstGeom>
          <a:noFill/>
        </p:spPr>
        <p:txBody>
          <a:bodyPr wrap="square">
            <a:spAutoFit/>
          </a:bodyPr>
          <a:lstStyle/>
          <a:p>
            <a:pPr marL="285750" indent="-285750">
              <a:spcAft>
                <a:spcPts val="1800"/>
              </a:spcAft>
              <a:buFont typeface="Arial" panose="020B0604020202020204" pitchFamily="34" charset="0"/>
              <a:buChar char="•"/>
            </a:pPr>
            <a:r>
              <a:rPr lang="en-US" sz="2000" dirty="0"/>
              <a:t>Ensures consistency in process and product quality</a:t>
            </a:r>
          </a:p>
          <a:p>
            <a:pPr marL="285750" indent="-285750">
              <a:spcAft>
                <a:spcPts val="1800"/>
              </a:spcAft>
              <a:buFont typeface="Arial" panose="020B0604020202020204" pitchFamily="34" charset="0"/>
              <a:buChar char="•"/>
            </a:pPr>
            <a:r>
              <a:rPr lang="en-US" sz="2000" dirty="0"/>
              <a:t>Captures and protects organizational knowledge</a:t>
            </a:r>
          </a:p>
          <a:p>
            <a:pPr marL="285750" indent="-285750">
              <a:spcAft>
                <a:spcPts val="1800"/>
              </a:spcAft>
              <a:buFont typeface="Arial" panose="020B0604020202020204" pitchFamily="34" charset="0"/>
              <a:buChar char="•"/>
            </a:pPr>
            <a:r>
              <a:rPr lang="en-US" sz="2000" dirty="0"/>
              <a:t>Can be implemented with basic low-cost tools</a:t>
            </a:r>
          </a:p>
          <a:p>
            <a:pPr marL="285750" indent="-285750">
              <a:spcAft>
                <a:spcPts val="1800"/>
              </a:spcAft>
              <a:buFont typeface="Arial" panose="020B0604020202020204" pitchFamily="34" charset="0"/>
              <a:buChar char="•"/>
            </a:pPr>
            <a:r>
              <a:rPr lang="en-US" sz="2000" dirty="0"/>
              <a:t>Improves efficiency of information flow</a:t>
            </a:r>
          </a:p>
          <a:p>
            <a:pPr marL="285750" indent="-285750">
              <a:spcAft>
                <a:spcPts val="1800"/>
              </a:spcAft>
              <a:buFont typeface="Arial" panose="020B0604020202020204" pitchFamily="34" charset="0"/>
              <a:buChar char="•"/>
            </a:pPr>
            <a:r>
              <a:rPr lang="en-US" sz="2000" dirty="0"/>
              <a:t>Helps an organization evolve</a:t>
            </a:r>
          </a:p>
        </p:txBody>
      </p:sp>
      <p:sp>
        <p:nvSpPr>
          <p:cNvPr id="6" name="Scroll: Horizontal 5">
            <a:extLst>
              <a:ext uri="{FF2B5EF4-FFF2-40B4-BE49-F238E27FC236}">
                <a16:creationId xmlns:a16="http://schemas.microsoft.com/office/drawing/2014/main" id="{4FC7C4FE-D91E-EA29-49F8-97765B12E1CE}"/>
              </a:ext>
            </a:extLst>
          </p:cNvPr>
          <p:cNvSpPr/>
          <p:nvPr/>
        </p:nvSpPr>
        <p:spPr>
          <a:xfrm>
            <a:off x="2611593" y="5673305"/>
            <a:ext cx="6830840"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Become a learning organization!</a:t>
            </a:r>
          </a:p>
        </p:txBody>
      </p:sp>
      <p:pic>
        <p:nvPicPr>
          <p:cNvPr id="8" name="Picture 2" descr="See related image detail">
            <a:extLst>
              <a:ext uri="{FF2B5EF4-FFF2-40B4-BE49-F238E27FC236}">
                <a16:creationId xmlns:a16="http://schemas.microsoft.com/office/drawing/2014/main" id="{5376B601-6A5B-1E34-D330-E5ED19ED17D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052694" y="1863067"/>
            <a:ext cx="1924050" cy="10752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See related image detail">
            <a:extLst>
              <a:ext uri="{FF2B5EF4-FFF2-40B4-BE49-F238E27FC236}">
                <a16:creationId xmlns:a16="http://schemas.microsoft.com/office/drawing/2014/main" id="{19B156C0-CFB0-ACFA-5440-360BD495CB57}"/>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052693" y="4471370"/>
            <a:ext cx="1924050" cy="1076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See related image detail">
            <a:extLst>
              <a:ext uri="{FF2B5EF4-FFF2-40B4-BE49-F238E27FC236}">
                <a16:creationId xmlns:a16="http://schemas.microsoft.com/office/drawing/2014/main" id="{79C1C78F-13BE-46EB-9566-F5F4ABC1D2A9}"/>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791086" y="3209522"/>
            <a:ext cx="2447265" cy="9906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ee the source image">
            <a:extLst>
              <a:ext uri="{FF2B5EF4-FFF2-40B4-BE49-F238E27FC236}">
                <a16:creationId xmlns:a16="http://schemas.microsoft.com/office/drawing/2014/main" id="{875C8457-03FB-EEC4-882C-0D27DC9405F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0" y="801775"/>
            <a:ext cx="862262" cy="613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82615"/>
      </p:ext>
    </p:extLst>
  </p:cSld>
  <p:clrMapOvr>
    <a:masterClrMapping/>
  </p:clrMapOvr>
  <mc:AlternateContent xmlns:mc="http://schemas.openxmlformats.org/markup-compatibility/2006" xmlns:p14="http://schemas.microsoft.com/office/powerpoint/2010/main">
    <mc:Choice Requires="p14">
      <p:transition spd="slow" p14:dur="2000" advTm="54192"/>
    </mc:Choice>
    <mc:Fallback xmlns="">
      <p:transition spd="slow" advTm="5419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Summary: This is what you learned</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822944" y="1600200"/>
            <a:ext cx="11149600" cy="3785532"/>
          </a:xfrm>
        </p:spPr>
        <p:txBody>
          <a:bodyPr>
            <a:normAutofit/>
          </a:bodyPr>
          <a:lstStyle/>
          <a:p>
            <a:pPr marL="0" marR="0" indent="0">
              <a:spcBef>
                <a:spcPts val="0"/>
              </a:spcBef>
              <a:spcAft>
                <a:spcPts val="2400"/>
              </a:spcAft>
              <a:buNone/>
            </a:pPr>
            <a:r>
              <a:rPr lang="en-US" sz="2000" b="1" dirty="0">
                <a:effectLst/>
                <a:ea typeface="Calibri" panose="020F0502020204030204" pitchFamily="34" charset="0"/>
                <a:cs typeface="Times New Roman" panose="02020603050405020304" pitchFamily="18" charset="0"/>
              </a:rPr>
              <a:t>Organize</a:t>
            </a:r>
            <a:r>
              <a:rPr lang="en-US" sz="2000" dirty="0">
                <a:effectLst/>
                <a:ea typeface="Calibri" panose="020F0502020204030204" pitchFamily="34" charset="0"/>
                <a:cs typeface="Times New Roman" panose="02020603050405020304" pitchFamily="18" charset="0"/>
              </a:rPr>
              <a:t>: The Document Control Process is a mechanism fo</a:t>
            </a:r>
            <a:r>
              <a:rPr lang="en-US" sz="2000" dirty="0">
                <a:ea typeface="Calibri" panose="020F0502020204030204" pitchFamily="34" charset="0"/>
                <a:cs typeface="Times New Roman" panose="02020603050405020304" pitchFamily="18" charset="0"/>
              </a:rPr>
              <a:t>r organizing and storing your current revisions of documents such as procedures, work instructions, forms, and drawings</a:t>
            </a:r>
            <a:r>
              <a:rPr lang="en-US" sz="2000" dirty="0">
                <a:effectLst/>
                <a:ea typeface="Calibri" panose="020F0502020204030204" pitchFamily="34" charset="0"/>
                <a:cs typeface="Times New Roman" panose="02020603050405020304" pitchFamily="18" charset="0"/>
              </a:rPr>
              <a:t>.</a:t>
            </a:r>
          </a:p>
          <a:p>
            <a:pPr marL="0" indent="0">
              <a:spcBef>
                <a:spcPts val="0"/>
              </a:spcBef>
              <a:spcAft>
                <a:spcPts val="2400"/>
              </a:spcAft>
              <a:buNone/>
            </a:pPr>
            <a:r>
              <a:rPr lang="en-US" sz="2000" b="1" dirty="0"/>
              <a:t>Organizational Knowledge</a:t>
            </a:r>
            <a:r>
              <a:rPr lang="en-US" sz="2000" dirty="0"/>
              <a:t>: A Document Control Process ensures you maintain and grow your organization’s knowledge.</a:t>
            </a:r>
          </a:p>
          <a:p>
            <a:pPr marL="0" indent="0">
              <a:spcBef>
                <a:spcPts val="0"/>
              </a:spcBef>
              <a:spcAft>
                <a:spcPts val="2400"/>
              </a:spcAft>
              <a:buNone/>
            </a:pPr>
            <a:r>
              <a:rPr lang="en-US" sz="2000" b="1" dirty="0"/>
              <a:t>Basic Tools</a:t>
            </a:r>
            <a:r>
              <a:rPr lang="en-US" sz="2000" dirty="0"/>
              <a:t>: A Document Control Process is easy to implement with basic tools and simple software.</a:t>
            </a:r>
          </a:p>
          <a:p>
            <a:pPr marL="0" indent="0">
              <a:spcBef>
                <a:spcPts val="0"/>
              </a:spcBef>
              <a:spcAft>
                <a:spcPts val="2400"/>
              </a:spcAft>
              <a:buNone/>
            </a:pPr>
            <a:r>
              <a:rPr lang="en-US" sz="2000" b="1" dirty="0"/>
              <a:t>Evolve</a:t>
            </a:r>
            <a:r>
              <a:rPr lang="en-US" sz="2000" dirty="0"/>
              <a:t>: A Document Control Process helps your organization continually improve.</a:t>
            </a:r>
          </a:p>
        </p:txBody>
      </p:sp>
      <p:sp>
        <p:nvSpPr>
          <p:cNvPr id="4" name="Scroll: Horizontal 3">
            <a:extLst>
              <a:ext uri="{FF2B5EF4-FFF2-40B4-BE49-F238E27FC236}">
                <a16:creationId xmlns:a16="http://schemas.microsoft.com/office/drawing/2014/main" id="{7C797DE2-420B-40A5-965F-E089D227C920}"/>
              </a:ext>
            </a:extLst>
          </p:cNvPr>
          <p:cNvSpPr/>
          <p:nvPr/>
        </p:nvSpPr>
        <p:spPr>
          <a:xfrm>
            <a:off x="2682894" y="5661227"/>
            <a:ext cx="7448658"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The right people get the right information!</a:t>
            </a:r>
          </a:p>
        </p:txBody>
      </p:sp>
      <p:pic>
        <p:nvPicPr>
          <p:cNvPr id="5" name="Picture 2" descr="See the source image">
            <a:extLst>
              <a:ext uri="{FF2B5EF4-FFF2-40B4-BE49-F238E27FC236}">
                <a16:creationId xmlns:a16="http://schemas.microsoft.com/office/drawing/2014/main" id="{6B406D48-AE84-518C-8C51-D3A1FDA3F26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9546" y="2573912"/>
            <a:ext cx="551974" cy="3856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ee the source image">
            <a:extLst>
              <a:ext uri="{FF2B5EF4-FFF2-40B4-BE49-F238E27FC236}">
                <a16:creationId xmlns:a16="http://schemas.microsoft.com/office/drawing/2014/main" id="{A1342439-4F82-AD9D-FD7A-B9CB9545AFDC}"/>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44505" y="3479239"/>
            <a:ext cx="562056" cy="3931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6A430CF7-36DE-627C-CE61-CB8234EFFA34}"/>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60888" y="1711565"/>
            <a:ext cx="529290" cy="3415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510326E8-7443-9EF9-34A9-4A75EA8F162F}"/>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44505" y="4392127"/>
            <a:ext cx="552518" cy="393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131017"/>
      </p:ext>
    </p:extLst>
  </p:cSld>
  <p:clrMapOvr>
    <a:masterClrMapping/>
  </p:clrMapOvr>
  <mc:AlternateContent xmlns:mc="http://schemas.openxmlformats.org/markup-compatibility/2006" xmlns:p14="http://schemas.microsoft.com/office/powerpoint/2010/main">
    <mc:Choice Requires="p14">
      <p:transition spd="slow" p14:dur="2000" advTm="43348"/>
    </mc:Choice>
    <mc:Fallback xmlns="">
      <p:transition spd="slow" advTm="43348"/>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F0DE-FD18-454D-9568-0B26F766ACDD}"/>
              </a:ext>
            </a:extLst>
          </p:cNvPr>
          <p:cNvSpPr>
            <a:spLocks noGrp="1"/>
          </p:cNvSpPr>
          <p:nvPr>
            <p:ph type="title"/>
          </p:nvPr>
        </p:nvSpPr>
        <p:spPr>
          <a:xfrm>
            <a:off x="609600" y="533400"/>
            <a:ext cx="10972800" cy="990600"/>
          </a:xfrm>
        </p:spPr>
        <p:txBody>
          <a:bodyPr/>
          <a:lstStyle/>
          <a:p>
            <a:pPr algn="ctr"/>
            <a:r>
              <a:rPr lang="en-US" dirty="0"/>
              <a:t>Contact Information</a:t>
            </a:r>
          </a:p>
        </p:txBody>
      </p:sp>
      <p:sp>
        <p:nvSpPr>
          <p:cNvPr id="5" name="Content Placeholder 2">
            <a:extLst>
              <a:ext uri="{FF2B5EF4-FFF2-40B4-BE49-F238E27FC236}">
                <a16:creationId xmlns:a16="http://schemas.microsoft.com/office/drawing/2014/main" id="{E2DB54FF-974D-49B1-B4A4-295E762E7E75}"/>
              </a:ext>
            </a:extLst>
          </p:cNvPr>
          <p:cNvSpPr txBox="1">
            <a:spLocks/>
          </p:cNvSpPr>
          <p:nvPr/>
        </p:nvSpPr>
        <p:spPr>
          <a:xfrm>
            <a:off x="2964873" y="1440872"/>
            <a:ext cx="5931292" cy="1433513"/>
          </a:xfrm>
          <a:prstGeom prst="rect">
            <a:avLst/>
          </a:prstGeom>
          <a:ln>
            <a:solidFill>
              <a:srgbClr val="0070C0"/>
            </a:solidFill>
          </a:ln>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Arial" pitchFamily="34" charset="0"/>
              <a:buNone/>
            </a:pPr>
            <a:r>
              <a:rPr lang="en-US" sz="1600" dirty="0"/>
              <a:t>MPIA Website</a:t>
            </a:r>
          </a:p>
          <a:p>
            <a:pPr marL="0" indent="0">
              <a:buNone/>
            </a:pPr>
            <a:r>
              <a:rPr lang="en-US" sz="1600" dirty="0">
                <a:hlinkClick r:id="rId3"/>
              </a:rPr>
              <a:t>https://www.montanaphotonics.org/</a:t>
            </a:r>
            <a:endParaRPr lang="en-US" sz="1600" dirty="0"/>
          </a:p>
          <a:p>
            <a:pPr marL="0" indent="0">
              <a:buNone/>
            </a:pPr>
            <a:endParaRPr lang="en-US" sz="1600" dirty="0"/>
          </a:p>
          <a:p>
            <a:pPr marL="0" indent="0">
              <a:buNone/>
            </a:pPr>
            <a:r>
              <a:rPr lang="en-US" sz="1600" dirty="0"/>
              <a:t>MPIA Quality Alliance</a:t>
            </a:r>
          </a:p>
          <a:p>
            <a:pPr marL="0" indent="0">
              <a:buNone/>
            </a:pPr>
            <a:r>
              <a:rPr lang="en-US" sz="1600" dirty="0">
                <a:hlinkClick r:id="rId4"/>
              </a:rPr>
              <a:t>https://www.montanaphotonics.org/quality-alliance/</a:t>
            </a:r>
            <a:endParaRPr lang="en-US" sz="1600" dirty="0"/>
          </a:p>
          <a:p>
            <a:pPr marL="0" indent="0">
              <a:buNone/>
            </a:pPr>
            <a:endParaRPr lang="en-US" sz="1600" dirty="0"/>
          </a:p>
        </p:txBody>
      </p:sp>
      <p:graphicFrame>
        <p:nvGraphicFramePr>
          <p:cNvPr id="6" name="Table 5">
            <a:extLst>
              <a:ext uri="{FF2B5EF4-FFF2-40B4-BE49-F238E27FC236}">
                <a16:creationId xmlns:a16="http://schemas.microsoft.com/office/drawing/2014/main" id="{CB5C2655-4ED8-4434-95D4-4A1B50D6D492}"/>
              </a:ext>
            </a:extLst>
          </p:cNvPr>
          <p:cNvGraphicFramePr>
            <a:graphicFrameLocks noGrp="1"/>
          </p:cNvGraphicFramePr>
          <p:nvPr>
            <p:extLst>
              <p:ext uri="{D42A27DB-BD31-4B8C-83A1-F6EECF244321}">
                <p14:modId xmlns:p14="http://schemas.microsoft.com/office/powerpoint/2010/main" val="3862199031"/>
              </p:ext>
            </p:extLst>
          </p:nvPr>
        </p:nvGraphicFramePr>
        <p:xfrm>
          <a:off x="609600" y="3440545"/>
          <a:ext cx="10594109" cy="2286280"/>
        </p:xfrm>
        <a:graphic>
          <a:graphicData uri="http://schemas.openxmlformats.org/drawingml/2006/table">
            <a:tbl>
              <a:tblPr>
                <a:tableStyleId>{5C22544A-7EE6-4342-B048-85BDC9FD1C3A}</a:tableStyleId>
              </a:tblPr>
              <a:tblGrid>
                <a:gridCol w="1810327">
                  <a:extLst>
                    <a:ext uri="{9D8B030D-6E8A-4147-A177-3AD203B41FA5}">
                      <a16:colId xmlns:a16="http://schemas.microsoft.com/office/drawing/2014/main" val="1437576949"/>
                    </a:ext>
                  </a:extLst>
                </a:gridCol>
                <a:gridCol w="3074774">
                  <a:extLst>
                    <a:ext uri="{9D8B030D-6E8A-4147-A177-3AD203B41FA5}">
                      <a16:colId xmlns:a16="http://schemas.microsoft.com/office/drawing/2014/main" val="1915951958"/>
                    </a:ext>
                  </a:extLst>
                </a:gridCol>
                <a:gridCol w="2404961">
                  <a:extLst>
                    <a:ext uri="{9D8B030D-6E8A-4147-A177-3AD203B41FA5}">
                      <a16:colId xmlns:a16="http://schemas.microsoft.com/office/drawing/2014/main" val="2408978140"/>
                    </a:ext>
                  </a:extLst>
                </a:gridCol>
                <a:gridCol w="3304047">
                  <a:extLst>
                    <a:ext uri="{9D8B030D-6E8A-4147-A177-3AD203B41FA5}">
                      <a16:colId xmlns:a16="http://schemas.microsoft.com/office/drawing/2014/main" val="1333796139"/>
                    </a:ext>
                  </a:extLst>
                </a:gridCol>
              </a:tblGrid>
              <a:tr h="186767">
                <a:tc>
                  <a:txBody>
                    <a:bodyPr/>
                    <a:lstStyle/>
                    <a:p>
                      <a:pPr algn="l" fontAlgn="b"/>
                      <a:r>
                        <a:rPr lang="en-US" sz="1600" b="1" u="none" strike="noStrike" dirty="0">
                          <a:effectLst/>
                        </a:rPr>
                        <a:t>Trainers</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Company</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Role </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Email</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406770965"/>
                  </a:ext>
                </a:extLst>
              </a:tr>
              <a:tr h="186767">
                <a:tc>
                  <a:txBody>
                    <a:bodyPr/>
                    <a:lstStyle/>
                    <a:p>
                      <a:pPr algn="l" fontAlgn="b"/>
                      <a:r>
                        <a:rPr lang="en-US" sz="1600" u="none" strike="noStrike">
                          <a:effectLst/>
                        </a:rPr>
                        <a:t>Ben Klein</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Teledyne FLIR Systems Inc.</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Manager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5"/>
                        </a:rPr>
                        <a:t>ben.klein@teledyne.com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9611712"/>
                  </a:ext>
                </a:extLst>
              </a:tr>
              <a:tr h="186767">
                <a:tc>
                  <a:txBody>
                    <a:bodyPr/>
                    <a:lstStyle/>
                    <a:p>
                      <a:pPr algn="l" fontAlgn="b"/>
                      <a:r>
                        <a:rPr lang="en-US" sz="1600" u="none" strike="noStrike">
                          <a:effectLst/>
                        </a:rPr>
                        <a:t>Daniel Juliano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MSU Technology Transfer Office</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Director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6"/>
                        </a:rPr>
                        <a:t>daniel.juliano@montana.edu</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8157385"/>
                  </a:ext>
                </a:extLst>
              </a:tr>
              <a:tr h="186767">
                <a:tc>
                  <a:txBody>
                    <a:bodyPr/>
                    <a:lstStyle/>
                    <a:p>
                      <a:pPr algn="l" fontAlgn="b"/>
                      <a:r>
                        <a:rPr lang="en-US" sz="1600" u="none" strike="noStrike" dirty="0">
                          <a:effectLst/>
                        </a:rPr>
                        <a:t>Mary Johnson</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Wavelength Electronics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CEO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7"/>
                        </a:rPr>
                        <a:t>mary@teamwavelength.com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021132"/>
                  </a:ext>
                </a:extLst>
              </a:tr>
              <a:tr h="186767">
                <a:tc>
                  <a:txBody>
                    <a:bodyPr/>
                    <a:lstStyle/>
                    <a:p>
                      <a:pPr algn="l" fontAlgn="b"/>
                      <a:r>
                        <a:rPr lang="en-US" sz="1600" u="none" strike="noStrike">
                          <a:effectLst/>
                        </a:rPr>
                        <a:t>Steve Birrell</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Quantum Composers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CEO</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a:effectLst/>
                          <a:hlinkClick r:id="rId8"/>
                        </a:rPr>
                        <a:t>sbirrell@quantumcomposers.com</a:t>
                      </a:r>
                      <a:endParaRPr lang="en-US" sz="16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752914"/>
                  </a:ext>
                </a:extLst>
              </a:tr>
              <a:tr h="186767">
                <a:tc>
                  <a:txBody>
                    <a:bodyPr/>
                    <a:lstStyle/>
                    <a:p>
                      <a:pPr algn="l" fontAlgn="b"/>
                      <a:r>
                        <a:rPr lang="en-US" sz="1600" u="none" strike="noStrike" dirty="0">
                          <a:effectLst/>
                        </a:rPr>
                        <a:t>Conlin Ritter</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Quantel/Lumibird</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Manager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9"/>
                        </a:rPr>
                        <a:t>conlin.ritter@gmail.com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002981"/>
                  </a:ext>
                </a:extLst>
              </a:tr>
              <a:tr h="264408">
                <a:tc>
                  <a:txBody>
                    <a:bodyPr/>
                    <a:lstStyle/>
                    <a:p>
                      <a:pPr algn="l" fontAlgn="b"/>
                      <a:r>
                        <a:rPr lang="en-US" sz="1600" u="none" strike="noStrike" dirty="0">
                          <a:effectLst/>
                        </a:rPr>
                        <a:t>Kurt Borge</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Time Montana</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Quality Consultant</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10"/>
                        </a:rPr>
                        <a:t>kborge1952@gmail.com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285385"/>
                  </a:ext>
                </a:extLst>
              </a:tr>
              <a:tr h="186767">
                <a:tc>
                  <a:txBody>
                    <a:bodyPr/>
                    <a:lstStyle/>
                    <a:p>
                      <a:pPr marL="0" algn="l" defTabSz="914400" rtl="0" eaLnBrk="1" fontAlgn="b" latinLnBrk="0" hangingPunct="1"/>
                      <a:r>
                        <a:rPr lang="en-US" sz="1600" u="none" strike="noStrike" kern="1200" dirty="0">
                          <a:solidFill>
                            <a:schemeClr val="dk1"/>
                          </a:solidFill>
                          <a:effectLst/>
                          <a:latin typeface="+mn-lt"/>
                          <a:ea typeface="+mn-ea"/>
                          <a:cs typeface="+mn-cs"/>
                        </a:rPr>
                        <a:t>Sara Mines</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u="none" strike="noStrike" dirty="0">
                          <a:effectLst/>
                        </a:rPr>
                        <a:t>Teledyne FLIR Systems Inc.</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b" latinLnBrk="0" hangingPunct="1"/>
                      <a:r>
                        <a:rPr lang="en-US" sz="1600" u="none" strike="noStrike" kern="1200" dirty="0">
                          <a:solidFill>
                            <a:schemeClr val="dk1"/>
                          </a:solidFill>
                          <a:effectLst/>
                          <a:latin typeface="+mn-lt"/>
                          <a:ea typeface="+mn-ea"/>
                          <a:cs typeface="+mn-cs"/>
                        </a:rPr>
                        <a:t>Compliance Manager</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b" latinLnBrk="0" hangingPunct="1"/>
                      <a:r>
                        <a:rPr lang="en-US" sz="1600" u="sng" strike="noStrike" kern="1200" dirty="0">
                          <a:solidFill>
                            <a:schemeClr val="dk1"/>
                          </a:solidFill>
                          <a:effectLst/>
                          <a:latin typeface="+mn-lt"/>
                          <a:ea typeface="+mn-ea"/>
                          <a:cs typeface="+mn-cs"/>
                        </a:rPr>
                        <a:t>Sara.mines@teledyne.com</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4635254"/>
                  </a:ext>
                </a:extLst>
              </a:tr>
              <a:tr h="186767">
                <a:tc>
                  <a:txBody>
                    <a:bodyPr/>
                    <a:lstStyle/>
                    <a:p>
                      <a:pPr algn="l" fontAlgn="b"/>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90071"/>
                  </a:ext>
                </a:extLst>
              </a:tr>
            </a:tbl>
          </a:graphicData>
        </a:graphic>
      </p:graphicFrame>
    </p:spTree>
    <p:extLst>
      <p:ext uri="{BB962C8B-B14F-4D97-AF65-F5344CB8AC3E}">
        <p14:creationId xmlns:p14="http://schemas.microsoft.com/office/powerpoint/2010/main" val="985491876"/>
      </p:ext>
    </p:extLst>
  </p:cSld>
  <p:clrMapOvr>
    <a:masterClrMapping/>
  </p:clrMapOvr>
  <mc:AlternateContent xmlns:mc="http://schemas.openxmlformats.org/markup-compatibility/2006" xmlns:p14="http://schemas.microsoft.com/office/powerpoint/2010/main">
    <mc:Choice Requires="p14">
      <p:transition spd="slow" p14:dur="2000" advTm="34860"/>
    </mc:Choice>
    <mc:Fallback xmlns="">
      <p:transition spd="slow" advTm="3486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7.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2982</TotalTime>
  <Words>3661</Words>
  <Application>Microsoft Office PowerPoint</Application>
  <PresentationFormat>Widescreen</PresentationFormat>
  <Paragraphs>370</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Microsoft Sans Serif</vt:lpstr>
      <vt:lpstr>Clarity</vt:lpstr>
      <vt:lpstr>Document Control</vt:lpstr>
      <vt:lpstr>Agenda: This is what you will learn</vt:lpstr>
      <vt:lpstr>Problem Statement</vt:lpstr>
      <vt:lpstr>  What is a Document Control Process?</vt:lpstr>
      <vt:lpstr>  Why Implement A Document Control Process?</vt:lpstr>
      <vt:lpstr>Document Control Application</vt:lpstr>
      <vt:lpstr>How To Implement A Doc Control Process</vt:lpstr>
      <vt:lpstr>Create a Document Library</vt:lpstr>
      <vt:lpstr>Place Document Library in  Accessible, Protected Location</vt:lpstr>
      <vt:lpstr>Create Document Templates</vt:lpstr>
      <vt:lpstr>Who Approves?</vt:lpstr>
      <vt:lpstr>Determine Approval Mechanism</vt:lpstr>
      <vt:lpstr>Document Management Process Change Control Process</vt:lpstr>
      <vt:lpstr>Document Library Process</vt:lpstr>
      <vt:lpstr>How does a Document Control Process improve the organization?</vt:lpstr>
      <vt:lpstr>Summary: This is what you learned</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Montana’s Emerging Photonics Industry and the MPIA</dc:title>
  <dc:creator>Larry Johnson</dc:creator>
  <cp:lastModifiedBy>Klein, Ben (US)</cp:lastModifiedBy>
  <cp:revision>138</cp:revision>
  <dcterms:created xsi:type="dcterms:W3CDTF">2014-09-09T20:56:39Z</dcterms:created>
  <dcterms:modified xsi:type="dcterms:W3CDTF">2023-06-26T22:48:43Z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dd25cd7f-530e-4114-99d2-e10f001d33ee</vt:lpwstr>
  </property>
  <property fmtid="{D5CDD505-2E9C-101B-9397-08002B2CF9AE}" pid="3" name="ECIData">
    <vt:lpwstr>NO</vt:lpwstr>
  </property>
  <property fmtid="{D5CDD505-2E9C-101B-9397-08002B2CF9AE}" pid="4" name="IncludeFooter">
    <vt:lpwstr>No</vt:lpwstr>
  </property>
</Properties>
</file>