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47" r:id="rId3"/>
    <p:sldId id="445" r:id="rId4"/>
    <p:sldId id="44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4" autoAdjust="0"/>
    <p:restoredTop sz="94660"/>
  </p:normalViewPr>
  <p:slideViewPr>
    <p:cSldViewPr snapToGrid="0">
      <p:cViewPr varScale="1">
        <p:scale>
          <a:sx n="85" d="100"/>
          <a:sy n="85" d="100"/>
        </p:scale>
        <p:origin x="108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A9E4F-A3F5-C3F3-C7FF-A3676FF09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737C7A-748C-3019-9579-04D2E58DA4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BC7012-0A3A-5606-88D2-37002EF6C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3A44-ADF1-4A96-AD7F-AB2A182835B9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EBF76D-B6E3-A763-8195-98D83D053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F37AD0-E546-D8A0-3175-F203207B8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8151A-6483-4454-940D-D44E66B6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4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A5DC9-CF10-4370-9FED-5BE31C2ED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4E286-0836-FF17-4321-2A57A5F0A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12EC83-6B51-EC47-F14C-757499A1A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3A44-ADF1-4A96-AD7F-AB2A182835B9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691AD7-44A6-8D27-5A1F-713293E3C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5F5B8D-DC8E-A4F3-EC93-E1D90F09D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8151A-6483-4454-940D-D44E66B6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458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824F6-A56D-5A82-28BD-57823DFDE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768CB-DEFE-5FA2-7EC6-B474C692D7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0F0B90-1FF9-9C29-1960-20A1E29CB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3A44-ADF1-4A96-AD7F-AB2A182835B9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3F323-AFCE-1700-F5DA-CB647B08D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572A4-E691-3F9D-49AA-857E5F778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8151A-6483-4454-940D-D44E66B6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166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4DCF0-C845-6853-12B7-57C26399A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15AEA1-04D6-0474-3A4D-80B79CD5FE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6CB7D2-2248-4B8F-E229-0747E05DC4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C5B338-769D-9621-1144-19F24C3F0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3A44-ADF1-4A96-AD7F-AB2A182835B9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C1EDD2-A897-E0C0-BAAA-26827A28C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418721-787B-7869-F135-431B8412E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8151A-6483-4454-940D-D44E66B6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32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37D1D-2F11-A7C8-3E0E-AF42B998B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FEDC65-6046-43A9-DB09-ED0502E55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E129BC-A234-8623-82EE-3C2E36AEF5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83EE0F-B0FF-15DF-CCE7-9831B92F1F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DB6A54-1BC5-7598-95C9-BF6EBBC21F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E7EE19-CD27-6EC4-9865-C97F1F6C3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3A44-ADF1-4A96-AD7F-AB2A182835B9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B21207-9D0D-BA49-8271-605D4BD9E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D348FF-C292-9924-9172-20158E3E0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8151A-6483-4454-940D-D44E66B6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237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2A861-8496-418E-E324-3A8E495AD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C2BB15-232C-E654-0C76-8235AFB0E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3A44-ADF1-4A96-AD7F-AB2A182835B9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E6580A-2909-A3AF-55B2-0C837EC0F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DCF0E3-459D-E396-AA90-4F5F0B6D0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8151A-6483-4454-940D-D44E66B6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804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6987F4-A06F-B9B1-B93A-671C85016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3A44-ADF1-4A96-AD7F-AB2A182835B9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0CC04F-39F4-75B1-3233-293C6D75C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029CF9-BF39-ECB3-11B0-B12C6F7BF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8151A-6483-4454-940D-D44E66B6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088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61157-1C6D-BE9A-15D2-C4F119B5B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25B0C-6038-4B00-A143-59BC9E664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6D05F4-0ABA-CE78-1972-465C407F8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2F541A-8796-EC7D-B2FD-783D220FF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3A44-ADF1-4A96-AD7F-AB2A182835B9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CA0E3D-5630-400B-C226-6716555E6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57014B-5509-E3B0-461D-BBCB6A3A1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8151A-6483-4454-940D-D44E66B6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057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7D86A-3289-4501-FB46-CEE0A0F3E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71543D-42B0-2442-2BB5-3714C8017F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DE0AD-15AC-6CC6-1DAC-6954EF0C8B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D810B3-A0E5-B122-3943-2D30672AD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3A44-ADF1-4A96-AD7F-AB2A182835B9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DB2DC6-284D-41F2-14B8-151AE56C2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300940-F800-38A9-1251-C6299D848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8151A-6483-4454-940D-D44E66B6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407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13E52-B6B2-B241-45D1-CC54F8757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EC2A7C-7B46-BF1C-B852-62A2DA3309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5921F-72C9-15C6-10A1-0E86C9F46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3A44-ADF1-4A96-AD7F-AB2A182835B9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B9E57A-C4F5-C198-7A48-6D47B0BBB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797A5-9C9D-8FF8-073C-96BD22D1B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8151A-6483-4454-940D-D44E66B6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15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C8170E-A440-5CC6-81DC-C92CC95EC2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4BC344-8825-1F05-92A7-77A70CBF91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31FC2-A2CD-31C9-4A32-4E2B9CC53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3A44-ADF1-4A96-AD7F-AB2A182835B9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21D22D-D083-5BA1-7F21-847D32E71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3CC31B-ADF6-BF9C-C7D7-BD90C71D5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8151A-6483-4454-940D-D44E66B6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217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6B236-EF14-57CE-1B03-8F78A48B7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CE296C-F4C5-C159-DB30-25405C4AB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6766E9-E64D-3DB8-661D-E5DF6C1129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E3A44-ADF1-4A96-AD7F-AB2A182835B9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97A84-E8CC-9308-2C1B-82779FAF36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9EDA0-24C2-19C5-999F-E0D3B7F594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98151A-6483-4454-940D-D44E66B6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780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85FDF-CDE9-5BC7-71EF-6BD5F42243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Manufacturing Process Flowchart and Concepts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7C7936-1FD8-F01A-E3A7-8BDDCEBAC4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646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AE18F-0389-C97B-2CFC-EF77FDCCC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3600"/>
          </a:xfrm>
        </p:spPr>
        <p:txBody>
          <a:bodyPr/>
          <a:lstStyle/>
          <a:p>
            <a:pPr algn="ctr"/>
            <a:r>
              <a:rPr lang="en-US" dirty="0"/>
              <a:t>Basic Manufacturing Process Flowchart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7A5B82-13BB-DD98-E4D9-68B60B2A9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7329" y="1432982"/>
            <a:ext cx="5819775" cy="524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185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9D3CAA-A207-453A-BF54-B29B044D6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946" y="2915218"/>
            <a:ext cx="2901863" cy="37130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9CB485-A07C-4CB6-97CC-F873B594E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588" y="533400"/>
            <a:ext cx="8990183" cy="665828"/>
          </a:xfrm>
        </p:spPr>
        <p:txBody>
          <a:bodyPr>
            <a:normAutofit/>
          </a:bodyPr>
          <a:lstStyle/>
          <a:p>
            <a:r>
              <a:rPr lang="en-US" sz="3200" dirty="0"/>
              <a:t>Establish Manufacturing Process to Create Flow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8BFF1D-5391-4148-BD34-638DA36CA8AA}"/>
              </a:ext>
            </a:extLst>
          </p:cNvPr>
          <p:cNvSpPr txBox="1"/>
          <p:nvPr/>
        </p:nvSpPr>
        <p:spPr>
          <a:xfrm>
            <a:off x="1524001" y="1117497"/>
            <a:ext cx="9019487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400" b="1" dirty="0"/>
              <a:t>Solution</a:t>
            </a:r>
            <a:r>
              <a:rPr lang="en-US" sz="1400" dirty="0"/>
              <a:t>: Design a process that produces lasers that meet the customer’s expectations of quality and delivery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Confidence is high that we can meet the customers’ expectations when they engage our company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All production demands are assessed and produced utilizing a disciplined manufacturing process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All customer expectations are met resulting in increased customer confidence and </a:t>
            </a:r>
            <a:r>
              <a:rPr lang="en-US" sz="1400" dirty="0">
                <a:solidFill>
                  <a:srgbClr val="FF0000"/>
                </a:solidFill>
              </a:rPr>
              <a:t>increased sales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F73E01-8AD0-4E54-9F44-D737DE874829}"/>
              </a:ext>
            </a:extLst>
          </p:cNvPr>
          <p:cNvSpPr txBox="1"/>
          <p:nvPr/>
        </p:nvSpPr>
        <p:spPr>
          <a:xfrm>
            <a:off x="1591588" y="3433516"/>
            <a:ext cx="3051110" cy="4154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Make good decisions weighing both customer expectations and organizational capabilities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32FE2B-6AB7-429C-8CBC-350B4559B196}"/>
              </a:ext>
            </a:extLst>
          </p:cNvPr>
          <p:cNvSpPr txBox="1"/>
          <p:nvPr/>
        </p:nvSpPr>
        <p:spPr>
          <a:xfrm>
            <a:off x="7522634" y="3834802"/>
            <a:ext cx="3051110" cy="4154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Accurately allocate manufacturing resources to meet customer expectations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ED73EA-4295-4877-9662-7090098F1B24}"/>
              </a:ext>
            </a:extLst>
          </p:cNvPr>
          <p:cNvSpPr txBox="1"/>
          <p:nvPr/>
        </p:nvSpPr>
        <p:spPr>
          <a:xfrm>
            <a:off x="1591588" y="4228093"/>
            <a:ext cx="3051110" cy="4154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Manage materials acquisition to meet production demands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E44E9C-C121-438D-BA7C-2FB4878C9CB0}"/>
              </a:ext>
            </a:extLst>
          </p:cNvPr>
          <p:cNvSpPr txBox="1"/>
          <p:nvPr/>
        </p:nvSpPr>
        <p:spPr>
          <a:xfrm>
            <a:off x="7522634" y="4560228"/>
            <a:ext cx="3051110" cy="4154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Establish partnership relationship with suppliers based on quality, cost and on-time delivery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81E9330-CFC5-464D-85B8-DE0760E4FB4C}"/>
              </a:ext>
            </a:extLst>
          </p:cNvPr>
          <p:cNvSpPr txBox="1"/>
          <p:nvPr/>
        </p:nvSpPr>
        <p:spPr>
          <a:xfrm>
            <a:off x="1591588" y="4989291"/>
            <a:ext cx="3077778" cy="4154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Repeatable methods of controlling materials throughout entire manufacturing process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A30587B-BD8F-4DD9-91A4-84E65A6C5C40}"/>
              </a:ext>
            </a:extLst>
          </p:cNvPr>
          <p:cNvSpPr txBox="1"/>
          <p:nvPr/>
        </p:nvSpPr>
        <p:spPr>
          <a:xfrm>
            <a:off x="7522634" y="5313668"/>
            <a:ext cx="3051110" cy="5770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Establish standard work instructions/flow that recognize the value of design, fixtures, and trainable techniques and procedures.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ECB529-2DE9-4179-AA66-360F1C73C635}"/>
              </a:ext>
            </a:extLst>
          </p:cNvPr>
          <p:cNvSpPr txBox="1"/>
          <p:nvPr/>
        </p:nvSpPr>
        <p:spPr>
          <a:xfrm>
            <a:off x="1562284" y="5755639"/>
            <a:ext cx="3051110" cy="4154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Ensure that all customer expectations are met prior to any product leaving the facility.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E1DB1A-3877-4082-B50B-16246627DC3B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4642699" y="4435842"/>
            <a:ext cx="35783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DBE62E0-6AE1-4732-8DE8-B71A36CF8453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4642698" y="3641265"/>
            <a:ext cx="24449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566C895-5259-4F35-9C04-07EEA76D65D5}"/>
              </a:ext>
            </a:extLst>
          </p:cNvPr>
          <p:cNvCxnSpPr>
            <a:cxnSpLocks/>
            <a:stCxn id="24" idx="3"/>
          </p:cNvCxnSpPr>
          <p:nvPr/>
        </p:nvCxnSpPr>
        <p:spPr>
          <a:xfrm>
            <a:off x="4669366" y="5197040"/>
            <a:ext cx="39086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A531965-060C-44D3-AF2D-13FFF5D1E044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4613395" y="5963388"/>
            <a:ext cx="39086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FE89C7F-D4A7-43B8-B5AE-0A29E6773656}"/>
              </a:ext>
            </a:extLst>
          </p:cNvPr>
          <p:cNvCxnSpPr>
            <a:cxnSpLocks/>
            <a:stCxn id="20" idx="1"/>
          </p:cNvCxnSpPr>
          <p:nvPr/>
        </p:nvCxnSpPr>
        <p:spPr>
          <a:xfrm flipH="1">
            <a:off x="7155136" y="4042551"/>
            <a:ext cx="36749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B338345-ADF5-4B62-B5A4-D1CC3D0BDFEB}"/>
              </a:ext>
            </a:extLst>
          </p:cNvPr>
          <p:cNvCxnSpPr>
            <a:cxnSpLocks/>
            <a:stCxn id="23" idx="1"/>
          </p:cNvCxnSpPr>
          <p:nvPr/>
        </p:nvCxnSpPr>
        <p:spPr>
          <a:xfrm flipH="1">
            <a:off x="7155136" y="4767978"/>
            <a:ext cx="367498" cy="148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6FE97FB-CAA6-424D-8994-0B12B5225B21}"/>
              </a:ext>
            </a:extLst>
          </p:cNvPr>
          <p:cNvCxnSpPr>
            <a:cxnSpLocks/>
            <a:stCxn id="25" idx="1"/>
          </p:cNvCxnSpPr>
          <p:nvPr/>
        </p:nvCxnSpPr>
        <p:spPr>
          <a:xfrm flipH="1" flipV="1">
            <a:off x="7155136" y="5602208"/>
            <a:ext cx="367498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928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0E9F1-759E-4875-9F05-9EB3CA724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6428" y="423071"/>
            <a:ext cx="9033636" cy="823256"/>
          </a:xfrm>
        </p:spPr>
        <p:txBody>
          <a:bodyPr>
            <a:normAutofit/>
          </a:bodyPr>
          <a:lstStyle/>
          <a:p>
            <a:r>
              <a:rPr lang="en-US" sz="3600" dirty="0"/>
              <a:t>Manufacturing Concepts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7349A3-9EC1-4E85-817E-945A1AB11B05}"/>
              </a:ext>
            </a:extLst>
          </p:cNvPr>
          <p:cNvSpPr txBox="1"/>
          <p:nvPr/>
        </p:nvSpPr>
        <p:spPr>
          <a:xfrm>
            <a:off x="3556870" y="1525355"/>
            <a:ext cx="13558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PROCESS TIME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6F0620C-E8E8-433B-BB2F-075E3AD0DCE9}"/>
              </a:ext>
            </a:extLst>
          </p:cNvPr>
          <p:cNvSpPr txBox="1"/>
          <p:nvPr/>
        </p:nvSpPr>
        <p:spPr>
          <a:xfrm>
            <a:off x="2281660" y="2866149"/>
            <a:ext cx="1991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LEARNING ORGANIZATION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DAC309B-7553-44B0-B356-7FB6055DAEEB}"/>
              </a:ext>
            </a:extLst>
          </p:cNvPr>
          <p:cNvSpPr txBox="1"/>
          <p:nvPr/>
        </p:nvSpPr>
        <p:spPr>
          <a:xfrm>
            <a:off x="2782881" y="2230542"/>
            <a:ext cx="1467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STANDARD WORK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7385C99-F3F6-4DFC-98CD-9B914F4C54E9}"/>
              </a:ext>
            </a:extLst>
          </p:cNvPr>
          <p:cNvSpPr txBox="1"/>
          <p:nvPr/>
        </p:nvSpPr>
        <p:spPr>
          <a:xfrm>
            <a:off x="2156908" y="3591959"/>
            <a:ext cx="1289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LEAN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BF065E4-A052-4A37-B14A-B1D5BB533FE9}"/>
              </a:ext>
            </a:extLst>
          </p:cNvPr>
          <p:cNvSpPr txBox="1"/>
          <p:nvPr/>
        </p:nvSpPr>
        <p:spPr>
          <a:xfrm>
            <a:off x="8032629" y="3899736"/>
            <a:ext cx="14393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LABOR CAPACITY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09A3AF-8754-4E93-A952-D76B666E2CB0}"/>
              </a:ext>
            </a:extLst>
          </p:cNvPr>
          <p:cNvSpPr txBox="1"/>
          <p:nvPr/>
        </p:nvSpPr>
        <p:spPr>
          <a:xfrm>
            <a:off x="6021619" y="1176835"/>
            <a:ext cx="1587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CUSTOMER SERVICE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7E434A2-80D0-4B50-ABA8-D9562CEA51EC}"/>
              </a:ext>
            </a:extLst>
          </p:cNvPr>
          <p:cNvSpPr txBox="1"/>
          <p:nvPr/>
        </p:nvSpPr>
        <p:spPr>
          <a:xfrm>
            <a:off x="5374820" y="5308943"/>
            <a:ext cx="1476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PROCESS DISCIPLINE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01E1005-705F-43A8-B5BB-E2B3C5BD8C68}"/>
              </a:ext>
            </a:extLst>
          </p:cNvPr>
          <p:cNvSpPr txBox="1"/>
          <p:nvPr/>
        </p:nvSpPr>
        <p:spPr>
          <a:xfrm>
            <a:off x="7663074" y="3072316"/>
            <a:ext cx="28222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DESIGN FOR MANUFACTURABILITY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8D349C5-CA6E-4FD5-B690-198E6D1876D2}"/>
              </a:ext>
            </a:extLst>
          </p:cNvPr>
          <p:cNvSpPr txBox="1"/>
          <p:nvPr/>
        </p:nvSpPr>
        <p:spPr>
          <a:xfrm>
            <a:off x="7250794" y="4572325"/>
            <a:ext cx="2013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RESOURCE MANAGEMENT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C2D9B02-3F4C-4B99-B9DA-1ADDC9BF5E1A}"/>
              </a:ext>
            </a:extLst>
          </p:cNvPr>
          <p:cNvSpPr txBox="1"/>
          <p:nvPr/>
        </p:nvSpPr>
        <p:spPr>
          <a:xfrm>
            <a:off x="3991412" y="5054921"/>
            <a:ext cx="1587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MATERIAL CONTROL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0B55B17-3184-459C-9E72-070632EE61D6}"/>
              </a:ext>
            </a:extLst>
          </p:cNvPr>
          <p:cNvSpPr txBox="1"/>
          <p:nvPr/>
        </p:nvSpPr>
        <p:spPr>
          <a:xfrm>
            <a:off x="3106152" y="4708024"/>
            <a:ext cx="1587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LEAD TIME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B4FB22-A0C9-4425-B355-8B00DD161022}"/>
              </a:ext>
            </a:extLst>
          </p:cNvPr>
          <p:cNvSpPr txBox="1"/>
          <p:nvPr/>
        </p:nvSpPr>
        <p:spPr>
          <a:xfrm>
            <a:off x="2462849" y="4092209"/>
            <a:ext cx="1731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VISUAL MANAGEMENT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E4CB0B-C9CF-4222-8C41-6B0091958562}"/>
              </a:ext>
            </a:extLst>
          </p:cNvPr>
          <p:cNvSpPr txBox="1"/>
          <p:nvPr/>
        </p:nvSpPr>
        <p:spPr>
          <a:xfrm>
            <a:off x="8014881" y="2368016"/>
            <a:ext cx="1883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THEORY OF CONSTRAINTS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579FD0-53AD-4F42-95A8-AE7BA19503F3}"/>
              </a:ext>
            </a:extLst>
          </p:cNvPr>
          <p:cNvSpPr txBox="1"/>
          <p:nvPr/>
        </p:nvSpPr>
        <p:spPr>
          <a:xfrm>
            <a:off x="4459956" y="1174333"/>
            <a:ext cx="1782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WORKPLACE CULTURE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95146F-946F-457A-82EF-8146A367A2AA}"/>
              </a:ext>
            </a:extLst>
          </p:cNvPr>
          <p:cNvSpPr txBox="1"/>
          <p:nvPr/>
        </p:nvSpPr>
        <p:spPr>
          <a:xfrm>
            <a:off x="6656526" y="5195412"/>
            <a:ext cx="2013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OPERATIONAL EXCELLENCE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E2080C3-D21B-4E2A-A4D0-7C314053ECF5}"/>
              </a:ext>
            </a:extLst>
          </p:cNvPr>
          <p:cNvSpPr txBox="1"/>
          <p:nvPr/>
        </p:nvSpPr>
        <p:spPr>
          <a:xfrm>
            <a:off x="7133472" y="1491878"/>
            <a:ext cx="2013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TOYOTA PRODUCTION SYSTEM</a:t>
            </a:r>
          </a:p>
        </p:txBody>
      </p:sp>
      <p:sp>
        <p:nvSpPr>
          <p:cNvPr id="6" name="Star: 10 Points 5">
            <a:extLst>
              <a:ext uri="{FF2B5EF4-FFF2-40B4-BE49-F238E27FC236}">
                <a16:creationId xmlns:a16="http://schemas.microsoft.com/office/drawing/2014/main" id="{8D9D5D30-9153-4001-9D60-1839446C5001}"/>
              </a:ext>
            </a:extLst>
          </p:cNvPr>
          <p:cNvSpPr/>
          <p:nvPr/>
        </p:nvSpPr>
        <p:spPr>
          <a:xfrm>
            <a:off x="4352725" y="1819956"/>
            <a:ext cx="3521043" cy="3386560"/>
          </a:xfrm>
          <a:prstGeom prst="star10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E44CC"/>
                </a:solidFill>
              </a:rPr>
              <a:t>WORLD-CLASS MANUFACTURING PROCESS</a:t>
            </a:r>
          </a:p>
        </p:txBody>
      </p:sp>
      <p:sp>
        <p:nvSpPr>
          <p:cNvPr id="30" name="Scroll: Horizontal 29">
            <a:extLst>
              <a:ext uri="{FF2B5EF4-FFF2-40B4-BE49-F238E27FC236}">
                <a16:creationId xmlns:a16="http://schemas.microsoft.com/office/drawing/2014/main" id="{96DAAA9E-43E5-4283-B18C-A413784DFF61}"/>
              </a:ext>
            </a:extLst>
          </p:cNvPr>
          <p:cNvSpPr/>
          <p:nvPr/>
        </p:nvSpPr>
        <p:spPr>
          <a:xfrm>
            <a:off x="3446714" y="5818500"/>
            <a:ext cx="6120904" cy="974433"/>
          </a:xfrm>
          <a:prstGeom prst="horizontalScroll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Pursue manufacturing concepts to create excellence!</a:t>
            </a:r>
          </a:p>
        </p:txBody>
      </p:sp>
    </p:spTree>
    <p:extLst>
      <p:ext uri="{BB962C8B-B14F-4D97-AF65-F5344CB8AC3E}">
        <p14:creationId xmlns:p14="http://schemas.microsoft.com/office/powerpoint/2010/main" val="385830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4" grpId="0"/>
      <p:bldP spid="15" grpId="0"/>
      <p:bldP spid="16" grpId="0"/>
      <p:bldP spid="17" grpId="0"/>
      <p:bldP spid="29" grpId="0"/>
      <p:bldP spid="6" grpId="0" animBg="1"/>
      <p:bldP spid="3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202</Words>
  <Application>Microsoft Office PowerPoint</Application>
  <PresentationFormat>Widescreen</PresentationFormat>
  <Paragraphs>33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Manufacturing Process Flowchart and Concepts</vt:lpstr>
      <vt:lpstr>Basic Manufacturing Process Flowchart</vt:lpstr>
      <vt:lpstr>Establish Manufacturing Process to Create Flow</vt:lpstr>
      <vt:lpstr>Manufacturing Concepts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Manufacturing Process Flowchart and Concepts</dc:title>
  <dc:creator>Klein, Ben (US)</dc:creator>
  <cp:lastModifiedBy>Klein, Ben (US)</cp:lastModifiedBy>
  <cp:revision>1</cp:revision>
  <dcterms:created xsi:type="dcterms:W3CDTF">2023-11-16T19:39:25Z</dcterms:created>
  <dcterms:modified xsi:type="dcterms:W3CDTF">2023-11-16T19:53:03Z</dcterms:modified>
</cp:coreProperties>
</file>