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notesSlides/notesSlide1.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media/image3.png" ContentType="image/png"/>
  <Override PartName="/ppt/media/image1.jpeg" ContentType="image/jpeg"/>
  <Override PartName="/ppt/media/image4.jpeg" ContentType="image/jpeg"/>
  <Override PartName="/ppt/media/image2.png" ContentType="image/png"/>
  <Override PartName="/ppt/media/image5.png" ContentType="image/png"/>
  <Override PartName="/ppt/media/image6.png" ContentType="image/png"/>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PlaceHolder 1"/>
          <p:cNvSpPr>
            <a:spLocks noGrp="1"/>
          </p:cNvSpPr>
          <p:nvPr>
            <p:ph type="body"/>
          </p:nvPr>
        </p:nvSpPr>
        <p:spPr>
          <a:xfrm>
            <a:off x="777240" y="4777560"/>
            <a:ext cx="6217560" cy="452592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75" name="PlaceHolder 2"/>
          <p:cNvSpPr>
            <a:spLocks noGrp="1"/>
          </p:cNvSpPr>
          <p:nvPr>
            <p:ph type="hdr"/>
          </p:nvPr>
        </p:nvSpPr>
        <p:spPr>
          <a:xfrm>
            <a:off x="0" y="0"/>
            <a:ext cx="3372840" cy="50256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76" name="PlaceHolder 3"/>
          <p:cNvSpPr>
            <a:spLocks noGrp="1"/>
          </p:cNvSpPr>
          <p:nvPr>
            <p:ph type="dt"/>
          </p:nvPr>
        </p:nvSpPr>
        <p:spPr>
          <a:xfrm>
            <a:off x="4399200" y="0"/>
            <a:ext cx="3372840" cy="50256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77" name="PlaceHolder 4"/>
          <p:cNvSpPr>
            <a:spLocks noGrp="1"/>
          </p:cNvSpPr>
          <p:nvPr>
            <p:ph type="ftr"/>
          </p:nvPr>
        </p:nvSpPr>
        <p:spPr>
          <a:xfrm>
            <a:off x="0" y="9555480"/>
            <a:ext cx="3372840" cy="50256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78" name="PlaceHolder 5"/>
          <p:cNvSpPr>
            <a:spLocks noGrp="1"/>
          </p:cNvSpPr>
          <p:nvPr>
            <p:ph type="sldNum"/>
          </p:nvPr>
        </p:nvSpPr>
        <p:spPr>
          <a:xfrm>
            <a:off x="4399200" y="9555480"/>
            <a:ext cx="3372840" cy="502560"/>
          </a:xfrm>
          <a:prstGeom prst="rect">
            <a:avLst/>
          </a:prstGeom>
        </p:spPr>
        <p:txBody>
          <a:bodyPr lIns="0" rIns="0" tIns="0" bIns="0" anchor="b"/>
          <a:p>
            <a:pPr algn="r"/>
            <a:fld id="{72A4569B-EEE5-4408-B5BD-42992EBB0E00}"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body"/>
          </p:nvPr>
        </p:nvSpPr>
        <p:spPr>
          <a:xfrm>
            <a:off x="685800" y="4400640"/>
            <a:ext cx="5485680" cy="3599640"/>
          </a:xfrm>
          <a:prstGeom prst="rect">
            <a:avLst/>
          </a:prstGeom>
        </p:spPr>
        <p:txBody>
          <a:bodyPr lIns="0" rIns="0" tIns="0" bIns="0"/>
          <a:p>
            <a:r>
              <a:rPr b="0" lang="en-US" sz="2000" spc="-1" strike="noStrike">
                <a:solidFill>
                  <a:srgbClr val="000000"/>
                </a:solidFill>
                <a:uFill>
                  <a:solidFill>
                    <a:srgbClr val="ffffff"/>
                  </a:solidFill>
                </a:uFill>
                <a:latin typeface="Arial"/>
              </a:rPr>
              <a:t>Owner is key for accountability</a:t>
            </a:r>
            <a:endParaRPr b="0" lang="en-US" sz="2000" spc="-1" strike="noStrike">
              <a:solidFill>
                <a:srgbClr val="000000"/>
              </a:solidFill>
              <a:uFill>
                <a:solidFill>
                  <a:srgbClr val="ffffff"/>
                </a:solidFill>
              </a:uFill>
              <a:latin typeface="Arial"/>
            </a:endParaRPr>
          </a:p>
        </p:txBody>
      </p:sp>
      <p:sp>
        <p:nvSpPr>
          <p:cNvPr id="94"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8CEC051C-D8C7-4249-B14A-DF39C6E8B501}"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body"/>
          </p:nvPr>
        </p:nvSpPr>
        <p:spPr>
          <a:xfrm>
            <a:off x="685800" y="4400640"/>
            <a:ext cx="5485680" cy="3599640"/>
          </a:xfrm>
          <a:prstGeom prst="rect">
            <a:avLst/>
          </a:prstGeom>
        </p:spPr>
        <p:txBody>
          <a:bodyPr lIns="0" rIns="0" tIns="0" bIns="0"/>
          <a:p>
            <a:r>
              <a:rPr b="0" lang="en-US" sz="2000" spc="-1" strike="noStrike">
                <a:solidFill>
                  <a:srgbClr val="000000"/>
                </a:solidFill>
                <a:uFill>
                  <a:solidFill>
                    <a:srgbClr val="ffffff"/>
                  </a:solidFill>
                </a:uFill>
                <a:latin typeface="Arial"/>
              </a:rPr>
              <a:t>Problem Statement is key.  Easy to go wrong here.  Don’t express problem in terms of the solution.  </a:t>
            </a:r>
            <a:endParaRPr b="0" lang="en-US" sz="20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PREVIOUS TRAINING SEMINAR ON WRITING GOOD PROBLEM STATEMENTS.</a:t>
            </a:r>
            <a:endParaRPr b="0" lang="en-US" sz="20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The question helps keep people on track with the Problem Statement.</a:t>
            </a:r>
            <a:endParaRPr b="0" lang="en-US" sz="20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With Current Status, serves as a 1 page summary of the issue.</a:t>
            </a:r>
            <a:endParaRPr b="0" lang="en-US" sz="2000" spc="-1" strike="noStrike">
              <a:solidFill>
                <a:srgbClr val="000000"/>
              </a:solidFill>
              <a:uFill>
                <a:solidFill>
                  <a:srgbClr val="ffffff"/>
                </a:solidFill>
              </a:uFill>
              <a:latin typeface="Arial"/>
            </a:endParaRPr>
          </a:p>
        </p:txBody>
      </p:sp>
      <p:sp>
        <p:nvSpPr>
          <p:cNvPr id="96"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9DCE5181-41C3-411F-B64B-19CFBD6C0BD1}"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body"/>
          </p:nvPr>
        </p:nvSpPr>
        <p:spPr>
          <a:xfrm>
            <a:off x="685800" y="4400640"/>
            <a:ext cx="5485680" cy="3599640"/>
          </a:xfrm>
          <a:prstGeom prst="rect">
            <a:avLst/>
          </a:prstGeom>
        </p:spPr>
        <p:txBody>
          <a:bodyPr lIns="0" rIns="0" tIns="0" bIns="0"/>
          <a:p>
            <a:pPr marL="216000" indent="-216000">
              <a:lnSpc>
                <a:spcPct val="100000"/>
              </a:lnSpc>
            </a:pPr>
            <a:r>
              <a:rPr b="0" lang="en-US" sz="2000" spc="-1" strike="noStrike">
                <a:solidFill>
                  <a:srgbClr val="000000"/>
                </a:solidFill>
                <a:uFill>
                  <a:solidFill>
                    <a:srgbClr val="ffffff"/>
                  </a:solidFill>
                </a:uFill>
                <a:latin typeface="Arial"/>
              </a:rPr>
              <a:t>Containment is a Band-Aid.  Organizations tend to put in place a containment and then forget about the problem, which doesn’t really solve anything.  Also big risks of causing new issues or having the containment fail.  Questions on this slide keep you on track. Narrative format of the questions helps step the team through the process, together.</a:t>
            </a:r>
            <a:endParaRPr b="0" lang="en-US" sz="2000" spc="-1" strike="noStrike">
              <a:solidFill>
                <a:srgbClr val="000000"/>
              </a:solidFill>
              <a:uFill>
                <a:solidFill>
                  <a:srgbClr val="ffffff"/>
                </a:solidFill>
              </a:uFill>
              <a:latin typeface="Arial"/>
            </a:endParaRPr>
          </a:p>
        </p:txBody>
      </p:sp>
      <p:sp>
        <p:nvSpPr>
          <p:cNvPr id="98"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8C9B771C-2418-4273-A9F0-7EA45E4DC308}"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body"/>
          </p:nvPr>
        </p:nvSpPr>
        <p:spPr>
          <a:xfrm>
            <a:off x="685800" y="4400640"/>
            <a:ext cx="5485680" cy="3599640"/>
          </a:xfrm>
          <a:prstGeom prst="rect">
            <a:avLst/>
          </a:prstGeom>
        </p:spPr>
        <p:txBody>
          <a:bodyPr lIns="0" rIns="0" tIns="0" bIns="0"/>
          <a:p>
            <a:r>
              <a:rPr b="0" lang="en-US" sz="2000" spc="-1" strike="noStrike">
                <a:solidFill>
                  <a:srgbClr val="000000"/>
                </a:solidFill>
                <a:uFill>
                  <a:solidFill>
                    <a:srgbClr val="ffffff"/>
                  </a:solidFill>
                </a:uFill>
                <a:latin typeface="Arial"/>
              </a:rPr>
              <a:t>This is the core of the process, and where most of the work will be done.  Can and should use tools such as Pareto Charts, Fishbone Diagram, 5 Why’s to find root cause.  Need to address the root cause in order to systematically fix the problem and prevent recurrence.  (Hint: root cause is almost never “operator error” or similar blame that can be placed on a person.  Instead look at procedures, policies, practices, equipment, training, and the like which can be changed to systematically address the problem.)</a:t>
            </a:r>
            <a:endParaRPr b="0" lang="en-US" sz="2000" spc="-1" strike="noStrike">
              <a:solidFill>
                <a:srgbClr val="000000"/>
              </a:solidFill>
              <a:uFill>
                <a:solidFill>
                  <a:srgbClr val="ffffff"/>
                </a:solidFill>
              </a:uFill>
              <a:latin typeface="Arial"/>
            </a:endParaRPr>
          </a:p>
        </p:txBody>
      </p:sp>
      <p:sp>
        <p:nvSpPr>
          <p:cNvPr id="100"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15C0A817-B7FD-4162-89AA-30BA209E23E9}"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body"/>
          </p:nvPr>
        </p:nvSpPr>
        <p:spPr>
          <a:xfrm>
            <a:off x="685800" y="4400640"/>
            <a:ext cx="5485680" cy="3599640"/>
          </a:xfrm>
          <a:prstGeom prst="rect">
            <a:avLst/>
          </a:prstGeom>
        </p:spPr>
        <p:txBody>
          <a:bodyPr lIns="0" rIns="0" tIns="0" bIns="0"/>
          <a:p>
            <a:pPr marL="216000" indent="-216000">
              <a:lnSpc>
                <a:spcPct val="100000"/>
              </a:lnSpc>
            </a:pPr>
            <a:r>
              <a:rPr b="0" lang="en-US" sz="2000" spc="-1" strike="noStrike">
                <a:solidFill>
                  <a:srgbClr val="000000"/>
                </a:solidFill>
                <a:uFill>
                  <a:solidFill>
                    <a:srgbClr val="ffffff"/>
                  </a:solidFill>
                </a:uFill>
                <a:latin typeface="Arial"/>
              </a:rPr>
              <a:t>Second question </a:t>
            </a:r>
            <a:r>
              <a:rPr b="0" lang="en-US" sz="2000" spc="-1" strike="noStrike">
                <a:solidFill>
                  <a:srgbClr val="000000"/>
                </a:solidFill>
                <a:uFill>
                  <a:solidFill>
                    <a:srgbClr val="ffffff"/>
                  </a:solidFill>
                </a:uFill>
                <a:latin typeface="Wingdings"/>
              </a:rPr>
              <a:t> gets to what is sometimes called the Preventative Action.  What can we do proactively to avoid a repeat?  Net result is that every RCCA completed makes the organization stronger, more capable, more robust.  It’s a mechanism of continuous improvement for the organization.</a:t>
            </a:r>
            <a:endParaRPr b="0" lang="en-US" sz="2000" spc="-1" strike="noStrike">
              <a:solidFill>
                <a:srgbClr val="000000"/>
              </a:solidFill>
              <a:uFill>
                <a:solidFill>
                  <a:srgbClr val="ffffff"/>
                </a:solidFill>
              </a:uFill>
              <a:latin typeface="Arial"/>
            </a:endParaRPr>
          </a:p>
          <a:p>
            <a:pPr marL="216000" indent="-216000">
              <a:lnSpc>
                <a:spcPct val="100000"/>
              </a:lnSpc>
            </a:pPr>
            <a:endParaRPr b="0" lang="en-US" sz="2000" spc="-1" strike="noStrike">
              <a:solidFill>
                <a:srgbClr val="000000"/>
              </a:solidFill>
              <a:uFill>
                <a:solidFill>
                  <a:srgbClr val="ffffff"/>
                </a:solidFill>
              </a:uFill>
              <a:latin typeface="Arial"/>
            </a:endParaRPr>
          </a:p>
        </p:txBody>
      </p:sp>
      <p:sp>
        <p:nvSpPr>
          <p:cNvPr id="102"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C56E2DA2-7594-461B-8A9D-4E41D7F24A28}"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body"/>
          </p:nvPr>
        </p:nvSpPr>
        <p:spPr>
          <a:xfrm>
            <a:off x="685800" y="4400640"/>
            <a:ext cx="5485680" cy="3599640"/>
          </a:xfrm>
          <a:prstGeom prst="rect">
            <a:avLst/>
          </a:prstGeom>
        </p:spPr>
        <p:txBody>
          <a:bodyPr lIns="0" rIns="0" tIns="0" bIns="0"/>
          <a:p>
            <a:r>
              <a:rPr b="0" lang="en-US" sz="2000" spc="-1" strike="noStrike">
                <a:solidFill>
                  <a:srgbClr val="000000"/>
                </a:solidFill>
                <a:uFill>
                  <a:solidFill>
                    <a:srgbClr val="ffffff"/>
                  </a:solidFill>
                </a:uFill>
                <a:latin typeface="Arial"/>
              </a:rPr>
              <a:t>This action list is likely to be a subset of a larger list kept in Excel format.</a:t>
            </a:r>
            <a:endParaRPr b="0" lang="en-US" sz="2000" spc="-1" strike="noStrike">
              <a:solidFill>
                <a:srgbClr val="000000"/>
              </a:solidFill>
              <a:uFill>
                <a:solidFill>
                  <a:srgbClr val="ffffff"/>
                </a:solidFill>
              </a:uFill>
              <a:latin typeface="Arial"/>
            </a:endParaRPr>
          </a:p>
        </p:txBody>
      </p:sp>
      <p:sp>
        <p:nvSpPr>
          <p:cNvPr id="104"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7D0784F0-8FA1-4B5C-AB57-DF8405A773DC}"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body"/>
          </p:nvPr>
        </p:nvSpPr>
        <p:spPr>
          <a:xfrm>
            <a:off x="685800" y="4400640"/>
            <a:ext cx="5485680" cy="3599640"/>
          </a:xfrm>
          <a:prstGeom prst="rect">
            <a:avLst/>
          </a:prstGeom>
        </p:spPr>
        <p:txBody>
          <a:bodyPr lIns="0" rIns="0" tIns="0" bIns="0"/>
          <a:p>
            <a:r>
              <a:rPr b="0" lang="en-US" sz="2000" spc="-1" strike="noStrike">
                <a:solidFill>
                  <a:srgbClr val="000000"/>
                </a:solidFill>
                <a:uFill>
                  <a:solidFill>
                    <a:srgbClr val="ffffff"/>
                  </a:solidFill>
                </a:uFill>
                <a:latin typeface="Arial"/>
              </a:rPr>
              <a:t>Each company will want to customize the signoff list, which should be as short as is prudent.  After completion, the RCCA should be archived, along with the associated data and other project files.</a:t>
            </a:r>
            <a:endParaRPr b="0" lang="en-US" sz="2000" spc="-1" strike="noStrike">
              <a:solidFill>
                <a:srgbClr val="000000"/>
              </a:solidFill>
              <a:uFill>
                <a:solidFill>
                  <a:srgbClr val="ffffff"/>
                </a:solidFill>
              </a:uFill>
              <a:latin typeface="Arial"/>
            </a:endParaRPr>
          </a:p>
        </p:txBody>
      </p:sp>
      <p:sp>
        <p:nvSpPr>
          <p:cNvPr id="106" name="CustomShape 2"/>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p>
            <a:pPr algn="r">
              <a:lnSpc>
                <a:spcPct val="100000"/>
              </a:lnSpc>
            </a:pPr>
            <a:fld id="{4DD9B5A7-6085-46AD-9379-E38FD2FAD84D}" type="slidenum">
              <a:rPr b="0" lang="en-US" sz="1200" spc="-1" strike="noStrike">
                <a:solidFill>
                  <a:srgbClr val="000000"/>
                </a:solidFill>
                <a:uFill>
                  <a:solidFill>
                    <a:srgbClr val="ffffff"/>
                  </a:solidFill>
                </a:uFill>
                <a:latin typeface="+mn-lt"/>
                <a:ea typeface="+mn-ea"/>
              </a:rPr>
              <a:t>&lt;number&gt;</a:t>
            </a:fld>
            <a:endParaRPr b="0" lang="en-US" sz="18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45720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 name="PlaceHolder 3"/>
          <p:cNvSpPr>
            <a:spLocks noGrp="1"/>
          </p:cNvSpPr>
          <p:nvPr>
            <p:ph type="body"/>
          </p:nvPr>
        </p:nvSpPr>
        <p:spPr>
          <a:xfrm>
            <a:off x="467424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 name="PlaceHolder 3"/>
          <p:cNvSpPr>
            <a:spLocks noGrp="1"/>
          </p:cNvSpPr>
          <p:nvPr>
            <p:ph type="body"/>
          </p:nvPr>
        </p:nvSpPr>
        <p:spPr>
          <a:xfrm>
            <a:off x="45720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 name="PlaceHolder 4"/>
          <p:cNvSpPr>
            <a:spLocks noGrp="1"/>
          </p:cNvSpPr>
          <p:nvPr>
            <p:ph type="body"/>
          </p:nvPr>
        </p:nvSpPr>
        <p:spPr>
          <a:xfrm>
            <a:off x="467424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 name="PlaceHolder 2"/>
          <p:cNvSpPr>
            <a:spLocks noGrp="1"/>
          </p:cNvSpPr>
          <p:nvPr>
            <p:ph type="body"/>
          </p:nvPr>
        </p:nvSpPr>
        <p:spPr>
          <a:xfrm>
            <a:off x="45720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 name="PlaceHolder 4"/>
          <p:cNvSpPr>
            <a:spLocks noGrp="1"/>
          </p:cNvSpPr>
          <p:nvPr>
            <p:ph type="body"/>
          </p:nvPr>
        </p:nvSpPr>
        <p:spPr>
          <a:xfrm>
            <a:off x="467424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 name="PlaceHolder 4"/>
          <p:cNvSpPr>
            <a:spLocks noGrp="1"/>
          </p:cNvSpPr>
          <p:nvPr>
            <p:ph type="body"/>
          </p:nvPr>
        </p:nvSpPr>
        <p:spPr>
          <a:xfrm>
            <a:off x="457200" y="368208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 name="PlaceHolder 2"/>
          <p:cNvSpPr>
            <a:spLocks noGrp="1"/>
          </p:cNvSpPr>
          <p:nvPr>
            <p:ph type="body"/>
          </p:nvPr>
        </p:nvSpPr>
        <p:spPr>
          <a:xfrm>
            <a:off x="457200" y="160452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 name="PlaceHolder 3"/>
          <p:cNvSpPr>
            <a:spLocks noGrp="1"/>
          </p:cNvSpPr>
          <p:nvPr>
            <p:ph type="body"/>
          </p:nvPr>
        </p:nvSpPr>
        <p:spPr>
          <a:xfrm>
            <a:off x="457200" y="368208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8"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 name="PlaceHolder 4"/>
          <p:cNvSpPr>
            <a:spLocks noGrp="1"/>
          </p:cNvSpPr>
          <p:nvPr>
            <p:ph type="body"/>
          </p:nvPr>
        </p:nvSpPr>
        <p:spPr>
          <a:xfrm>
            <a:off x="467424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5"/>
          <p:cNvSpPr>
            <a:spLocks noGrp="1"/>
          </p:cNvSpPr>
          <p:nvPr>
            <p:ph type="body"/>
          </p:nvPr>
        </p:nvSpPr>
        <p:spPr>
          <a:xfrm>
            <a:off x="45720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3" name="PlaceHolder 2"/>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 name="PlaceHolder 3"/>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5" name="" descr=""/>
          <p:cNvPicPr/>
          <p:nvPr/>
        </p:nvPicPr>
        <p:blipFill>
          <a:blip r:embed="rId2"/>
          <a:stretch/>
        </p:blipFill>
        <p:spPr>
          <a:xfrm>
            <a:off x="2079000" y="1604520"/>
            <a:ext cx="4984920" cy="3977280"/>
          </a:xfrm>
          <a:prstGeom prst="rect">
            <a:avLst/>
          </a:prstGeom>
          <a:ln>
            <a:noFill/>
          </a:ln>
        </p:spPr>
      </p:pic>
      <p:pic>
        <p:nvPicPr>
          <p:cNvPr id="36" name="" descr=""/>
          <p:cNvPicPr/>
          <p:nvPr/>
        </p:nvPicPr>
        <p:blipFill>
          <a:blip r:embed="rId3"/>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1" name="PlaceHolder 3"/>
          <p:cNvSpPr>
            <a:spLocks noGrp="1"/>
          </p:cNvSpPr>
          <p:nvPr>
            <p:ph type="body"/>
          </p:nvPr>
        </p:nvSpPr>
        <p:spPr>
          <a:xfrm>
            <a:off x="45720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2" name="PlaceHolder 4"/>
          <p:cNvSpPr>
            <a:spLocks noGrp="1"/>
          </p:cNvSpPr>
          <p:nvPr>
            <p:ph type="body"/>
          </p:nvPr>
        </p:nvSpPr>
        <p:spPr>
          <a:xfrm>
            <a:off x="467424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7" name="PlaceHolder 4"/>
          <p:cNvSpPr>
            <a:spLocks noGrp="1"/>
          </p:cNvSpPr>
          <p:nvPr>
            <p:ph type="body"/>
          </p:nvPr>
        </p:nvSpPr>
        <p:spPr>
          <a:xfrm>
            <a:off x="467424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8" name="PlaceHolder 5"/>
          <p:cNvSpPr>
            <a:spLocks noGrp="1"/>
          </p:cNvSpPr>
          <p:nvPr>
            <p:ph type="body"/>
          </p:nvPr>
        </p:nvSpPr>
        <p:spPr>
          <a:xfrm>
            <a:off x="457200" y="3682080"/>
            <a:ext cx="4015800" cy="18968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1" name="PlaceHolder 3"/>
          <p:cNvSpPr>
            <a:spLocks noGrp="1"/>
          </p:cNvSpPr>
          <p:nvPr>
            <p:ph type="body"/>
          </p:nvPr>
        </p:nvSpPr>
        <p:spPr>
          <a:xfrm>
            <a:off x="457200" y="1604520"/>
            <a:ext cx="8229240" cy="39772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72" name="" descr=""/>
          <p:cNvPicPr/>
          <p:nvPr/>
        </p:nvPicPr>
        <p:blipFill>
          <a:blip r:embed="rId2"/>
          <a:stretch/>
        </p:blipFill>
        <p:spPr>
          <a:xfrm>
            <a:off x="2079000" y="1604520"/>
            <a:ext cx="4984920" cy="3977280"/>
          </a:xfrm>
          <a:prstGeom prst="rect">
            <a:avLst/>
          </a:prstGeom>
          <a:ln>
            <a:noFill/>
          </a:ln>
        </p:spPr>
      </p:pic>
      <p:pic>
        <p:nvPicPr>
          <p:cNvPr id="73" name="" descr=""/>
          <p:cNvPicPr/>
          <p:nvPr/>
        </p:nvPicPr>
        <p:blipFill>
          <a:blip r:embed="rId3"/>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8" descr=""/>
          <p:cNvPicPr/>
          <p:nvPr/>
        </p:nvPicPr>
        <p:blipFill>
          <a:blip r:embed="rId2"/>
          <a:stretch/>
        </p:blipFill>
        <p:spPr>
          <a:xfrm>
            <a:off x="0" y="0"/>
            <a:ext cx="9143280" cy="6857280"/>
          </a:xfrm>
          <a:prstGeom prst="rect">
            <a:avLst/>
          </a:prstGeom>
          <a:ln>
            <a:noFill/>
          </a:ln>
        </p:spPr>
      </p:pic>
      <p:sp>
        <p:nvSpPr>
          <p:cNvPr id="1" name="PlaceHolder 1"/>
          <p:cNvSpPr>
            <a:spLocks noGrp="1"/>
          </p:cNvSpPr>
          <p:nvPr>
            <p:ph type="title"/>
          </p:nvPr>
        </p:nvSpPr>
        <p:spPr>
          <a:xfrm>
            <a:off x="457200" y="274680"/>
            <a:ext cx="8228880" cy="114228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 name="PlaceHolder 2"/>
          <p:cNvSpPr>
            <a:spLocks noGrp="1"/>
          </p:cNvSpPr>
          <p:nvPr>
            <p:ph type="body"/>
          </p:nvPr>
        </p:nvSpPr>
        <p:spPr>
          <a:xfrm>
            <a:off x="457200" y="1604520"/>
            <a:ext cx="8229240" cy="39772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7" name="Picture 8" descr=""/>
          <p:cNvPicPr/>
          <p:nvPr/>
        </p:nvPicPr>
        <p:blipFill>
          <a:blip r:embed="rId2"/>
          <a:stretch/>
        </p:blipFill>
        <p:spPr>
          <a:xfrm>
            <a:off x="0" y="0"/>
            <a:ext cx="9143280" cy="6857280"/>
          </a:xfrm>
          <a:prstGeom prst="rect">
            <a:avLst/>
          </a:prstGeom>
          <a:ln>
            <a:noFill/>
          </a:ln>
        </p:spPr>
      </p:pic>
      <p:sp>
        <p:nvSpPr>
          <p:cNvPr id="38" name="PlaceHolder 1"/>
          <p:cNvSpPr>
            <a:spLocks noGrp="1"/>
          </p:cNvSpPr>
          <p:nvPr>
            <p:ph type="title"/>
          </p:nvPr>
        </p:nvSpPr>
        <p:spPr>
          <a:xfrm>
            <a:off x="457200" y="273600"/>
            <a:ext cx="8229240" cy="11448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39" name="PlaceHolder 2"/>
          <p:cNvSpPr>
            <a:spLocks noGrp="1"/>
          </p:cNvSpPr>
          <p:nvPr>
            <p:ph type="body"/>
          </p:nvPr>
        </p:nvSpPr>
        <p:spPr>
          <a:xfrm>
            <a:off x="457200" y="1604520"/>
            <a:ext cx="8229240" cy="39772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CustomShape 1"/>
          <p:cNvSpPr/>
          <p:nvPr/>
        </p:nvSpPr>
        <p:spPr>
          <a:xfrm>
            <a:off x="685800" y="1463040"/>
            <a:ext cx="7771680" cy="146916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RCCA # 001</a:t>
            </a:r>
            <a:endParaRPr b="0" lang="en-US" sz="1800" spc="-1" strike="noStrike">
              <a:solidFill>
                <a:srgbClr val="000000"/>
              </a:solidFill>
              <a:uFill>
                <a:solidFill>
                  <a:srgbClr val="ffffff"/>
                </a:solidFill>
              </a:uFill>
              <a:latin typeface="Arial"/>
            </a:endParaRPr>
          </a:p>
        </p:txBody>
      </p:sp>
      <p:sp>
        <p:nvSpPr>
          <p:cNvPr id="80" name="CustomShape 2"/>
          <p:cNvSpPr/>
          <p:nvPr/>
        </p:nvSpPr>
        <p:spPr>
          <a:xfrm>
            <a:off x="978480" y="3675960"/>
            <a:ext cx="7186320" cy="1751760"/>
          </a:xfrm>
          <a:prstGeom prst="rect">
            <a:avLst/>
          </a:prstGeom>
          <a:noFill/>
          <a:ln>
            <a:noFill/>
          </a:ln>
        </p:spPr>
        <p:style>
          <a:lnRef idx="0"/>
          <a:fillRef idx="0"/>
          <a:effectRef idx="0"/>
          <a:fontRef idx="minor"/>
        </p:style>
        <p:txBody>
          <a:bodyPr lIns="90000" rIns="90000" tIns="45000" bIns="45000"/>
          <a:p>
            <a:pPr algn="ctr">
              <a:lnSpc>
                <a:spcPct val="100000"/>
              </a:lnSpc>
            </a:pPr>
            <a:r>
              <a:rPr b="0" lang="en-US" sz="3200" spc="-1" strike="noStrike">
                <a:solidFill>
                  <a:srgbClr val="000000"/>
                </a:solidFill>
                <a:uFill>
                  <a:solidFill>
                    <a:srgbClr val="ffffff"/>
                  </a:solidFill>
                </a:uFill>
                <a:latin typeface="Calibri"/>
              </a:rPr>
              <a:t>Title: Rowdies toy supply demand</a:t>
            </a:r>
            <a:endParaRPr b="0" lang="en-US" sz="1800" spc="-1" strike="noStrike">
              <a:solidFill>
                <a:srgbClr val="000000"/>
              </a:solidFill>
              <a:uFill>
                <a:solidFill>
                  <a:srgbClr val="ffffff"/>
                </a:solidFill>
              </a:uFill>
              <a:latin typeface="Arial"/>
            </a:endParaRPr>
          </a:p>
          <a:p>
            <a:pPr algn="ctr">
              <a:lnSpc>
                <a:spcPct val="100000"/>
              </a:lnSpc>
            </a:pPr>
            <a:r>
              <a:rPr b="0" lang="en-US" sz="3200" spc="-1" strike="noStrike">
                <a:solidFill>
                  <a:srgbClr val="000000"/>
                </a:solidFill>
                <a:uFill>
                  <a:solidFill>
                    <a:srgbClr val="ffffff"/>
                  </a:solidFill>
                </a:uFill>
                <a:latin typeface="Calibri"/>
              </a:rPr>
              <a:t>Owner: Dan Eslinger</a:t>
            </a:r>
            <a:endParaRPr b="0" lang="en-US" sz="18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Executive Summary</a:t>
            </a:r>
            <a:endParaRPr b="0" lang="en-US" sz="1800" spc="-1" strike="noStrike">
              <a:solidFill>
                <a:srgbClr val="000000"/>
              </a:solidFill>
              <a:uFill>
                <a:solidFill>
                  <a:srgbClr val="ffffff"/>
                </a:solidFill>
              </a:uFill>
              <a:latin typeface="Arial"/>
            </a:endParaRPr>
          </a:p>
        </p:txBody>
      </p:sp>
      <p:sp>
        <p:nvSpPr>
          <p:cNvPr id="82" name="CustomShape 2"/>
          <p:cNvSpPr/>
          <p:nvPr/>
        </p:nvSpPr>
        <p:spPr>
          <a:xfrm>
            <a:off x="457200" y="1361520"/>
            <a:ext cx="8228880" cy="4683960"/>
          </a:xfrm>
          <a:prstGeom prst="rect">
            <a:avLst/>
          </a:prstGeom>
          <a:noFill/>
          <a:ln>
            <a:noFill/>
          </a:ln>
        </p:spPr>
        <p:style>
          <a:lnRef idx="0"/>
          <a:fillRef idx="0"/>
          <a:effectRef idx="0"/>
          <a:fontRef idx="minor"/>
        </p:style>
        <p:txBody>
          <a:bodyPr lIns="90000" rIns="90000" tIns="45000" bIns="45000"/>
          <a:p>
            <a:pPr marL="343080" indent="-34236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Statement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Rowdies dog toys have high demand, which cannot be met by our limited production capacity</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What was the impact and why do we care about it?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Customers are upset because we can’t meet ship dates</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Employees stressed and upset (low morale) because high profile product is not working well</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Low margin on “hit” product</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Current Status</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Rowdies dog toy won 1</a:t>
            </a:r>
            <a:r>
              <a:rPr b="0" lang="en-US" sz="2200" spc="-1" strike="noStrike" baseline="30000">
                <a:solidFill>
                  <a:srgbClr val="000000"/>
                </a:solidFill>
                <a:uFill>
                  <a:solidFill>
                    <a:srgbClr val="ffffff"/>
                  </a:solidFill>
                </a:uFill>
                <a:latin typeface="Calibri"/>
              </a:rPr>
              <a:t>st</a:t>
            </a:r>
            <a:r>
              <a:rPr b="0" lang="en-US" sz="2200" spc="-1" strike="noStrike">
                <a:solidFill>
                  <a:srgbClr val="000000"/>
                </a:solidFill>
                <a:uFill>
                  <a:solidFill>
                    <a:srgbClr val="ffffff"/>
                  </a:solidFill>
                </a:uFill>
                <a:latin typeface="Calibri"/>
              </a:rPr>
              <a:t> place award at Pet Industry Trade Show</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Product pulled from consumer market; orders rationed</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Hiring like crazy to increase production</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3" dur="indefinite" restart="never" nodeType="tmRoot">
          <p:childTnLst>
            <p:seq>
              <p:cTn id="4" dur="indefinite" nodeType="mainSeq">
                <p:childTnLst>
                  <p:par>
                    <p:cTn id="5" fill="hold">
                      <p:stCondLst>
                        <p:cond delay="indefinite"/>
                      </p:stCondLst>
                      <p:childTnLst>
                        <p:par>
                          <p:cTn id="6" fill="hold">
                            <p:stCondLst>
                              <p:cond delay="0"/>
                            </p:stCondLst>
                            <p:childTnLst>
                              <p:par>
                                <p:cTn id="7" nodeType="clickEffect" fill="hold" presetClass="entr" presetID="1">
                                  <p:stCondLst>
                                    <p:cond delay="0"/>
                                  </p:stCondLst>
                                  <p:childTnLst>
                                    <p:set>
                                      <p:cBhvr>
                                        <p:cTn id="8" dur="1" fill="hold">
                                          <p:stCondLst>
                                            <p:cond delay="0"/>
                                          </p:stCondLst>
                                        </p:cTn>
                                        <p:tgtEl>
                                          <p:spTgt spid="82">
                                            <p:txEl>
                                              <p:pRg st="502" end="50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82">
                                            <p:txEl>
                                              <p:pRg st="502" end="502"/>
                                            </p:txEl>
                                          </p:spTgt>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82">
                                            <p:txEl>
                                              <p:pRg st="502" end="502"/>
                                            </p:txEl>
                                          </p:spTgt>
                                        </p:tgtEl>
                                        <p:attrNameLst>
                                          <p:attrName>style.visibility</p:attrName>
                                        </p:attrNameLst>
                                      </p:cBhvr>
                                      <p:to>
                                        <p:strVal val="visible"/>
                                      </p:to>
                                    </p:set>
                                  </p:childTnLst>
                                </p:cTn>
                              </p:par>
                              <p:par>
                                <p:cTn id="15" nodeType="withEffect" fill="hold" presetClass="entr" presetID="1">
                                  <p:stCondLst>
                                    <p:cond delay="0"/>
                                  </p:stCondLst>
                                  <p:childTnLst>
                                    <p:set>
                                      <p:cBhvr>
                                        <p:cTn id="16" dur="1" fill="hold">
                                          <p:stCondLst>
                                            <p:cond delay="0"/>
                                          </p:stCondLst>
                                        </p:cTn>
                                        <p:tgtEl>
                                          <p:spTgt spid="82">
                                            <p:txEl>
                                              <p:pRg st="502" end="50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nodeType="clickEffect" fill="hold" presetClass="entr" presetID="1">
                                  <p:stCondLst>
                                    <p:cond delay="0"/>
                                  </p:stCondLst>
                                  <p:childTnLst>
                                    <p:set>
                                      <p:cBhvr>
                                        <p:cTn id="20" dur="1" fill="hold">
                                          <p:stCondLst>
                                            <p:cond delay="0"/>
                                          </p:stCondLst>
                                        </p:cTn>
                                        <p:tgtEl>
                                          <p:spTgt spid="82">
                                            <p:txEl>
                                              <p:pRg st="502" end="502"/>
                                            </p:txEl>
                                          </p:spTgt>
                                        </p:tgtEl>
                                        <p:attrNameLst>
                                          <p:attrName>style.visibility</p:attrName>
                                        </p:attrNameLst>
                                      </p:cBhvr>
                                      <p:to>
                                        <p:strVal val="visible"/>
                                      </p:to>
                                    </p:set>
                                  </p:childTnLst>
                                </p:cTn>
                              </p:par>
                              <p:par>
                                <p:cTn id="21" nodeType="withEffect" fill="hold" presetClass="entr" presetID="1">
                                  <p:stCondLst>
                                    <p:cond delay="0"/>
                                  </p:stCondLst>
                                  <p:childTnLst>
                                    <p:set>
                                      <p:cBhvr>
                                        <p:cTn id="22" dur="1" fill="hold">
                                          <p:stCondLst>
                                            <p:cond delay="0"/>
                                          </p:stCondLst>
                                        </p:cTn>
                                        <p:tgtEl>
                                          <p:spTgt spid="82">
                                            <p:txEl>
                                              <p:pRg st="502" end="502"/>
                                            </p:txEl>
                                          </p:spTgt>
                                        </p:tgtEl>
                                        <p:attrNameLst>
                                          <p:attrName>style.visibility</p:attrName>
                                        </p:attrNameLst>
                                      </p:cBhvr>
                                      <p:to>
                                        <p:strVal val="visible"/>
                                      </p:to>
                                    </p:set>
                                  </p:childTnLst>
                                </p:cTn>
                              </p:par>
                              <p:par>
                                <p:cTn id="23" nodeType="withEffect" fill="hold" presetClass="entr" presetID="1">
                                  <p:stCondLst>
                                    <p:cond delay="0"/>
                                  </p:stCondLst>
                                  <p:childTnLst>
                                    <p:set>
                                      <p:cBhvr>
                                        <p:cTn id="24" dur="1" fill="hold">
                                          <p:stCondLst>
                                            <p:cond delay="0"/>
                                          </p:stCondLst>
                                        </p:cTn>
                                        <p:tgtEl>
                                          <p:spTgt spid="82">
                                            <p:txEl>
                                              <p:pRg st="502" end="502"/>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Containment</a:t>
            </a:r>
            <a:endParaRPr b="0" lang="en-US" sz="1800" spc="-1" strike="noStrike">
              <a:solidFill>
                <a:srgbClr val="000000"/>
              </a:solidFill>
              <a:uFill>
                <a:solidFill>
                  <a:srgbClr val="ffffff"/>
                </a:solidFill>
              </a:uFill>
              <a:latin typeface="Arial"/>
            </a:endParaRPr>
          </a:p>
        </p:txBody>
      </p:sp>
      <p:sp>
        <p:nvSpPr>
          <p:cNvPr id="84" name="CustomShape 2"/>
          <p:cNvSpPr/>
          <p:nvPr/>
        </p:nvSpPr>
        <p:spPr>
          <a:xfrm>
            <a:off x="457200" y="1423080"/>
            <a:ext cx="8228880" cy="4525200"/>
          </a:xfrm>
          <a:prstGeom prst="rect">
            <a:avLst/>
          </a:prstGeom>
          <a:noFill/>
          <a:ln>
            <a:noFill/>
          </a:ln>
        </p:spPr>
        <p:style>
          <a:lnRef idx="0"/>
          <a:fillRef idx="0"/>
          <a:effectRef idx="0"/>
          <a:fontRef idx="minor"/>
        </p:style>
        <p:txBody>
          <a:bodyPr lIns="90000" rIns="90000" tIns="45000" bIns="45000"/>
          <a:p>
            <a:pPr marL="343080" indent="-34236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was the Containment?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Limit ability of customers to order product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Increase capacity through more hiring and OT</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are the risks associated with the Containment?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Reputation risk with customers (brand erosion)</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New hires = untrained = quality problems?</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OT – more ergonomic issues, lower margins</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How do we monitor the situation before implementation of the Corrective Action?</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Production plan—allows customer service to make commits, and for us to track that we can meet shipping commits</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Double check that existing QC is adequate to monitor enhanced risk</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PT person coming in every month instead of every quarter</a:t>
            </a:r>
            <a:endParaRPr b="0" lang="en-US" sz="1800" spc="-1" strike="noStrike">
              <a:solidFill>
                <a:srgbClr val="000000"/>
              </a:solidFill>
              <a:uFill>
                <a:solidFill>
                  <a:srgbClr val="ffffff"/>
                </a:solidFill>
              </a:uFill>
              <a:latin typeface="Arial"/>
            </a:endParaRPr>
          </a:p>
        </p:txBody>
      </p:sp>
    </p:spTree>
  </p:cSld>
  <p:timing>
    <p:tnLst>
      <p:par>
        <p:cTn id="25" dur="indefinite" restart="never" nodeType="tmRoot">
          <p:childTnLst>
            <p:seq>
              <p:cTn id="26" dur="indefinite" nodeType="mainSeq">
                <p:childTnLst>
                  <p:par>
                    <p:cTn id="27" fill="hold">
                      <p:stCondLst>
                        <p:cond delay="indefinite"/>
                      </p:stCondLst>
                      <p:childTnLst>
                        <p:par>
                          <p:cTn id="28" fill="hold">
                            <p:stCondLst>
                              <p:cond delay="0"/>
                            </p:stCondLst>
                            <p:childTnLst>
                              <p:par>
                                <p:cTn id="29" nodeType="clickEffect" fill="hold" presetClass="entr" presetID="1">
                                  <p:stCondLst>
                                    <p:cond delay="0"/>
                                  </p:stCondLst>
                                  <p:childTnLst>
                                    <p:set>
                                      <p:cBhvr>
                                        <p:cTn id="30" dur="1" fill="hold">
                                          <p:stCondLst>
                                            <p:cond delay="0"/>
                                          </p:stCondLst>
                                        </p:cTn>
                                        <p:tgtEl>
                                          <p:spTgt spid="84">
                                            <p:txEl>
                                              <p:pRg st="613" end="613"/>
                                            </p:txEl>
                                          </p:spTgt>
                                        </p:tgtEl>
                                        <p:attrNameLst>
                                          <p:attrName>style.visibility</p:attrName>
                                        </p:attrNameLst>
                                      </p:cBhvr>
                                      <p:to>
                                        <p:strVal val="visible"/>
                                      </p:to>
                                    </p:set>
                                  </p:childTnLst>
                                </p:cTn>
                              </p:par>
                              <p:par>
                                <p:cTn id="31" nodeType="withEffect" fill="hold" presetClass="entr" presetID="1">
                                  <p:stCondLst>
                                    <p:cond delay="0"/>
                                  </p:stCondLst>
                                  <p:childTnLst>
                                    <p:set>
                                      <p:cBhvr>
                                        <p:cTn id="32" dur="1" fill="hold">
                                          <p:stCondLst>
                                            <p:cond delay="0"/>
                                          </p:stCondLst>
                                        </p:cTn>
                                        <p:tgtEl>
                                          <p:spTgt spid="84">
                                            <p:txEl>
                                              <p:pRg st="613" end="6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nodeType="clickEffect" fill="hold" presetClass="entr" presetID="1">
                                  <p:stCondLst>
                                    <p:cond delay="0"/>
                                  </p:stCondLst>
                                  <p:childTnLst>
                                    <p:set>
                                      <p:cBhvr>
                                        <p:cTn id="36" dur="1" fill="hold">
                                          <p:stCondLst>
                                            <p:cond delay="0"/>
                                          </p:stCondLst>
                                        </p:cTn>
                                        <p:tgtEl>
                                          <p:spTgt spid="84">
                                            <p:txEl>
                                              <p:pRg st="613" end="613"/>
                                            </p:txEl>
                                          </p:spTgt>
                                        </p:tgtEl>
                                        <p:attrNameLst>
                                          <p:attrName>style.visibility</p:attrName>
                                        </p:attrNameLst>
                                      </p:cBhvr>
                                      <p:to>
                                        <p:strVal val="visible"/>
                                      </p:to>
                                    </p:set>
                                  </p:childTnLst>
                                </p:cTn>
                              </p:par>
                              <p:par>
                                <p:cTn id="37" nodeType="withEffect" fill="hold" presetClass="entr" presetID="1">
                                  <p:stCondLst>
                                    <p:cond delay="0"/>
                                  </p:stCondLst>
                                  <p:childTnLst>
                                    <p:set>
                                      <p:cBhvr>
                                        <p:cTn id="38" dur="1" fill="hold">
                                          <p:stCondLst>
                                            <p:cond delay="0"/>
                                          </p:stCondLst>
                                        </p:cTn>
                                        <p:tgtEl>
                                          <p:spTgt spid="84">
                                            <p:txEl>
                                              <p:pRg st="613" end="613"/>
                                            </p:txEl>
                                          </p:spTgt>
                                        </p:tgtEl>
                                        <p:attrNameLst>
                                          <p:attrName>style.visibility</p:attrName>
                                        </p:attrNameLst>
                                      </p:cBhvr>
                                      <p:to>
                                        <p:strVal val="visible"/>
                                      </p:to>
                                    </p:set>
                                  </p:childTnLst>
                                </p:cTn>
                              </p:par>
                              <p:par>
                                <p:cTn id="39" nodeType="withEffect" fill="hold" presetClass="entr" presetID="1">
                                  <p:stCondLst>
                                    <p:cond delay="0"/>
                                  </p:stCondLst>
                                  <p:childTnLst>
                                    <p:set>
                                      <p:cBhvr>
                                        <p:cTn id="40" dur="1" fill="hold">
                                          <p:stCondLst>
                                            <p:cond delay="0"/>
                                          </p:stCondLst>
                                        </p:cTn>
                                        <p:tgtEl>
                                          <p:spTgt spid="84">
                                            <p:txEl>
                                              <p:pRg st="613" end="6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nodeType="clickEffect" fill="hold" presetClass="entr" presetID="1">
                                  <p:stCondLst>
                                    <p:cond delay="0"/>
                                  </p:stCondLst>
                                  <p:childTnLst>
                                    <p:set>
                                      <p:cBhvr>
                                        <p:cTn id="44" dur="1" fill="hold">
                                          <p:stCondLst>
                                            <p:cond delay="0"/>
                                          </p:stCondLst>
                                        </p:cTn>
                                        <p:tgtEl>
                                          <p:spTgt spid="84">
                                            <p:txEl>
                                              <p:pRg st="613" end="613"/>
                                            </p:txEl>
                                          </p:spTgt>
                                        </p:tgtEl>
                                        <p:attrNameLst>
                                          <p:attrName>style.visibility</p:attrName>
                                        </p:attrNameLst>
                                      </p:cBhvr>
                                      <p:to>
                                        <p:strVal val="visible"/>
                                      </p:to>
                                    </p:set>
                                  </p:childTnLst>
                                </p:cTn>
                              </p:par>
                              <p:par>
                                <p:cTn id="45" nodeType="withEffect" fill="hold" presetClass="entr" presetID="1">
                                  <p:stCondLst>
                                    <p:cond delay="0"/>
                                  </p:stCondLst>
                                  <p:childTnLst>
                                    <p:set>
                                      <p:cBhvr>
                                        <p:cTn id="46" dur="1" fill="hold">
                                          <p:stCondLst>
                                            <p:cond delay="0"/>
                                          </p:stCondLst>
                                        </p:cTn>
                                        <p:tgtEl>
                                          <p:spTgt spid="84">
                                            <p:txEl>
                                              <p:pRg st="613" end="613"/>
                                            </p:txEl>
                                          </p:spTgt>
                                        </p:tgtEl>
                                        <p:attrNameLst>
                                          <p:attrName>style.visibility</p:attrName>
                                        </p:attrNameLst>
                                      </p:cBhvr>
                                      <p:to>
                                        <p:strVal val="visible"/>
                                      </p:to>
                                    </p:set>
                                  </p:childTnLst>
                                </p:cTn>
                              </p:par>
                              <p:par>
                                <p:cTn id="47" nodeType="withEffect" fill="hold" presetClass="entr" presetID="1">
                                  <p:stCondLst>
                                    <p:cond delay="0"/>
                                  </p:stCondLst>
                                  <p:childTnLst>
                                    <p:set>
                                      <p:cBhvr>
                                        <p:cTn id="48" dur="1" fill="hold">
                                          <p:stCondLst>
                                            <p:cond delay="0"/>
                                          </p:stCondLst>
                                        </p:cTn>
                                        <p:tgtEl>
                                          <p:spTgt spid="84">
                                            <p:txEl>
                                              <p:pRg st="613" end="613"/>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Root Cause</a:t>
            </a:r>
            <a:endParaRPr b="0" lang="en-US" sz="1800" spc="-1" strike="noStrike">
              <a:solidFill>
                <a:srgbClr val="000000"/>
              </a:solidFill>
              <a:uFill>
                <a:solidFill>
                  <a:srgbClr val="ffffff"/>
                </a:solidFill>
              </a:uFill>
              <a:latin typeface="Arial"/>
            </a:endParaRPr>
          </a:p>
        </p:txBody>
      </p:sp>
      <p:sp>
        <p:nvSpPr>
          <p:cNvPr id="86" name="CustomShape 2"/>
          <p:cNvSpPr/>
          <p:nvPr/>
        </p:nvSpPr>
        <p:spPr>
          <a:xfrm>
            <a:off x="457200" y="1600200"/>
            <a:ext cx="8228880" cy="4525200"/>
          </a:xfrm>
          <a:prstGeom prst="rect">
            <a:avLst/>
          </a:prstGeom>
          <a:noFill/>
          <a:ln>
            <a:noFill/>
          </a:ln>
        </p:spPr>
        <p:style>
          <a:lnRef idx="0"/>
          <a:fillRef idx="0"/>
          <a:effectRef idx="0"/>
          <a:fontRef idx="minor"/>
        </p:style>
        <p:txBody>
          <a:bodyPr lIns="90000" rIns="90000" tIns="45000" bIns="45000"/>
          <a:p>
            <a:pPr marL="343080" indent="-342360">
              <a:lnSpc>
                <a:spcPct val="100000"/>
              </a:lnSpc>
              <a:buClr>
                <a:srgbClr val="000000"/>
              </a:buClr>
              <a:buFont typeface="Arial"/>
              <a:buChar char="•"/>
            </a:pPr>
            <a:r>
              <a:rPr b="0" lang="en-US" sz="3200" spc="-1" strike="noStrike">
                <a:solidFill>
                  <a:srgbClr val="000000"/>
                </a:solidFill>
                <a:uFill>
                  <a:solidFill>
                    <a:srgbClr val="ffffff"/>
                  </a:solidFill>
                </a:uFill>
                <a:latin typeface="Calibri"/>
              </a:rPr>
              <a:t>What was the Root Cause?</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Manufacturability issues in design—time studies higher than estimates during design phase.</a:t>
            </a:r>
            <a:endParaRPr b="0" lang="en-US" sz="1800" spc="-1" strike="noStrike">
              <a:solidFill>
                <a:srgbClr val="000000"/>
              </a:solidFill>
              <a:uFill>
                <a:solidFill>
                  <a:srgbClr val="ffffff"/>
                </a:solidFill>
              </a:uFill>
              <a:latin typeface="Arial"/>
            </a:endParaRPr>
          </a:p>
          <a:p>
            <a:pPr lvl="2" marL="1143000" indent="-22788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High labor content</a:t>
            </a:r>
            <a:endParaRPr b="0" lang="en-US" sz="1800" spc="-1" strike="noStrike">
              <a:solidFill>
                <a:srgbClr val="000000"/>
              </a:solidFill>
              <a:uFill>
                <a:solidFill>
                  <a:srgbClr val="ffffff"/>
                </a:solidFill>
              </a:uFill>
              <a:latin typeface="Arial"/>
            </a:endParaRPr>
          </a:p>
          <a:p>
            <a:pPr lvl="2" marL="1143000" indent="-22788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Non-ergonomic manufacturing process—2 hr/day/person limit</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3200" spc="-1" strike="noStrike">
                <a:solidFill>
                  <a:srgbClr val="000000"/>
                </a:solidFill>
                <a:uFill>
                  <a:solidFill>
                    <a:srgbClr val="ffffff"/>
                  </a:solidFill>
                </a:uFill>
                <a:latin typeface="Calibri"/>
              </a:rPr>
              <a:t>Why should we believe it was the Root Cause?</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Production studies determined labor is the bottleneck to production capacity</a:t>
            </a:r>
            <a:endParaRPr b="0" lang="en-US" sz="1800" spc="-1" strike="noStrike">
              <a:solidFill>
                <a:srgbClr val="000000"/>
              </a:solidFill>
              <a:uFill>
                <a:solidFill>
                  <a:srgbClr val="ffffff"/>
                </a:solidFill>
              </a:uFill>
              <a:latin typeface="Arial"/>
            </a:endParaRPr>
          </a:p>
        </p:txBody>
      </p:sp>
    </p:spTree>
  </p:cSld>
  <p:timing>
    <p:tnLst>
      <p:par>
        <p:cTn id="49" dur="indefinite" restart="never" nodeType="tmRoot">
          <p:childTnLst>
            <p:seq>
              <p:cTn id="50" dur="indefinite" nodeType="mainSeq">
                <p:childTnLst>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86">
                                            <p:txEl>
                                              <p:pRg st="315" end="315"/>
                                            </p:txEl>
                                          </p:spTgt>
                                        </p:tgtEl>
                                        <p:attrNameLst>
                                          <p:attrName>style.visibility</p:attrName>
                                        </p:attrNameLst>
                                      </p:cBhvr>
                                      <p:to>
                                        <p:strVal val="visible"/>
                                      </p:to>
                                    </p:set>
                                  </p:childTnLst>
                                </p:cTn>
                              </p:par>
                              <p:par>
                                <p:cTn id="55" nodeType="withEffect" fill="hold" presetClass="entr" presetID="1">
                                  <p:stCondLst>
                                    <p:cond delay="0"/>
                                  </p:stCondLst>
                                  <p:childTnLst>
                                    <p:set>
                                      <p:cBhvr>
                                        <p:cTn id="56" dur="1" fill="hold">
                                          <p:stCondLst>
                                            <p:cond delay="0"/>
                                          </p:stCondLst>
                                        </p:cTn>
                                        <p:tgtEl>
                                          <p:spTgt spid="86">
                                            <p:txEl>
                                              <p:pRg st="315" end="315"/>
                                            </p:txEl>
                                          </p:spTgt>
                                        </p:tgtEl>
                                        <p:attrNameLst>
                                          <p:attrName>style.visibility</p:attrName>
                                        </p:attrNameLst>
                                      </p:cBhvr>
                                      <p:to>
                                        <p:strVal val="visible"/>
                                      </p:to>
                                    </p:set>
                                  </p:childTnLst>
                                </p:cTn>
                              </p:par>
                              <p:par>
                                <p:cTn id="57" nodeType="withEffect" fill="hold" presetClass="entr" presetID="1">
                                  <p:stCondLst>
                                    <p:cond delay="0"/>
                                  </p:stCondLst>
                                  <p:childTnLst>
                                    <p:set>
                                      <p:cBhvr>
                                        <p:cTn id="58" dur="1" fill="hold">
                                          <p:stCondLst>
                                            <p:cond delay="0"/>
                                          </p:stCondLst>
                                        </p:cTn>
                                        <p:tgtEl>
                                          <p:spTgt spid="86">
                                            <p:txEl>
                                              <p:pRg st="315" end="3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nodeType="clickEffect" fill="hold" presetClass="entr" presetID="1">
                                  <p:stCondLst>
                                    <p:cond delay="0"/>
                                  </p:stCondLst>
                                  <p:childTnLst>
                                    <p:set>
                                      <p:cBhvr>
                                        <p:cTn id="62" dur="1" fill="hold">
                                          <p:stCondLst>
                                            <p:cond delay="0"/>
                                          </p:stCondLst>
                                        </p:cTn>
                                        <p:tgtEl>
                                          <p:spTgt spid="86">
                                            <p:txEl>
                                              <p:pRg st="315" end="315"/>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Corrective Action</a:t>
            </a:r>
            <a:endParaRPr b="0" lang="en-US" sz="1800" spc="-1" strike="noStrike">
              <a:solidFill>
                <a:srgbClr val="000000"/>
              </a:solidFill>
              <a:uFill>
                <a:solidFill>
                  <a:srgbClr val="ffffff"/>
                </a:solidFill>
              </a:uFill>
              <a:latin typeface="Arial"/>
            </a:endParaRPr>
          </a:p>
        </p:txBody>
      </p:sp>
      <p:sp>
        <p:nvSpPr>
          <p:cNvPr id="88" name="CustomShape 2"/>
          <p:cNvSpPr/>
          <p:nvPr/>
        </p:nvSpPr>
        <p:spPr>
          <a:xfrm>
            <a:off x="457200" y="1395000"/>
            <a:ext cx="8555400" cy="4525200"/>
          </a:xfrm>
          <a:prstGeom prst="rect">
            <a:avLst/>
          </a:prstGeom>
          <a:noFill/>
          <a:ln>
            <a:noFill/>
          </a:ln>
        </p:spPr>
        <p:style>
          <a:lnRef idx="0"/>
          <a:fillRef idx="0"/>
          <a:effectRef idx="0"/>
          <a:fontRef idx="minor"/>
        </p:style>
        <p:txBody>
          <a:bodyPr lIns="90000" rIns="90000" tIns="45000" bIns="45000"/>
          <a:p>
            <a:pPr marL="343080" indent="-34236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What was the Corrective Action</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600" spc="-1" strike="noStrike">
                <a:solidFill>
                  <a:srgbClr val="000000"/>
                </a:solidFill>
                <a:uFill>
                  <a:solidFill>
                    <a:srgbClr val="ffffff"/>
                  </a:solidFill>
                </a:uFill>
                <a:latin typeface="Calibri"/>
              </a:rPr>
              <a:t>Built jig (turning post) for turning right-side-out </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600" spc="-1" strike="noStrike">
                <a:solidFill>
                  <a:srgbClr val="000000"/>
                </a:solidFill>
                <a:uFill>
                  <a:solidFill>
                    <a:srgbClr val="ffffff"/>
                  </a:solidFill>
                </a:uFill>
                <a:latin typeface="Calibri"/>
              </a:rPr>
              <a:t>Rowdies design blitz to reduce labor content</a:t>
            </a:r>
            <a:endParaRPr b="0" lang="en-US" sz="1800" spc="-1" strike="noStrike">
              <a:solidFill>
                <a:srgbClr val="000000"/>
              </a:solidFill>
              <a:uFill>
                <a:solidFill>
                  <a:srgbClr val="ffffff"/>
                </a:solidFill>
              </a:uFill>
              <a:latin typeface="Arial"/>
            </a:endParaRPr>
          </a:p>
          <a:p>
            <a:pPr lvl="2" marL="1143000" indent="-22788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Less stuffing</a:t>
            </a:r>
            <a:endParaRPr b="0" lang="en-US" sz="1800" spc="-1" strike="noStrike">
              <a:solidFill>
                <a:srgbClr val="000000"/>
              </a:solidFill>
              <a:uFill>
                <a:solidFill>
                  <a:srgbClr val="ffffff"/>
                </a:solidFill>
              </a:uFill>
              <a:latin typeface="Arial"/>
            </a:endParaRPr>
          </a:p>
          <a:p>
            <a:pPr lvl="2" marL="1143000" indent="-22788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Increased size of fabric openings for turning right-side-out</a:t>
            </a:r>
            <a:endParaRPr b="0" lang="en-US" sz="1800" spc="-1" strike="noStrike">
              <a:solidFill>
                <a:srgbClr val="000000"/>
              </a:solidFill>
              <a:uFill>
                <a:solidFill>
                  <a:srgbClr val="ffffff"/>
                </a:solidFill>
              </a:uFill>
              <a:latin typeface="Arial"/>
            </a:endParaRPr>
          </a:p>
          <a:p>
            <a:pPr lvl="2" marL="1143000" indent="-227880">
              <a:lnSpc>
                <a:spcPct val="100000"/>
              </a:lnSpc>
              <a:buClr>
                <a:srgbClr val="000000"/>
              </a:buClr>
              <a:buFont typeface="Arial"/>
              <a:buChar char="•"/>
            </a:pPr>
            <a:r>
              <a:rPr b="0" lang="en-US" sz="2200" spc="-1" strike="noStrike">
                <a:solidFill>
                  <a:srgbClr val="000000"/>
                </a:solidFill>
                <a:uFill>
                  <a:solidFill>
                    <a:srgbClr val="ffffff"/>
                  </a:solidFill>
                </a:uFill>
                <a:latin typeface="Calibri"/>
              </a:rPr>
              <a:t>Adjusted stitching, dies</a:t>
            </a:r>
            <a:endParaRPr b="0" lang="en-US" sz="1800" spc="-1" strike="noStrike">
              <a:solidFill>
                <a:srgbClr val="000000"/>
              </a:solidFill>
              <a:uFill>
                <a:solidFill>
                  <a:srgbClr val="ffffff"/>
                </a:solidFill>
              </a:uFill>
              <a:latin typeface="Arial"/>
            </a:endParaRPr>
          </a:p>
          <a:p>
            <a:pPr marL="343080" indent="-34236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Why should we believe the same problem will not occur again?</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600" spc="-1" strike="noStrike">
                <a:solidFill>
                  <a:srgbClr val="000000"/>
                </a:solidFill>
                <a:uFill>
                  <a:solidFill>
                    <a:srgbClr val="ffffff"/>
                  </a:solidFill>
                </a:uFill>
                <a:latin typeface="Calibri"/>
              </a:rPr>
              <a:t>Creating more sophisticated labor model for future products—3 scenarios (worst, expected, best)</a:t>
            </a:r>
            <a:endParaRPr b="0" lang="en-US" sz="1800" spc="-1" strike="noStrike">
              <a:solidFill>
                <a:srgbClr val="000000"/>
              </a:solidFill>
              <a:uFill>
                <a:solidFill>
                  <a:srgbClr val="ffffff"/>
                </a:solidFill>
              </a:uFill>
              <a:latin typeface="Arial"/>
            </a:endParaRPr>
          </a:p>
          <a:p>
            <a:pPr lvl="1" marL="743040" indent="-285120">
              <a:lnSpc>
                <a:spcPct val="100000"/>
              </a:lnSpc>
              <a:buClr>
                <a:srgbClr val="000000"/>
              </a:buClr>
              <a:buFont typeface="Arial"/>
              <a:buChar char="–"/>
            </a:pPr>
            <a:r>
              <a:rPr b="0" lang="en-US" sz="2600" spc="-1" strike="noStrike">
                <a:solidFill>
                  <a:srgbClr val="000000"/>
                </a:solidFill>
                <a:uFill>
                  <a:solidFill>
                    <a:srgbClr val="ffffff"/>
                  </a:solidFill>
                </a:uFill>
                <a:latin typeface="Calibri"/>
              </a:rPr>
              <a:t>Including manufacturing in design process (design for manufacturability)</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63" dur="indefinite" restart="never" nodeType="tmRoot">
          <p:childTnLst>
            <p:seq>
              <p:cTn id="64" dur="indefinite" nodeType="mainSeq">
                <p:childTnLst>
                  <p:par>
                    <p:cTn id="65" fill="hold">
                      <p:stCondLst>
                        <p:cond delay="indefinite"/>
                      </p:stCondLst>
                      <p:childTnLst>
                        <p:par>
                          <p:cTn id="66" fill="hold">
                            <p:stCondLst>
                              <p:cond delay="0"/>
                            </p:stCondLst>
                            <p:childTnLst>
                              <p:par>
                                <p:cTn id="67" nodeType="clickEffect" fill="hold" presetClass="entr" presetID="1">
                                  <p:stCondLst>
                                    <p:cond delay="0"/>
                                  </p:stCondLst>
                                  <p:childTnLst>
                                    <p:set>
                                      <p:cBhvr>
                                        <p:cTn id="68" dur="1" fill="hold">
                                          <p:stCondLst>
                                            <p:cond delay="0"/>
                                          </p:stCondLst>
                                        </p:cTn>
                                        <p:tgtEl>
                                          <p:spTgt spid="88">
                                            <p:txEl>
                                              <p:pRg st="460" end="460"/>
                                            </p:txEl>
                                          </p:spTgt>
                                        </p:tgtEl>
                                        <p:attrNameLst>
                                          <p:attrName>style.visibility</p:attrName>
                                        </p:attrNameLst>
                                      </p:cBhvr>
                                      <p:to>
                                        <p:strVal val="visible"/>
                                      </p:to>
                                    </p:set>
                                  </p:childTnLst>
                                </p:cTn>
                              </p:par>
                              <p:par>
                                <p:cTn id="69" nodeType="withEffect" fill="hold" presetClass="entr" presetID="1">
                                  <p:stCondLst>
                                    <p:cond delay="0"/>
                                  </p:stCondLst>
                                  <p:childTnLst>
                                    <p:set>
                                      <p:cBhvr>
                                        <p:cTn id="70" dur="1" fill="hold">
                                          <p:stCondLst>
                                            <p:cond delay="0"/>
                                          </p:stCondLst>
                                        </p:cTn>
                                        <p:tgtEl>
                                          <p:spTgt spid="88">
                                            <p:txEl>
                                              <p:pRg st="460" end="460"/>
                                            </p:txEl>
                                          </p:spTgt>
                                        </p:tgtEl>
                                        <p:attrNameLst>
                                          <p:attrName>style.visibility</p:attrName>
                                        </p:attrNameLst>
                                      </p:cBhvr>
                                      <p:to>
                                        <p:strVal val="visible"/>
                                      </p:to>
                                    </p:set>
                                  </p:childTnLst>
                                </p:cTn>
                              </p:par>
                              <p:par>
                                <p:cTn id="71" nodeType="withEffect" fill="hold" presetClass="entr" presetID="1">
                                  <p:stCondLst>
                                    <p:cond delay="0"/>
                                  </p:stCondLst>
                                  <p:childTnLst>
                                    <p:set>
                                      <p:cBhvr>
                                        <p:cTn id="72" dur="1" fill="hold">
                                          <p:stCondLst>
                                            <p:cond delay="0"/>
                                          </p:stCondLst>
                                        </p:cTn>
                                        <p:tgtEl>
                                          <p:spTgt spid="88">
                                            <p:txEl>
                                              <p:pRg st="460" end="460"/>
                                            </p:txEl>
                                          </p:spTgt>
                                        </p:tgtEl>
                                        <p:attrNameLst>
                                          <p:attrName>style.visibility</p:attrName>
                                        </p:attrNameLst>
                                      </p:cBhvr>
                                      <p:to>
                                        <p:strVal val="visible"/>
                                      </p:to>
                                    </p:set>
                                  </p:childTnLst>
                                </p:cTn>
                              </p:par>
                              <p:par>
                                <p:cTn id="73" nodeType="withEffect" fill="hold" presetClass="entr" presetID="1">
                                  <p:stCondLst>
                                    <p:cond delay="0"/>
                                  </p:stCondLst>
                                  <p:childTnLst>
                                    <p:set>
                                      <p:cBhvr>
                                        <p:cTn id="74" dur="1" fill="hold">
                                          <p:stCondLst>
                                            <p:cond delay="0"/>
                                          </p:stCondLst>
                                        </p:cTn>
                                        <p:tgtEl>
                                          <p:spTgt spid="88">
                                            <p:txEl>
                                              <p:pRg st="460" end="460"/>
                                            </p:txEl>
                                          </p:spTgt>
                                        </p:tgtEl>
                                        <p:attrNameLst>
                                          <p:attrName>style.visibility</p:attrName>
                                        </p:attrNameLst>
                                      </p:cBhvr>
                                      <p:to>
                                        <p:strVal val="visible"/>
                                      </p:to>
                                    </p:set>
                                  </p:childTnLst>
                                </p:cTn>
                              </p:par>
                              <p:par>
                                <p:cTn id="75" nodeType="withEffect" fill="hold" presetClass="entr" presetID="1">
                                  <p:stCondLst>
                                    <p:cond delay="0"/>
                                  </p:stCondLst>
                                  <p:childTnLst>
                                    <p:set>
                                      <p:cBhvr>
                                        <p:cTn id="76" dur="1" fill="hold">
                                          <p:stCondLst>
                                            <p:cond delay="0"/>
                                          </p:stCondLst>
                                        </p:cTn>
                                        <p:tgtEl>
                                          <p:spTgt spid="88">
                                            <p:txEl>
                                              <p:pRg st="460" end="46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nodeType="clickEffect" fill="hold" presetClass="entr" presetID="1">
                                  <p:stCondLst>
                                    <p:cond delay="0"/>
                                  </p:stCondLst>
                                  <p:childTnLst>
                                    <p:set>
                                      <p:cBhvr>
                                        <p:cTn id="80" dur="1" fill="hold">
                                          <p:stCondLst>
                                            <p:cond delay="0"/>
                                          </p:stCondLst>
                                        </p:cTn>
                                        <p:tgtEl>
                                          <p:spTgt spid="88">
                                            <p:txEl>
                                              <p:pRg st="460" end="460"/>
                                            </p:txEl>
                                          </p:spTgt>
                                        </p:tgtEl>
                                        <p:attrNameLst>
                                          <p:attrName>style.visibility</p:attrName>
                                        </p:attrNameLst>
                                      </p:cBhvr>
                                      <p:to>
                                        <p:strVal val="visible"/>
                                      </p:to>
                                    </p:set>
                                  </p:childTnLst>
                                </p:cTn>
                              </p:par>
                              <p:par>
                                <p:cTn id="81" nodeType="withEffect" fill="hold" presetClass="entr" presetID="1">
                                  <p:stCondLst>
                                    <p:cond delay="0"/>
                                  </p:stCondLst>
                                  <p:childTnLst>
                                    <p:set>
                                      <p:cBhvr>
                                        <p:cTn id="82" dur="1" fill="hold">
                                          <p:stCondLst>
                                            <p:cond delay="0"/>
                                          </p:stCondLst>
                                        </p:cTn>
                                        <p:tgtEl>
                                          <p:spTgt spid="88">
                                            <p:txEl>
                                              <p:pRg st="460" end="460"/>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Action List</a:t>
            </a:r>
            <a:endParaRPr b="0" lang="en-US" sz="1800" spc="-1" strike="noStrike">
              <a:solidFill>
                <a:srgbClr val="000000"/>
              </a:solidFill>
              <a:uFill>
                <a:solidFill>
                  <a:srgbClr val="ffffff"/>
                </a:solidFill>
              </a:uFill>
              <a:latin typeface="Arial"/>
            </a:endParaRPr>
          </a:p>
        </p:txBody>
      </p:sp>
      <p:graphicFrame>
        <p:nvGraphicFramePr>
          <p:cNvPr id="90" name="Table 2"/>
          <p:cNvGraphicFramePr/>
          <p:nvPr/>
        </p:nvGraphicFramePr>
        <p:xfrm>
          <a:off x="758880" y="1397160"/>
          <a:ext cx="7552080" cy="3990240"/>
        </p:xfrm>
        <a:graphic>
          <a:graphicData uri="http://schemas.openxmlformats.org/drawingml/2006/table">
            <a:tbl>
              <a:tblPr/>
              <a:tblGrid>
                <a:gridCol w="1078920"/>
                <a:gridCol w="3236760"/>
                <a:gridCol w="1348560"/>
                <a:gridCol w="1888200"/>
              </a:tblGrid>
              <a:tr h="370800">
                <a:tc>
                  <a:txBody>
                    <a:bodyPr/>
                    <a:p>
                      <a:pPr>
                        <a:lnSpc>
                          <a:spcPct val="100000"/>
                        </a:lnSpc>
                      </a:pPr>
                      <a:r>
                        <a:rPr b="1" lang="en-US" sz="1800" spc="-1" strike="noStrike">
                          <a:solidFill>
                            <a:srgbClr val="ffffff"/>
                          </a:solidFill>
                          <a:uFill>
                            <a:solidFill>
                              <a:srgbClr val="ffffff"/>
                            </a:solidFill>
                          </a:uFill>
                          <a:latin typeface="Calibri"/>
                        </a:rPr>
                        <a:t>Owner</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Description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Due Date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Status</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49800">
                <a:tc>
                  <a:txBody>
                    <a:bodyPr/>
                    <a:p>
                      <a:pPr>
                        <a:lnSpc>
                          <a:spcPct val="100000"/>
                        </a:lnSpc>
                      </a:pPr>
                      <a:r>
                        <a:rPr b="0" lang="en-US" sz="1800" spc="-1" strike="noStrike">
                          <a:solidFill>
                            <a:srgbClr val="000000"/>
                          </a:solidFill>
                          <a:uFill>
                            <a:solidFill>
                              <a:srgbClr val="ffffff"/>
                            </a:solidFill>
                          </a:uFill>
                          <a:latin typeface="Calibri"/>
                        </a:rPr>
                        <a:t>Darin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Adjust fabric openings and test sample quality (100% inspect)</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8/15/17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DONE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9800">
                <a:tc>
                  <a:txBody>
                    <a:bodyPr/>
                    <a:p>
                      <a:pPr>
                        <a:lnSpc>
                          <a:spcPct val="100000"/>
                        </a:lnSpc>
                      </a:pPr>
                      <a:r>
                        <a:rPr b="0" lang="en-US" sz="1800" spc="-1" strike="noStrike">
                          <a:solidFill>
                            <a:srgbClr val="000000"/>
                          </a:solidFill>
                          <a:uFill>
                            <a:solidFill>
                              <a:srgbClr val="ffffff"/>
                            </a:solidFill>
                          </a:uFill>
                          <a:latin typeface="Calibri"/>
                        </a:rPr>
                        <a:t>Carol</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Remove % batting and get customer feedback</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9/1/17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DONE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49800">
                <a:tc>
                  <a:txBody>
                    <a:bodyPr/>
                    <a:p>
                      <a:pPr>
                        <a:lnSpc>
                          <a:spcPct val="100000"/>
                        </a:lnSpc>
                      </a:pPr>
                      <a:r>
                        <a:rPr b="0" lang="en-US" sz="1800" spc="-1" strike="noStrike">
                          <a:solidFill>
                            <a:srgbClr val="000000"/>
                          </a:solidFill>
                          <a:uFill>
                            <a:solidFill>
                              <a:srgbClr val="ffffff"/>
                            </a:solidFill>
                          </a:uFill>
                          <a:latin typeface="Calibri"/>
                        </a:rPr>
                        <a:t>Marcy</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Adjust automatic sewing machine pattern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9/15/17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DONE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9800">
                <a:tc>
                  <a:txBody>
                    <a:bodyPr/>
                    <a:p>
                      <a:pPr>
                        <a:lnSpc>
                          <a:spcPct val="100000"/>
                        </a:lnSpc>
                      </a:pPr>
                      <a:r>
                        <a:rPr b="0" lang="en-US" sz="1800" spc="-1" strike="noStrike">
                          <a:solidFill>
                            <a:srgbClr val="000000"/>
                          </a:solidFill>
                          <a:uFill>
                            <a:solidFill>
                              <a:srgbClr val="ffffff"/>
                            </a:solidFill>
                          </a:uFill>
                          <a:latin typeface="Calibri"/>
                        </a:rPr>
                        <a:t>Jim</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Design, build, deploy fabric turning jig into production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10/7/17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IN PROGRESS</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70800">
                <a:tc>
                  <a:txBody>
                    <a:bodyPr/>
                    <a:p>
                      <a:pPr>
                        <a:lnSpc>
                          <a:spcPct val="100000"/>
                        </a:lnSpc>
                      </a:pPr>
                      <a:r>
                        <a:rPr b="0" lang="en-US" sz="1800" spc="-1" strike="noStrike">
                          <a:solidFill>
                            <a:srgbClr val="000000"/>
                          </a:solidFill>
                          <a:uFill>
                            <a:solidFill>
                              <a:srgbClr val="ffffff"/>
                            </a:solidFill>
                          </a:uFill>
                          <a:latin typeface="Calibri"/>
                        </a:rPr>
                        <a:t>Jim</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Automate turning jig with piston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11/30/17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TO DO</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9800">
                <a:tc>
                  <a:txBody>
                    <a:bodyPr/>
                    <a:p>
                      <a:pPr>
                        <a:lnSpc>
                          <a:spcPct val="100000"/>
                        </a:lnSpc>
                      </a:pPr>
                      <a:r>
                        <a:rPr b="0" lang="en-US" sz="1800" spc="-1" strike="noStrike">
                          <a:solidFill>
                            <a:srgbClr val="000000"/>
                          </a:solidFill>
                          <a:uFill>
                            <a:solidFill>
                              <a:srgbClr val="ffffff"/>
                            </a:solidFill>
                          </a:uFill>
                          <a:latin typeface="Calibri"/>
                        </a:rPr>
                        <a:t>Dan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Implement new design process incorporating multiple scenarios</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12/30/17</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IN PROGRESS</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Tree>
  </p:cSld>
  <p:timing>
    <p:tnLst>
      <p:par>
        <p:cTn id="83" dur="indefinite" restart="never" nodeType="tmRoot">
          <p:childTnLst>
            <p:seq>
              <p:cTn id="84"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0" lang="en-US" sz="4400" spc="-1" strike="noStrike">
                <a:solidFill>
                  <a:srgbClr val="000000"/>
                </a:solidFill>
                <a:uFill>
                  <a:solidFill>
                    <a:srgbClr val="ffffff"/>
                  </a:solidFill>
                </a:uFill>
                <a:latin typeface="Calibri"/>
              </a:rPr>
              <a:t>RCCA Signoff</a:t>
            </a:r>
            <a:endParaRPr b="0" lang="en-US" sz="1800" spc="-1" strike="noStrike">
              <a:solidFill>
                <a:srgbClr val="000000"/>
              </a:solidFill>
              <a:uFill>
                <a:solidFill>
                  <a:srgbClr val="ffffff"/>
                </a:solidFill>
              </a:uFill>
              <a:latin typeface="Arial"/>
            </a:endParaRPr>
          </a:p>
        </p:txBody>
      </p:sp>
      <p:graphicFrame>
        <p:nvGraphicFramePr>
          <p:cNvPr id="92" name="Table 2"/>
          <p:cNvGraphicFramePr/>
          <p:nvPr/>
        </p:nvGraphicFramePr>
        <p:xfrm>
          <a:off x="758880" y="1397160"/>
          <a:ext cx="7552080" cy="3214440"/>
        </p:xfrm>
        <a:graphic>
          <a:graphicData uri="http://schemas.openxmlformats.org/drawingml/2006/table">
            <a:tbl>
              <a:tblPr/>
              <a:tblGrid>
                <a:gridCol w="1883520"/>
                <a:gridCol w="2432160"/>
                <a:gridCol w="2359080"/>
                <a:gridCol w="877680"/>
              </a:tblGrid>
              <a:tr h="535680">
                <a:tc>
                  <a:txBody>
                    <a:bodyPr/>
                    <a:p>
                      <a:pPr>
                        <a:lnSpc>
                          <a:spcPct val="100000"/>
                        </a:lnSpc>
                      </a:pPr>
                      <a:r>
                        <a:rPr b="1" lang="en-US" sz="1800" spc="-1" strike="noStrike">
                          <a:solidFill>
                            <a:srgbClr val="ffffff"/>
                          </a:solidFill>
                          <a:uFill>
                            <a:solidFill>
                              <a:srgbClr val="ffffff"/>
                            </a:solidFill>
                          </a:uFill>
                          <a:latin typeface="Calibri"/>
                        </a:rPr>
                        <a:t>Name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Position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Approval Signature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en-US" sz="1800" spc="-1" strike="noStrike">
                          <a:solidFill>
                            <a:srgbClr val="ffffff"/>
                          </a:solidFill>
                          <a:uFill>
                            <a:solidFill>
                              <a:srgbClr val="ffffff"/>
                            </a:solidFill>
                          </a:uFill>
                          <a:latin typeface="Calibri"/>
                        </a:rPr>
                        <a:t>Date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535680">
                <a:tc>
                  <a:txBody>
                    <a:bodyPr/>
                    <a:p>
                      <a:pPr>
                        <a:lnSpc>
                          <a:spcPct val="100000"/>
                        </a:lnSpc>
                      </a:pPr>
                      <a:r>
                        <a:rPr b="0" lang="en-US" sz="1800" spc="-1" strike="noStrike">
                          <a:solidFill>
                            <a:srgbClr val="000000"/>
                          </a:solidFill>
                          <a:uFill>
                            <a:solidFill>
                              <a:srgbClr val="ffffff"/>
                            </a:solidFill>
                          </a:uFill>
                          <a:latin typeface="Calibri"/>
                        </a:rPr>
                        <a:t>Dan</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Technology Manager</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535680">
                <a:tc>
                  <a:txBody>
                    <a:bodyPr/>
                    <a:p>
                      <a:pPr>
                        <a:lnSpc>
                          <a:spcPct val="100000"/>
                        </a:lnSpc>
                      </a:pPr>
                      <a:r>
                        <a:rPr b="0" lang="en-US" sz="1800" spc="-1" strike="noStrike">
                          <a:solidFill>
                            <a:srgbClr val="000000"/>
                          </a:solidFill>
                          <a:uFill>
                            <a:solidFill>
                              <a:srgbClr val="ffffff"/>
                            </a:solidFill>
                          </a:uFill>
                          <a:latin typeface="Calibri"/>
                        </a:rPr>
                        <a:t>Alice</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Purchasing Manager</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535680">
                <a:tc>
                  <a:txBody>
                    <a:bodyPr/>
                    <a:p>
                      <a:pPr>
                        <a:lnSpc>
                          <a:spcPct val="100000"/>
                        </a:lnSpc>
                      </a:pPr>
                      <a:r>
                        <a:rPr b="0" lang="en-US" sz="1800" spc="-1" strike="noStrike">
                          <a:solidFill>
                            <a:srgbClr val="000000"/>
                          </a:solidFill>
                          <a:uFill>
                            <a:solidFill>
                              <a:srgbClr val="ffffff"/>
                            </a:solidFill>
                          </a:uFill>
                          <a:latin typeface="Calibri"/>
                        </a:rPr>
                        <a:t>Bob</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Production Manager</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535680">
                <a:tc>
                  <a:txBody>
                    <a:bodyPr/>
                    <a:p>
                      <a:pPr>
                        <a:lnSpc>
                          <a:spcPct val="100000"/>
                        </a:lnSpc>
                      </a:pPr>
                      <a:r>
                        <a:rPr b="0" lang="en-US" sz="1800" spc="-1" strike="noStrike">
                          <a:solidFill>
                            <a:srgbClr val="000000"/>
                          </a:solidFill>
                          <a:uFill>
                            <a:solidFill>
                              <a:srgbClr val="ffffff"/>
                            </a:solidFill>
                          </a:uFill>
                          <a:latin typeface="Calibri"/>
                        </a:rPr>
                        <a:t>Carol</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en-US" sz="1800" spc="-1" strike="noStrike">
                          <a:solidFill>
                            <a:srgbClr val="000000"/>
                          </a:solidFill>
                          <a:uFill>
                            <a:solidFill>
                              <a:srgbClr val="ffffff"/>
                            </a:solidFill>
                          </a:uFill>
                          <a:latin typeface="Calibri"/>
                        </a:rPr>
                        <a:t>Product Manager</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536400">
                <a:tc>
                  <a:txBody>
                    <a:bodyPr/>
                    <a:p>
                      <a:pPr>
                        <a:lnSpc>
                          <a:spcPct val="100000"/>
                        </a:lnSpc>
                      </a:pPr>
                      <a:r>
                        <a:rPr b="0" lang="en-US" sz="1800" spc="-1" strike="noStrike">
                          <a:solidFill>
                            <a:srgbClr val="000000"/>
                          </a:solidFill>
                          <a:uFill>
                            <a:solidFill>
                              <a:srgbClr val="ffffff"/>
                            </a:solidFill>
                          </a:uFill>
                          <a:latin typeface="Calibri"/>
                        </a:rPr>
                        <a:t>Scott</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en-US" sz="1800" spc="-1" strike="noStrike">
                          <a:solidFill>
                            <a:srgbClr val="000000"/>
                          </a:solidFill>
                          <a:uFill>
                            <a:solidFill>
                              <a:srgbClr val="ffffff"/>
                            </a:solidFill>
                          </a:uFill>
                          <a:latin typeface="Calibri"/>
                        </a:rPr>
                        <a:t>COO</a:t>
                      </a:r>
                      <a:endParaRPr b="0" lang="en-US"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timing>
    <p:tnLst>
      <p:par>
        <p:cTn id="85" dur="indefinite" restart="never" nodeType="tmRoot">
          <p:childTnLst>
            <p:seq>
              <p:cTn id="86"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526</TotalTime>
  <Application>LibreOffice/5.2.0.4$Windows_X86_64 LibreOffice_project/066b007f5ebcc236395c7d282ba488bca6720265</Application>
  <Words>771</Words>
  <Paragraphs>104</Paragraphs>
  <Company>Montana State University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2012-04-26T20:02:36Z</dcterms:created>
  <dc:creator>Ron Lambert</dc:creator>
  <dc:description/>
  <dc:language>en-US</dc:language>
  <cp:lastModifiedBy/>
  <dcterms:modified xsi:type="dcterms:W3CDTF">2018-06-18T15:59:30Z</dcterms:modified>
  <cp:revision>51</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Montana State University</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7</vt:i4>
  </property>
  <property fmtid="{D5CDD505-2E9C-101B-9397-08002B2CF9AE}" pid="9" name="PresentationFormat">
    <vt:lpwstr>On-screen Show (4:3)</vt:lpwstr>
  </property>
  <property fmtid="{D5CDD505-2E9C-101B-9397-08002B2CF9AE}" pid="10" name="ScaleCrop">
    <vt:bool>0</vt:bool>
  </property>
  <property fmtid="{D5CDD505-2E9C-101B-9397-08002B2CF9AE}" pid="11" name="ShareDoc">
    <vt:bool>0</vt:bool>
  </property>
  <property fmtid="{D5CDD505-2E9C-101B-9397-08002B2CF9AE}" pid="12" name="Slides">
    <vt:i4>7</vt:i4>
  </property>
</Properties>
</file>