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2"/>
  </p:notesMasterIdLst>
  <p:handoutMasterIdLst>
    <p:handoutMasterId r:id="rId13"/>
  </p:handoutMasterIdLst>
  <p:sldIdLst>
    <p:sldId id="257" r:id="rId2"/>
    <p:sldId id="258" r:id="rId3"/>
    <p:sldId id="266" r:id="rId4"/>
    <p:sldId id="259" r:id="rId5"/>
    <p:sldId id="260" r:id="rId6"/>
    <p:sldId id="267"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5" userDrawn="1">
          <p15:clr>
            <a:srgbClr val="A4A3A4"/>
          </p15:clr>
        </p15:guide>
        <p15:guide id="2" pos="630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394F5"/>
    <a:srgbClr val="0033CC"/>
    <a:srgbClr val="0E44CC"/>
    <a:srgbClr val="0D50BD"/>
    <a:srgbClr val="FFF100"/>
    <a:srgbClr val="FFFF00"/>
    <a:srgbClr val="73B3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095" autoAdjust="0"/>
  </p:normalViewPr>
  <p:slideViewPr>
    <p:cSldViewPr snapToGrid="0" snapToObjects="1" showGuides="1">
      <p:cViewPr varScale="1">
        <p:scale>
          <a:sx n="75" d="100"/>
          <a:sy n="75" d="100"/>
        </p:scale>
        <p:origin x="1836" y="66"/>
      </p:cViewPr>
      <p:guideLst>
        <p:guide orient="horz" pos="2385"/>
        <p:guide pos="6307"/>
      </p:guideLst>
    </p:cSldViewPr>
  </p:slideViewPr>
  <p:notesTextViewPr>
    <p:cViewPr>
      <p:scale>
        <a:sx n="100" d="100"/>
        <a:sy n="100" d="100"/>
      </p:scale>
      <p:origin x="0" y="0"/>
    </p:cViewPr>
  </p:notesTextViewPr>
  <p:notesViewPr>
    <p:cSldViewPr snapToGrid="0" snapToObjects="1">
      <p:cViewPr varScale="1">
        <p:scale>
          <a:sx n="85" d="100"/>
          <a:sy n="85" d="100"/>
        </p:scale>
        <p:origin x="380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F83B0B-1A45-4BAE-AFEA-EA18750676BB}" type="datetimeFigureOut">
              <a:rPr lang="en-US" smtClean="0"/>
              <a:t>7/18/2023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44BA35-23B0-42E4-81E5-3BBC36B29EEB}" type="slidenum">
              <a:rPr lang="en-US" smtClean="0"/>
              <a:t>‹#›</a:t>
            </a:fld>
            <a:endParaRPr lang="en-US"/>
          </a:p>
        </p:txBody>
      </p:sp>
    </p:spTree>
    <p:extLst>
      <p:ext uri="{BB962C8B-B14F-4D97-AF65-F5344CB8AC3E}">
        <p14:creationId xmlns:p14="http://schemas.microsoft.com/office/powerpoint/2010/main" val="21439731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E68A34-2EED-2449-9608-8411F1506575}" type="datetimeFigureOut">
              <a:rPr lang="en-US" smtClean="0"/>
              <a:t>7/18/2023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59BAE5-46DE-E047-AFDD-B00166002A63}" type="slidenum">
              <a:rPr lang="en-US" smtClean="0"/>
              <a:t>‹#›</a:t>
            </a:fld>
            <a:endParaRPr lang="en-US"/>
          </a:p>
        </p:txBody>
      </p:sp>
    </p:spTree>
    <p:extLst>
      <p:ext uri="{BB962C8B-B14F-4D97-AF65-F5344CB8AC3E}">
        <p14:creationId xmlns:p14="http://schemas.microsoft.com/office/powerpoint/2010/main" val="207469684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lnSpc>
                <a:spcPct val="100000"/>
              </a:lnSpc>
              <a:spcAft>
                <a:spcPts val="0"/>
              </a:spcAft>
            </a:pPr>
            <a:r>
              <a:rPr lang="en-US" dirty="0">
                <a:effectLst/>
                <a:latin typeface="Arial, sans-serif"/>
              </a:rPr>
              <a:t>Hello, Everyone.</a:t>
            </a:r>
            <a:endParaRPr lang="en-US" dirty="0">
              <a:effectLst/>
            </a:endParaRPr>
          </a:p>
          <a:p>
            <a:pPr rtl="0">
              <a:lnSpc>
                <a:spcPct val="100000"/>
              </a:lnSpc>
              <a:spcAft>
                <a:spcPts val="0"/>
              </a:spcAft>
            </a:pPr>
            <a:r>
              <a:rPr lang="en-US" dirty="0">
                <a:effectLst/>
                <a:latin typeface="Arial, sans-serif"/>
              </a:rPr>
              <a:t>Welcome to Webinar # 7 in a series of Quality-related webinars presented by the MPIA Quality Alliance, a sub-committee of the Montana Photonics Industry Alliance in Bozeman, Montana.</a:t>
            </a:r>
            <a:endParaRPr lang="en-US" dirty="0">
              <a:effectLst/>
            </a:endParaRPr>
          </a:p>
          <a:p>
            <a:pPr rtl="0">
              <a:lnSpc>
                <a:spcPct val="100000"/>
              </a:lnSpc>
              <a:spcAft>
                <a:spcPts val="0"/>
              </a:spcAft>
            </a:pPr>
            <a:br>
              <a:rPr lang="en-US" dirty="0">
                <a:effectLst/>
              </a:rPr>
            </a:br>
            <a:endParaRPr lang="en-US" dirty="0">
              <a:effectLst/>
            </a:endParaRPr>
          </a:p>
          <a:p>
            <a:pPr rtl="0">
              <a:lnSpc>
                <a:spcPct val="100000"/>
              </a:lnSpc>
              <a:spcAft>
                <a:spcPts val="0"/>
              </a:spcAft>
            </a:pPr>
            <a:r>
              <a:rPr lang="en-US" dirty="0">
                <a:effectLst/>
                <a:latin typeface="Arial, sans-serif"/>
              </a:rPr>
              <a:t>Thank you for joining us.</a:t>
            </a:r>
            <a:endParaRPr lang="en-US" dirty="0">
              <a:effectLst/>
            </a:endParaRPr>
          </a:p>
          <a:p>
            <a:pPr rtl="0">
              <a:lnSpc>
                <a:spcPct val="100000"/>
              </a:lnSpc>
              <a:spcAft>
                <a:spcPts val="0"/>
              </a:spcAft>
            </a:pPr>
            <a:br>
              <a:rPr lang="en-US" dirty="0">
                <a:effectLst/>
              </a:rPr>
            </a:br>
            <a:endParaRPr lang="en-US" dirty="0">
              <a:effectLst/>
            </a:endParaRPr>
          </a:p>
          <a:p>
            <a:pPr rtl="0">
              <a:lnSpc>
                <a:spcPct val="100000"/>
              </a:lnSpc>
              <a:spcAft>
                <a:spcPts val="0"/>
              </a:spcAft>
            </a:pPr>
            <a:r>
              <a:rPr lang="en-US" dirty="0">
                <a:effectLst/>
                <a:latin typeface="Arial, sans-serif"/>
              </a:rPr>
              <a:t>My name is Mary Johnson. I’m CEO of Wavelength Electronics. We design and manufacture the electronics behind precision laser diode systems.</a:t>
            </a:r>
            <a:endParaRPr lang="en-US" dirty="0">
              <a:effectLst/>
            </a:endParaRPr>
          </a:p>
          <a:p>
            <a:pPr rtl="0">
              <a:lnSpc>
                <a:spcPct val="100000"/>
              </a:lnSpc>
              <a:spcAft>
                <a:spcPts val="0"/>
              </a:spcAft>
            </a:pPr>
            <a:br>
              <a:rPr lang="en-US" dirty="0">
                <a:effectLst/>
              </a:rPr>
            </a:br>
            <a:endParaRPr lang="en-US" dirty="0">
              <a:effectLst/>
            </a:endParaRPr>
          </a:p>
          <a:p>
            <a:pPr rtl="0">
              <a:lnSpc>
                <a:spcPct val="100000"/>
              </a:lnSpc>
              <a:spcAft>
                <a:spcPts val="0"/>
              </a:spcAft>
            </a:pPr>
            <a:r>
              <a:rPr lang="en-US" dirty="0">
                <a:effectLst/>
                <a:latin typeface="Arial, sans-serif"/>
              </a:rPr>
              <a:t>The subject of this webinar is the process for Equipment Management – both Preventive Maintenance and Calibration.</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a:t>
            </a:fld>
            <a:endParaRPr lang="en-US"/>
          </a:p>
        </p:txBody>
      </p:sp>
    </p:spTree>
    <p:extLst>
      <p:ext uri="{BB962C8B-B14F-4D97-AF65-F5344CB8AC3E}">
        <p14:creationId xmlns:p14="http://schemas.microsoft.com/office/powerpoint/2010/main" val="3866195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lnSpc>
                <a:spcPct val="100000"/>
              </a:lnSpc>
              <a:spcAft>
                <a:spcPts val="0"/>
              </a:spcAft>
            </a:pPr>
            <a:r>
              <a:rPr lang="en-US" dirty="0">
                <a:effectLst/>
                <a:latin typeface="Arial, sans-serif"/>
              </a:rPr>
              <a:t>Our goal is to give you the structure of an Equipment Management process that you can immediately implement with simple tools after watching this webinar.</a:t>
            </a:r>
            <a:endParaRPr lang="en-US" dirty="0">
              <a:effectLst/>
            </a:endParaRPr>
          </a:p>
          <a:p>
            <a:pPr rtl="0">
              <a:lnSpc>
                <a:spcPct val="100000"/>
              </a:lnSpc>
              <a:spcAft>
                <a:spcPts val="0"/>
              </a:spcAft>
            </a:pPr>
            <a:r>
              <a:rPr lang="en-US" dirty="0">
                <a:effectLst/>
                <a:latin typeface="Arial, sans-serif"/>
              </a:rPr>
              <a:t>First, why should I proactively manage &amp; calibrate my equipment? Maintaining equipment takes time and human resources. Why would I want a plan to proactively service and calibrate tools? If you have a frugal Manufacturing Manager, you need to be able to justify the expense and effort.</a:t>
            </a:r>
            <a:endParaRPr lang="en-US" dirty="0">
              <a:effectLst/>
            </a:endParaRPr>
          </a:p>
          <a:p>
            <a:pPr rtl="0">
              <a:lnSpc>
                <a:spcPct val="100000"/>
              </a:lnSpc>
              <a:spcAft>
                <a:spcPts val="0"/>
              </a:spcAft>
            </a:pPr>
            <a:r>
              <a:rPr lang="en-US" dirty="0">
                <a:effectLst/>
                <a:latin typeface="Arial, sans-serif"/>
              </a:rPr>
              <a:t>Then, how best to set it up. My company manufactures electronics. We have everything from sophisticated robots that place parts on circuit boards, oscilloscopes that test electronic performance, and simple soldering irons. Other Quality Alliance members build lasers. They need to align optics in mechanical housings to spec. I’ll share our experience so you can extrapolate it to your situation.</a:t>
            </a:r>
            <a:endParaRPr lang="en-US" b="0" dirty="0">
              <a:effectLst/>
            </a:endParaRPr>
          </a:p>
          <a:p>
            <a:pPr rtl="0">
              <a:lnSpc>
                <a:spcPct val="100000"/>
              </a:lnSpc>
              <a:spcAft>
                <a:spcPts val="0"/>
              </a:spcAft>
            </a:pPr>
            <a:r>
              <a:rPr lang="en-US" dirty="0">
                <a:effectLst/>
                <a:latin typeface="Arial, sans-serif"/>
              </a:rPr>
              <a:t>Third, once the plan is made, how do you make sure the plan is being followed &amp; is effective?</a:t>
            </a:r>
            <a:endParaRPr lang="en-US" dirty="0">
              <a:effectLst/>
            </a:endParaRPr>
          </a:p>
          <a:p>
            <a:pPr rtl="0">
              <a:lnSpc>
                <a:spcPct val="100000"/>
              </a:lnSpc>
              <a:spcAft>
                <a:spcPts val="0"/>
              </a:spcAft>
            </a:pPr>
            <a:r>
              <a:rPr lang="en-US" dirty="0">
                <a:effectLst/>
                <a:latin typeface="Arial, sans-serif"/>
              </a:rPr>
              <a:t>And to finish – what can you do right now? Where do you start?</a:t>
            </a:r>
          </a:p>
          <a:p>
            <a:pPr rtl="0">
              <a:lnSpc>
                <a:spcPct val="100000"/>
              </a:lnSpc>
              <a:spcAft>
                <a:spcPts val="0"/>
              </a:spcAft>
            </a:pPr>
            <a:r>
              <a:rPr lang="en-US" dirty="0">
                <a:effectLst/>
                <a:latin typeface="Arial, sans-serif"/>
              </a:rPr>
              <a:t>Let’s start with some definitions.</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2</a:t>
            </a:fld>
            <a:endParaRPr lang="en-US"/>
          </a:p>
        </p:txBody>
      </p:sp>
    </p:spTree>
    <p:extLst>
      <p:ext uri="{BB962C8B-B14F-4D97-AF65-F5344CB8AC3E}">
        <p14:creationId xmlns:p14="http://schemas.microsoft.com/office/powerpoint/2010/main" val="1712640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lnSpc>
                <a:spcPct val="100000"/>
              </a:lnSpc>
              <a:spcAft>
                <a:spcPts val="0"/>
              </a:spcAft>
            </a:pPr>
            <a:r>
              <a:rPr lang="en-US" b="1" dirty="0">
                <a:effectLst/>
                <a:latin typeface="Arial, sans-serif"/>
              </a:rPr>
              <a:t>Preventive Maintenance</a:t>
            </a:r>
            <a:r>
              <a:rPr lang="en-US" dirty="0">
                <a:effectLst/>
                <a:latin typeface="Arial, sans-serif"/>
              </a:rPr>
              <a:t>: </a:t>
            </a:r>
            <a:endParaRPr lang="en-US" dirty="0">
              <a:effectLst/>
            </a:endParaRPr>
          </a:p>
          <a:p>
            <a:pPr rtl="0">
              <a:lnSpc>
                <a:spcPct val="100000"/>
              </a:lnSpc>
              <a:spcAft>
                <a:spcPts val="0"/>
              </a:spcAft>
            </a:pPr>
            <a:r>
              <a:rPr lang="en-US" dirty="0">
                <a:effectLst/>
                <a:latin typeface="Arial, sans-serif"/>
              </a:rPr>
              <a:t>This is maintenance performed on a regular basis, intended to prevent failures or detect developing failures. </a:t>
            </a:r>
            <a:endParaRPr lang="en-US" dirty="0">
              <a:effectLst/>
            </a:endParaRPr>
          </a:p>
          <a:p>
            <a:pPr rtl="0">
              <a:lnSpc>
                <a:spcPct val="100000"/>
              </a:lnSpc>
              <a:spcAft>
                <a:spcPts val="0"/>
              </a:spcAft>
            </a:pPr>
            <a:r>
              <a:rPr lang="en-US" dirty="0">
                <a:effectLst/>
                <a:latin typeface="Arial, sans-serif"/>
              </a:rPr>
              <a:t>A plan should include the </a:t>
            </a:r>
            <a:r>
              <a:rPr lang="en-US" b="1" dirty="0">
                <a:effectLst/>
                <a:latin typeface="Arial, sans-serif"/>
              </a:rPr>
              <a:t>maintenance action</a:t>
            </a:r>
            <a:r>
              <a:rPr lang="en-US" dirty="0">
                <a:effectLst/>
                <a:latin typeface="Arial, sans-serif"/>
              </a:rPr>
              <a:t>, the </a:t>
            </a:r>
            <a:r>
              <a:rPr lang="en-US" b="1" dirty="0">
                <a:effectLst/>
                <a:latin typeface="Arial, sans-serif"/>
              </a:rPr>
              <a:t>frequency</a:t>
            </a:r>
            <a:r>
              <a:rPr lang="en-US" dirty="0">
                <a:effectLst/>
                <a:latin typeface="Arial, sans-serif"/>
              </a:rPr>
              <a:t> it is repeated, and </a:t>
            </a:r>
            <a:r>
              <a:rPr lang="en-US" b="1" dirty="0">
                <a:effectLst/>
                <a:latin typeface="Arial, sans-serif"/>
              </a:rPr>
              <a:t>monitoring</a:t>
            </a:r>
            <a:r>
              <a:rPr lang="en-US" dirty="0">
                <a:effectLst/>
                <a:latin typeface="Arial, sans-serif"/>
              </a:rPr>
              <a:t> to detect changes in performance.</a:t>
            </a:r>
            <a:endParaRPr lang="en-US" dirty="0">
              <a:effectLst/>
            </a:endParaRPr>
          </a:p>
          <a:p>
            <a:pPr rtl="0">
              <a:lnSpc>
                <a:spcPct val="100000"/>
              </a:lnSpc>
              <a:spcAft>
                <a:spcPts val="0"/>
              </a:spcAft>
            </a:pPr>
            <a:r>
              <a:rPr lang="en-US" dirty="0">
                <a:effectLst/>
                <a:latin typeface="Arial, sans-serif"/>
              </a:rPr>
              <a:t>An example is changing the oil in your car. </a:t>
            </a:r>
            <a:endParaRPr lang="en-US" dirty="0">
              <a:effectLst/>
            </a:endParaRPr>
          </a:p>
          <a:p>
            <a:pPr rtl="0">
              <a:lnSpc>
                <a:spcPct val="100000"/>
              </a:lnSpc>
              <a:spcAft>
                <a:spcPts val="0"/>
              </a:spcAft>
            </a:pPr>
            <a:r>
              <a:rPr lang="en-US" dirty="0">
                <a:effectLst/>
                <a:latin typeface="Arial, sans-serif"/>
              </a:rPr>
              <a:t>The </a:t>
            </a:r>
            <a:r>
              <a:rPr lang="en-US" b="1" dirty="0">
                <a:effectLst/>
                <a:latin typeface="Arial, sans-serif"/>
              </a:rPr>
              <a:t>action</a:t>
            </a:r>
            <a:r>
              <a:rPr lang="en-US" dirty="0">
                <a:effectLst/>
                <a:latin typeface="Arial, sans-serif"/>
              </a:rPr>
              <a:t> is draining the oil, putting the plug back in, replacing the oil filter, and refilling the reservoir with the correct grade of oil for operating conditions.</a:t>
            </a:r>
            <a:endParaRPr lang="en-US" dirty="0">
              <a:effectLst/>
            </a:endParaRPr>
          </a:p>
          <a:p>
            <a:pPr rtl="0">
              <a:lnSpc>
                <a:spcPct val="100000"/>
              </a:lnSpc>
              <a:spcAft>
                <a:spcPts val="0"/>
              </a:spcAft>
            </a:pPr>
            <a:r>
              <a:rPr lang="en-US" dirty="0">
                <a:effectLst/>
                <a:latin typeface="Arial, sans-serif"/>
              </a:rPr>
              <a:t>The </a:t>
            </a:r>
            <a:r>
              <a:rPr lang="en-US" b="1" dirty="0">
                <a:effectLst/>
                <a:latin typeface="Arial, sans-serif"/>
              </a:rPr>
              <a:t>frequency</a:t>
            </a:r>
            <a:r>
              <a:rPr lang="en-US" dirty="0">
                <a:effectLst/>
                <a:latin typeface="Arial, sans-serif"/>
              </a:rPr>
              <a:t> is usually defined in number of miles the car is driven or months, whichever is less.</a:t>
            </a:r>
            <a:endParaRPr lang="en-US" dirty="0">
              <a:effectLst/>
            </a:endParaRPr>
          </a:p>
          <a:p>
            <a:pPr rtl="0">
              <a:lnSpc>
                <a:spcPct val="100000"/>
              </a:lnSpc>
              <a:spcAft>
                <a:spcPts val="0"/>
              </a:spcAft>
            </a:pPr>
            <a:r>
              <a:rPr lang="en-US" b="1" dirty="0">
                <a:effectLst/>
                <a:latin typeface="Arial, sans-serif"/>
              </a:rPr>
              <a:t>Monitoring</a:t>
            </a:r>
            <a:r>
              <a:rPr lang="en-US" dirty="0">
                <a:effectLst/>
                <a:latin typeface="Arial, sans-serif"/>
              </a:rPr>
              <a:t> is checking the oil level in the reservoir to make sure the engine will stay lubricated during operation.</a:t>
            </a:r>
            <a:endParaRPr lang="en-US" dirty="0">
              <a:effectLst/>
            </a:endParaRPr>
          </a:p>
          <a:p>
            <a:endParaRPr lang="en-US" dirty="0"/>
          </a:p>
          <a:p>
            <a:pPr rtl="0">
              <a:lnSpc>
                <a:spcPct val="100000"/>
              </a:lnSpc>
              <a:spcAft>
                <a:spcPts val="0"/>
              </a:spcAft>
            </a:pPr>
            <a:r>
              <a:rPr lang="en-US" b="1" dirty="0">
                <a:effectLst/>
                <a:latin typeface="Arial, sans-serif"/>
              </a:rPr>
              <a:t>Calibration:</a:t>
            </a:r>
            <a:endParaRPr lang="en-US" dirty="0">
              <a:effectLst/>
            </a:endParaRPr>
          </a:p>
          <a:p>
            <a:pPr rtl="0">
              <a:lnSpc>
                <a:spcPct val="100000"/>
              </a:lnSpc>
              <a:spcAft>
                <a:spcPts val="0"/>
              </a:spcAft>
            </a:pPr>
            <a:r>
              <a:rPr lang="en-US" dirty="0">
                <a:effectLst/>
                <a:latin typeface="Arial, sans-serif"/>
              </a:rPr>
              <a:t>This is comparing measurement values delivered by a device under test with those of a calibration standard of known accuracy.</a:t>
            </a:r>
            <a:endParaRPr lang="en-US" dirty="0">
              <a:effectLst/>
            </a:endParaRPr>
          </a:p>
          <a:p>
            <a:pPr rtl="0">
              <a:lnSpc>
                <a:spcPct val="100000"/>
              </a:lnSpc>
              <a:spcAft>
                <a:spcPts val="0"/>
              </a:spcAft>
            </a:pPr>
            <a:r>
              <a:rPr lang="en-US" dirty="0">
                <a:effectLst/>
                <a:latin typeface="Arial, sans-serif"/>
              </a:rPr>
              <a:t>For example, we build Laser Diode Drivers that need to deliver a known amount of current to a laser. If I tell a customer it will deliver 5 amps, I need to measure the output with a calibrated multimeter to make sure it performs as expected. </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3</a:t>
            </a:fld>
            <a:endParaRPr lang="en-US"/>
          </a:p>
        </p:txBody>
      </p:sp>
    </p:spTree>
    <p:extLst>
      <p:ext uri="{BB962C8B-B14F-4D97-AF65-F5344CB8AC3E}">
        <p14:creationId xmlns:p14="http://schemas.microsoft.com/office/powerpoint/2010/main" val="1701333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lnSpc>
                <a:spcPct val="100000"/>
              </a:lnSpc>
              <a:spcAft>
                <a:spcPts val="0"/>
              </a:spcAft>
            </a:pPr>
            <a:r>
              <a:rPr lang="en-US" dirty="0">
                <a:effectLst/>
                <a:latin typeface="Arial, sans-serif"/>
              </a:rPr>
              <a:t>The biggest reason to proactively manage equipment is to avoid a production shut down. If one of my pick-and-place machines goes down unexpectedly, parts can’t be loaded on the circuit boards. My ability to build is crippled. I’m no longer invoicing. Think of the car oil change. If you let it go too long, you may end up in the middle of nowhere on the side of the road with an engine failure. Your road trip is over.</a:t>
            </a:r>
            <a:endParaRPr lang="en-US" dirty="0">
              <a:effectLst/>
            </a:endParaRPr>
          </a:p>
          <a:p>
            <a:pPr rtl="0">
              <a:lnSpc>
                <a:spcPct val="100000"/>
              </a:lnSpc>
              <a:spcAft>
                <a:spcPts val="0"/>
              </a:spcAft>
            </a:pPr>
            <a:r>
              <a:rPr lang="en-US" dirty="0">
                <a:effectLst/>
                <a:latin typeface="Arial, sans-serif"/>
              </a:rPr>
              <a:t>Equally important is that if I’m reacting to a failure, I’m in panic mode. I don’t have time to think of permanent solutions. I can only </a:t>
            </a:r>
            <a:r>
              <a:rPr lang="en-US" dirty="0" err="1">
                <a:effectLst/>
                <a:latin typeface="Arial, sans-serif"/>
              </a:rPr>
              <a:t>bandaid</a:t>
            </a:r>
            <a:r>
              <a:rPr lang="en-US" dirty="0">
                <a:effectLst/>
                <a:latin typeface="Arial, sans-serif"/>
              </a:rPr>
              <a:t> the problem and contain its effect. If I monitor the equipment regularly, I’ll know if a belt is starting to fray or if a motor is getting too hot. I can get spare parts coming in. Reacting to failures can cost a lot. Overnight shipping of replacement parts or a plane ticket for a technician to visit will blow the budget. </a:t>
            </a:r>
            <a:endParaRPr lang="en-US" dirty="0">
              <a:effectLst/>
            </a:endParaRPr>
          </a:p>
          <a:p>
            <a:pPr rtl="0">
              <a:lnSpc>
                <a:spcPct val="100000"/>
              </a:lnSpc>
              <a:spcAft>
                <a:spcPts val="0"/>
              </a:spcAft>
            </a:pPr>
            <a:endParaRPr lang="en-US" dirty="0">
              <a:effectLst/>
            </a:endParaRPr>
          </a:p>
          <a:p>
            <a:pPr rtl="0">
              <a:lnSpc>
                <a:spcPct val="100000"/>
              </a:lnSpc>
              <a:spcAft>
                <a:spcPts val="0"/>
              </a:spcAft>
            </a:pPr>
            <a:r>
              <a:rPr lang="en-US" dirty="0">
                <a:effectLst/>
                <a:latin typeface="Arial, sans-serif"/>
              </a:rPr>
              <a:t>With our road trip analogy, if the engine seizes because it ran out of oil, you could be paying for a tow, a new engine, and hotel rooms until a rental car becomes available. Regularly changing the oil and checking the level before heading out on a trip avoids future problems.</a:t>
            </a:r>
            <a:endParaRPr lang="en-US" dirty="0">
              <a:effectLst/>
            </a:endParaRPr>
          </a:p>
          <a:p>
            <a:pPr rtl="0">
              <a:lnSpc>
                <a:spcPct val="100000"/>
              </a:lnSpc>
              <a:spcAft>
                <a:spcPts val="0"/>
              </a:spcAft>
            </a:pPr>
            <a:r>
              <a:rPr lang="en-US" dirty="0">
                <a:effectLst/>
                <a:latin typeface="Arial, sans-serif"/>
              </a:rPr>
              <a:t>Another reason to have a plan is that outages for maintenance can be scheduled. This helps in two ways. First, you can choose a down time when the equipment is not being heavily used. Second, you don’t interfere with the production schedule. The scheduler can plan to work around the outage ahead of time.</a:t>
            </a:r>
            <a:endParaRPr lang="en-US" dirty="0">
              <a:effectLst/>
            </a:endParaRPr>
          </a:p>
          <a:p>
            <a:endParaRPr lang="en-US" dirty="0"/>
          </a:p>
          <a:p>
            <a:pPr rtl="0">
              <a:lnSpc>
                <a:spcPct val="100000"/>
              </a:lnSpc>
              <a:spcAft>
                <a:spcPts val="0"/>
              </a:spcAft>
            </a:pPr>
            <a:r>
              <a:rPr lang="en-US" dirty="0">
                <a:effectLst/>
                <a:latin typeface="Arial, sans-serif"/>
              </a:rPr>
              <a:t>And finally, proactively monitoring equipment can detect and address imminent failures. We find problems before our customers do.</a:t>
            </a:r>
            <a:endParaRPr lang="en-US" dirty="0">
              <a:effectLst/>
            </a:endParaRPr>
          </a:p>
          <a:p>
            <a:pPr rtl="0">
              <a:lnSpc>
                <a:spcPct val="100000"/>
              </a:lnSpc>
              <a:spcAft>
                <a:spcPts val="0"/>
              </a:spcAft>
            </a:pPr>
            <a:endParaRPr lang="en-US" dirty="0">
              <a:effectLst/>
            </a:endParaRPr>
          </a:p>
          <a:p>
            <a:pPr rtl="0">
              <a:lnSpc>
                <a:spcPct val="100000"/>
              </a:lnSpc>
              <a:spcAft>
                <a:spcPts val="0"/>
              </a:spcAft>
            </a:pPr>
            <a:r>
              <a:rPr lang="en-US" dirty="0">
                <a:effectLst/>
                <a:latin typeface="Arial, sans-serif"/>
              </a:rPr>
              <a:t>Calibration can be needed for equipment or measuring devices. </a:t>
            </a:r>
            <a:endParaRPr lang="en-US" dirty="0">
              <a:effectLst/>
            </a:endParaRPr>
          </a:p>
          <a:p>
            <a:pPr rtl="0">
              <a:lnSpc>
                <a:spcPct val="100000"/>
              </a:lnSpc>
              <a:spcAft>
                <a:spcPts val="0"/>
              </a:spcAft>
            </a:pPr>
            <a:r>
              <a:rPr lang="en-US" dirty="0">
                <a:effectLst/>
                <a:latin typeface="Arial, sans-serif"/>
              </a:rPr>
              <a:t>Proactively calibrating keeps assembly processes in spec and avoids scrap.</a:t>
            </a:r>
            <a:endParaRPr lang="en-US" dirty="0">
              <a:effectLst/>
            </a:endParaRPr>
          </a:p>
          <a:p>
            <a:pPr rtl="0">
              <a:lnSpc>
                <a:spcPct val="100000"/>
              </a:lnSpc>
              <a:spcAft>
                <a:spcPts val="0"/>
              </a:spcAft>
            </a:pPr>
            <a:endParaRPr lang="en-US" dirty="0">
              <a:effectLst/>
            </a:endParaRPr>
          </a:p>
          <a:p>
            <a:pPr rtl="0">
              <a:lnSpc>
                <a:spcPct val="100000"/>
              </a:lnSpc>
              <a:spcAft>
                <a:spcPts val="0"/>
              </a:spcAft>
            </a:pPr>
            <a:r>
              <a:rPr lang="en-US" dirty="0">
                <a:effectLst/>
                <a:latin typeface="Arial, sans-serif"/>
              </a:rPr>
              <a:t>In addition to electronics test equipment, we need to calibrate the pick-and-place machine any time we replace belts or other parts that wear down with time. When we’re placing a part whose connection centers are half a mm apart, tolerances are critical. If the part is placed off-center, it’s likely the entire assembly will need to be scrapped.</a:t>
            </a:r>
            <a:endParaRPr lang="en-US" dirty="0">
              <a:effectLst/>
            </a:endParaRPr>
          </a:p>
          <a:p>
            <a:pPr rtl="0">
              <a:lnSpc>
                <a:spcPct val="100000"/>
              </a:lnSpc>
              <a:spcAft>
                <a:spcPts val="0"/>
              </a:spcAft>
            </a:pPr>
            <a:endParaRPr lang="en-US" dirty="0">
              <a:effectLst/>
              <a:latin typeface="Arial, sans-serif"/>
            </a:endParaRPr>
          </a:p>
          <a:p>
            <a:pPr rtl="0">
              <a:lnSpc>
                <a:spcPct val="100000"/>
              </a:lnSpc>
              <a:spcAft>
                <a:spcPts val="0"/>
              </a:spcAft>
            </a:pPr>
            <a:r>
              <a:rPr lang="en-US" dirty="0">
                <a:effectLst/>
                <a:latin typeface="Arial, sans-serif"/>
              </a:rPr>
              <a:t>Another example where calibration is important is with CNC machines. They need positions calibrated, so calipers &amp; depth gauges need to be checked for damage and accuracy at regular intervals. If a batch of parts is run and the calipers used during set up were off, the entire batch might not meet spec and need to be scrapped.</a:t>
            </a:r>
            <a:endParaRPr lang="en-US" dirty="0">
              <a:effectLst/>
            </a:endParaRPr>
          </a:p>
          <a:p>
            <a:pPr rtl="0">
              <a:lnSpc>
                <a:spcPct val="100000"/>
              </a:lnSpc>
              <a:spcAft>
                <a:spcPts val="0"/>
              </a:spcAft>
            </a:pPr>
            <a:r>
              <a:rPr lang="en-US" dirty="0">
                <a:effectLst/>
                <a:latin typeface="Arial, sans-serif"/>
              </a:rPr>
              <a:t>Knowing your equipment is calibrated gives you confidence that the product is being built in spec.</a:t>
            </a:r>
            <a:endParaRPr lang="en-US" dirty="0">
              <a:effectLst/>
            </a:endParaRPr>
          </a:p>
          <a:p>
            <a:pPr rtl="0">
              <a:lnSpc>
                <a:spcPct val="100000"/>
              </a:lnSpc>
              <a:spcAft>
                <a:spcPts val="0"/>
              </a:spcAft>
            </a:pPr>
            <a:r>
              <a:rPr lang="en-US" dirty="0">
                <a:effectLst/>
                <a:latin typeface="Arial, sans-serif"/>
              </a:rPr>
              <a:t>Another reason is to avoid field failures. In my earlier example, if the laser diode driver ships but doesn’t produce adequate current, the customer will return it and we’ll get a black eye. </a:t>
            </a:r>
            <a:endParaRPr lang="en-US" dirty="0">
              <a:effectLst/>
            </a:endParaRPr>
          </a:p>
          <a:p>
            <a:pPr rtl="0">
              <a:lnSpc>
                <a:spcPct val="100000"/>
              </a:lnSpc>
              <a:spcAft>
                <a:spcPts val="0"/>
              </a:spcAft>
            </a:pPr>
            <a:endParaRPr lang="en-US" dirty="0">
              <a:effectLst/>
            </a:endParaRPr>
          </a:p>
          <a:p>
            <a:pPr rtl="0">
              <a:lnSpc>
                <a:spcPct val="100000"/>
              </a:lnSpc>
              <a:spcAft>
                <a:spcPts val="0"/>
              </a:spcAft>
            </a:pPr>
            <a:r>
              <a:rPr lang="en-US" dirty="0">
                <a:effectLst/>
                <a:latin typeface="Arial, sans-serif"/>
              </a:rPr>
              <a:t>Proactively managing equipment is important to keep production flowing, for good customer relations, and to avoid creating waste.</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4</a:t>
            </a:fld>
            <a:endParaRPr lang="en-US"/>
          </a:p>
        </p:txBody>
      </p:sp>
    </p:spTree>
    <p:extLst>
      <p:ext uri="{BB962C8B-B14F-4D97-AF65-F5344CB8AC3E}">
        <p14:creationId xmlns:p14="http://schemas.microsoft.com/office/powerpoint/2010/main" val="944601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lnSpc>
                <a:spcPct val="100000"/>
              </a:lnSpc>
              <a:spcAft>
                <a:spcPts val="0"/>
              </a:spcAft>
            </a:pPr>
            <a:r>
              <a:rPr lang="en-US" dirty="0">
                <a:effectLst/>
                <a:latin typeface="Arial, sans-serif"/>
              </a:rPr>
              <a:t>Setting up an Equipment Management plan involves risk analysis and risk mitigation.</a:t>
            </a:r>
            <a:endParaRPr lang="en-US" dirty="0">
              <a:effectLst/>
            </a:endParaRPr>
          </a:p>
          <a:p>
            <a:pPr rtl="0">
              <a:lnSpc>
                <a:spcPct val="100000"/>
              </a:lnSpc>
              <a:spcAft>
                <a:spcPts val="0"/>
              </a:spcAft>
            </a:pPr>
            <a:r>
              <a:rPr lang="en-US" dirty="0">
                <a:effectLst/>
                <a:latin typeface="Arial, sans-serif"/>
              </a:rPr>
              <a:t>First, you need a list of equipment being used. The scope of the list can be the entire company or just Manufacturing. The list should be exhaustive. It’s easier to remove something from the list than it is to notice it the first time it fails. The list can cover anything from computers that need software upgrades to company trucks that need oil changes. You set the criteria for what goes on your list. </a:t>
            </a:r>
            <a:endParaRPr lang="en-US" dirty="0">
              <a:effectLst/>
            </a:endParaRPr>
          </a:p>
          <a:p>
            <a:pPr rtl="0">
              <a:lnSpc>
                <a:spcPct val="100000"/>
              </a:lnSpc>
              <a:spcAft>
                <a:spcPts val="0"/>
              </a:spcAft>
            </a:pPr>
            <a:endParaRPr lang="en-US" dirty="0">
              <a:effectLst/>
            </a:endParaRPr>
          </a:p>
          <a:p>
            <a:pPr rtl="0">
              <a:lnSpc>
                <a:spcPct val="100000"/>
              </a:lnSpc>
              <a:spcAft>
                <a:spcPts val="0"/>
              </a:spcAft>
            </a:pPr>
            <a:r>
              <a:rPr lang="en-US" dirty="0">
                <a:effectLst/>
                <a:latin typeface="Arial, sans-serif"/>
              </a:rPr>
              <a:t>Making the list can be as simple as walking around to see what tools people are using. </a:t>
            </a:r>
            <a:endParaRPr lang="en-US" dirty="0">
              <a:effectLst/>
            </a:endParaRPr>
          </a:p>
          <a:p>
            <a:pPr rtl="0">
              <a:lnSpc>
                <a:spcPct val="100000"/>
              </a:lnSpc>
              <a:spcAft>
                <a:spcPts val="0"/>
              </a:spcAft>
            </a:pPr>
            <a:br>
              <a:rPr lang="en-US" dirty="0">
                <a:effectLst/>
              </a:rPr>
            </a:br>
            <a:r>
              <a:rPr lang="en-US" dirty="0">
                <a:effectLst/>
                <a:latin typeface="Arial, sans-serif"/>
              </a:rPr>
              <a:t>Looking through my facility, I have machines for solder paste printing, placing parts, reflow ovens. Selective solder machines. Automated Optical Inspection equipment. Soldering irons. Curing ovens. Test fixtures. Power supplies. Servers that hold data.</a:t>
            </a:r>
            <a:endParaRPr lang="en-US" dirty="0">
              <a:effectLst/>
            </a:endParaRPr>
          </a:p>
          <a:p>
            <a:endParaRPr lang="en-US" dirty="0"/>
          </a:p>
          <a:p>
            <a:pPr rtl="0">
              <a:lnSpc>
                <a:spcPct val="100000"/>
              </a:lnSpc>
              <a:spcAft>
                <a:spcPts val="0"/>
              </a:spcAft>
            </a:pPr>
            <a:r>
              <a:rPr lang="en-US" sz="1800" b="0" dirty="0">
                <a:effectLst/>
                <a:latin typeface="Arial, sans-serif"/>
              </a:rPr>
              <a:t>Once you have collected the comprehensive list, the risk analysis starts. </a:t>
            </a:r>
            <a:endParaRPr lang="en-US" b="0" dirty="0">
              <a:effectLst/>
            </a:endParaRPr>
          </a:p>
          <a:p>
            <a:pPr rtl="0">
              <a:lnSpc>
                <a:spcPct val="100000"/>
              </a:lnSpc>
              <a:spcAft>
                <a:spcPts val="0"/>
              </a:spcAft>
            </a:pPr>
            <a:br>
              <a:rPr lang="en-US" dirty="0">
                <a:effectLst/>
              </a:rPr>
            </a:br>
            <a:r>
              <a:rPr lang="en-US" dirty="0">
                <a:effectLst/>
                <a:latin typeface="Arial, sans-serif"/>
              </a:rPr>
              <a:t>For each item, evaluate how likely it is that the equipment will fail and the impact of the failure on your business. That’s </a:t>
            </a:r>
            <a:r>
              <a:rPr lang="en-US" sz="1800" b="0" i="0" dirty="0">
                <a:effectLst/>
                <a:latin typeface="Arial, sans-serif"/>
              </a:rPr>
              <a:t>Risk Analysis: the process of identifying and analyzing potential issues that could negatively impact a business’s ability to fulfill orders.</a:t>
            </a:r>
            <a:r>
              <a:rPr lang="en-US" sz="1800" b="0" dirty="0">
                <a:effectLst/>
                <a:latin typeface="Arial, sans-serif"/>
              </a:rPr>
              <a:t> We could devote an entire webinar to that topic, so I won’t dive into it too deeply. </a:t>
            </a:r>
            <a:endParaRPr lang="en-US" dirty="0">
              <a:effectLst/>
            </a:endParaRPr>
          </a:p>
          <a:p>
            <a:pPr rtl="0">
              <a:lnSpc>
                <a:spcPct val="100000"/>
              </a:lnSpc>
              <a:spcAft>
                <a:spcPts val="0"/>
              </a:spcAft>
            </a:pPr>
            <a:br>
              <a:rPr lang="en-US" dirty="0">
                <a:effectLst/>
              </a:rPr>
            </a:br>
            <a:r>
              <a:rPr lang="en-US" dirty="0">
                <a:effectLst/>
                <a:latin typeface="Arial, sans-serif"/>
              </a:rPr>
              <a:t>For Wavelength, I consider many factors:</a:t>
            </a:r>
            <a:endParaRPr lang="en-US" dirty="0">
              <a:effectLst/>
            </a:endParaRPr>
          </a:p>
          <a:p>
            <a:pPr rtl="0">
              <a:lnSpc>
                <a:spcPct val="100000"/>
              </a:lnSpc>
              <a:spcAft>
                <a:spcPts val="0"/>
              </a:spcAft>
            </a:pPr>
            <a:br>
              <a:rPr lang="en-US" dirty="0">
                <a:effectLst/>
              </a:rPr>
            </a:br>
            <a:r>
              <a:rPr lang="en-US" dirty="0">
                <a:effectLst/>
                <a:latin typeface="Arial, sans-serif"/>
              </a:rPr>
              <a:t>1. Will anything on the equipment wear out gradually with use? Examples include m</a:t>
            </a:r>
            <a:r>
              <a:rPr lang="en-US" sz="1800" dirty="0">
                <a:effectLst/>
                <a:latin typeface="Arial, sans-serif"/>
              </a:rPr>
              <a:t>otors, gears, belts, hydraulics, alignment jigs, capacitors in test equipment, circuit boards, cables that bend frequently, mechanical switches</a:t>
            </a:r>
            <a:endParaRPr lang="en-US" dirty="0">
              <a:effectLst/>
            </a:endParaRPr>
          </a:p>
          <a:p>
            <a:pPr rtl="0">
              <a:lnSpc>
                <a:spcPct val="100000"/>
              </a:lnSpc>
              <a:spcAft>
                <a:spcPts val="0"/>
              </a:spcAft>
            </a:pPr>
            <a:endParaRPr lang="en-US" dirty="0">
              <a:effectLst/>
            </a:endParaRPr>
          </a:p>
          <a:p>
            <a:pPr rtl="0">
              <a:lnSpc>
                <a:spcPct val="100000"/>
              </a:lnSpc>
              <a:spcAft>
                <a:spcPts val="0"/>
              </a:spcAft>
            </a:pPr>
            <a:r>
              <a:rPr lang="en-US" dirty="0">
                <a:effectLst/>
                <a:latin typeface="Arial, sans-serif"/>
              </a:rPr>
              <a:t>2. Are there maintenance protocols in the user guides? If yes, that’s a good indicator it needs a preventive maintenance plan.</a:t>
            </a:r>
            <a:endParaRPr lang="en-US" dirty="0">
              <a:effectLst/>
            </a:endParaRPr>
          </a:p>
          <a:p>
            <a:pPr rtl="0">
              <a:lnSpc>
                <a:spcPct val="100000"/>
              </a:lnSpc>
              <a:spcAft>
                <a:spcPts val="0"/>
              </a:spcAft>
            </a:pPr>
            <a:endParaRPr lang="en-US" dirty="0">
              <a:effectLst/>
            </a:endParaRPr>
          </a:p>
          <a:p>
            <a:pPr rtl="0">
              <a:lnSpc>
                <a:spcPct val="100000"/>
              </a:lnSpc>
              <a:spcAft>
                <a:spcPts val="0"/>
              </a:spcAft>
            </a:pPr>
            <a:r>
              <a:rPr lang="en-US" dirty="0">
                <a:effectLst/>
                <a:latin typeface="Arial, sans-serif"/>
              </a:rPr>
              <a:t>3. Is this line item critical to meeting a published specification? Does it need traceable accuracy? Can its measurements change over time? If yes, it needs a calibration plan.</a:t>
            </a:r>
            <a:endParaRPr lang="en-US" dirty="0">
              <a:effectLst/>
            </a:endParaRPr>
          </a:p>
          <a:p>
            <a:pPr rtl="0">
              <a:lnSpc>
                <a:spcPct val="100000"/>
              </a:lnSpc>
              <a:spcAft>
                <a:spcPts val="0"/>
              </a:spcAft>
            </a:pPr>
            <a:endParaRPr lang="en-US" dirty="0">
              <a:effectLst/>
            </a:endParaRPr>
          </a:p>
          <a:p>
            <a:pPr rtl="0">
              <a:lnSpc>
                <a:spcPct val="100000"/>
              </a:lnSpc>
              <a:spcAft>
                <a:spcPts val="0"/>
              </a:spcAft>
            </a:pPr>
            <a:r>
              <a:rPr lang="en-US" dirty="0">
                <a:effectLst/>
                <a:latin typeface="Arial, sans-serif"/>
              </a:rPr>
              <a:t>So, ask yourself this:</a:t>
            </a:r>
            <a:endParaRPr lang="en-US" dirty="0">
              <a:effectLst/>
            </a:endParaRPr>
          </a:p>
          <a:p>
            <a:pPr rtl="0">
              <a:lnSpc>
                <a:spcPct val="100000"/>
              </a:lnSpc>
              <a:spcAft>
                <a:spcPts val="0"/>
              </a:spcAft>
            </a:pPr>
            <a:r>
              <a:rPr lang="en-US" dirty="0">
                <a:effectLst/>
                <a:latin typeface="Arial, sans-serif"/>
              </a:rPr>
              <a:t>How likely is an item to fail? Risk varies with how delicate or complicated an item is.</a:t>
            </a:r>
            <a:endParaRPr lang="en-US" dirty="0">
              <a:effectLst/>
            </a:endParaRPr>
          </a:p>
          <a:p>
            <a:pPr rtl="0">
              <a:lnSpc>
                <a:spcPct val="100000"/>
              </a:lnSpc>
              <a:spcAft>
                <a:spcPts val="0"/>
              </a:spcAft>
            </a:pPr>
            <a:r>
              <a:rPr lang="en-US" dirty="0">
                <a:effectLst/>
                <a:latin typeface="Arial, sans-serif"/>
              </a:rPr>
              <a:t>If an item fails, what might happen? </a:t>
            </a:r>
            <a:endParaRPr lang="en-US" dirty="0">
              <a:effectLst/>
            </a:endParaRPr>
          </a:p>
          <a:p>
            <a:pPr rtl="0">
              <a:lnSpc>
                <a:spcPct val="100000"/>
              </a:lnSpc>
              <a:spcAft>
                <a:spcPts val="0"/>
              </a:spcAft>
            </a:pPr>
            <a:r>
              <a:rPr lang="en-US" dirty="0">
                <a:effectLst/>
                <a:latin typeface="Arial, sans-serif"/>
              </a:rPr>
              <a:t>Will I create scrap? Will m</a:t>
            </a:r>
            <a:r>
              <a:rPr lang="en-US" sz="1800" dirty="0">
                <a:effectLst/>
                <a:latin typeface="Arial, sans-serif"/>
              </a:rPr>
              <a:t>isalignments cause lowered yield, more rework, field failures?</a:t>
            </a:r>
            <a:endParaRPr lang="en-US" dirty="0">
              <a:effectLst/>
            </a:endParaRPr>
          </a:p>
          <a:p>
            <a:pPr rtl="0">
              <a:lnSpc>
                <a:spcPct val="100000"/>
              </a:lnSpc>
              <a:spcAft>
                <a:spcPts val="0"/>
              </a:spcAft>
            </a:pPr>
            <a:r>
              <a:rPr lang="en-US" dirty="0">
                <a:effectLst/>
                <a:latin typeface="Arial, sans-serif"/>
              </a:rPr>
              <a:t>Will production shut down? Key to this...</a:t>
            </a:r>
            <a:endParaRPr lang="en-US" dirty="0">
              <a:effectLst/>
            </a:endParaRPr>
          </a:p>
          <a:p>
            <a:pPr lvl="1" rtl="0">
              <a:lnSpc>
                <a:spcPct val="100000"/>
              </a:lnSpc>
              <a:spcAft>
                <a:spcPts val="0"/>
              </a:spcAft>
              <a:buFont typeface="Arial" panose="020B0604020202020204" pitchFamily="34" charset="0"/>
              <a:buChar char="•"/>
            </a:pPr>
            <a:r>
              <a:rPr lang="en-US" sz="1800" dirty="0">
                <a:effectLst/>
                <a:latin typeface="Arial, sans-serif"/>
              </a:rPr>
              <a:t>Do I have redundancy built in or will production &amp; invoicing completely stop?</a:t>
            </a:r>
            <a:endParaRPr lang="en-US" dirty="0">
              <a:effectLst/>
            </a:endParaRPr>
          </a:p>
          <a:p>
            <a:pPr lvl="1" rtl="0">
              <a:lnSpc>
                <a:spcPct val="100000"/>
              </a:lnSpc>
              <a:spcAft>
                <a:spcPts val="0"/>
              </a:spcAft>
              <a:buFont typeface="Arial" panose="020B0604020202020204" pitchFamily="34" charset="0"/>
              <a:buChar char="•"/>
            </a:pPr>
            <a:r>
              <a:rPr lang="en-US" sz="1800" dirty="0">
                <a:effectLst/>
                <a:latin typeface="Arial, sans-serif"/>
              </a:rPr>
              <a:t>Is there a lead time on replacement parts? How long would the line be down?</a:t>
            </a:r>
            <a:endParaRPr lang="en-US" dirty="0">
              <a:effectLst/>
            </a:endParaRPr>
          </a:p>
          <a:p>
            <a:pPr lvl="1" rtl="0">
              <a:lnSpc>
                <a:spcPct val="100000"/>
              </a:lnSpc>
              <a:spcAft>
                <a:spcPts val="0"/>
              </a:spcAft>
              <a:buFont typeface="Arial" panose="020B0604020202020204" pitchFamily="34" charset="0"/>
              <a:buChar char="•"/>
            </a:pPr>
            <a:r>
              <a:rPr lang="en-US" sz="1800" dirty="0">
                <a:effectLst/>
                <a:latin typeface="Arial, sans-serif"/>
              </a:rPr>
              <a:t>Do I have troubleshooting ability in-house or would I need to bring experts in?</a:t>
            </a:r>
            <a:endParaRPr lang="en-US" dirty="0">
              <a:effectLst/>
            </a:endParaRPr>
          </a:p>
          <a:p>
            <a:pPr rtl="0">
              <a:lnSpc>
                <a:spcPct val="100000"/>
              </a:lnSpc>
              <a:spcAft>
                <a:spcPts val="0"/>
              </a:spcAft>
            </a:pPr>
            <a:r>
              <a:rPr lang="en-US" sz="1800" dirty="0">
                <a:effectLst/>
                <a:latin typeface="Arial, sans-serif"/>
              </a:rPr>
              <a:t>Determine the financial impacts of a failure</a:t>
            </a:r>
            <a:endParaRPr lang="en-US" dirty="0">
              <a:effectLst/>
            </a:endParaRPr>
          </a:p>
          <a:p>
            <a:pPr rtl="0">
              <a:lnSpc>
                <a:spcPct val="100000"/>
              </a:lnSpc>
              <a:spcAft>
                <a:spcPts val="0"/>
              </a:spcAft>
            </a:pPr>
            <a:r>
              <a:rPr lang="en-US" sz="1800" dirty="0">
                <a:effectLst/>
                <a:latin typeface="Arial, sans-serif"/>
              </a:rPr>
              <a:t>	What revenue will I lose broken down to each day or hour a machine is down.</a:t>
            </a:r>
            <a:endParaRPr lang="en-US" dirty="0">
              <a:effectLst/>
            </a:endParaRPr>
          </a:p>
          <a:p>
            <a:pPr rtl="0">
              <a:lnSpc>
                <a:spcPct val="100000"/>
              </a:lnSpc>
              <a:spcAft>
                <a:spcPts val="0"/>
              </a:spcAft>
            </a:pPr>
            <a:r>
              <a:rPr lang="en-US" sz="1800" dirty="0">
                <a:effectLst/>
                <a:latin typeface="Arial, sans-serif"/>
              </a:rPr>
              <a:t>	Will I need to scrap anything, will I spend money on repairs?</a:t>
            </a:r>
            <a:endParaRPr lang="en-US" dirty="0">
              <a:effectLst/>
            </a:endParaRPr>
          </a:p>
          <a:p>
            <a:pPr rtl="0">
              <a:lnSpc>
                <a:spcPct val="100000"/>
              </a:lnSpc>
              <a:spcAft>
                <a:spcPts val="0"/>
              </a:spcAft>
            </a:pPr>
            <a:r>
              <a:rPr lang="en-US" sz="1800" dirty="0">
                <a:effectLst/>
                <a:latin typeface="Arial, sans-serif"/>
              </a:rPr>
              <a:t>What are the reputation impacts of a failure? What would handling RMAs cost?</a:t>
            </a:r>
            <a:endParaRPr lang="en-US" dirty="0">
              <a:effectLst/>
            </a:endParaRPr>
          </a:p>
          <a:p>
            <a:pPr rtl="0">
              <a:lnSpc>
                <a:spcPct val="100000"/>
              </a:lnSpc>
              <a:spcAft>
                <a:spcPts val="0"/>
              </a:spcAft>
            </a:pPr>
            <a:endParaRPr lang="en-US" dirty="0">
              <a:effectLst/>
            </a:endParaRPr>
          </a:p>
          <a:p>
            <a:pPr rtl="0">
              <a:lnSpc>
                <a:spcPct val="100000"/>
              </a:lnSpc>
              <a:spcAft>
                <a:spcPts val="0"/>
              </a:spcAft>
            </a:pPr>
            <a:r>
              <a:rPr lang="en-US" sz="1800" dirty="0">
                <a:effectLst/>
                <a:latin typeface="Arial, sans-serif"/>
              </a:rPr>
              <a:t>Get creative with your most cynical team members and brainstorm what could go wrong. Balance that out with the likelihood of those kinds of events and calculate the costs of a failure.</a:t>
            </a:r>
            <a:endParaRPr lang="en-US" dirty="0">
              <a:effectLst/>
            </a:endParaRPr>
          </a:p>
          <a:p>
            <a:pPr rtl="0">
              <a:lnSpc>
                <a:spcPct val="100000"/>
              </a:lnSpc>
              <a:spcAft>
                <a:spcPts val="0"/>
              </a:spcAft>
            </a:pPr>
            <a:endParaRPr lang="en-US" sz="1800" dirty="0">
              <a:effectLst/>
              <a:latin typeface="Arial, sans-serif"/>
            </a:endParaRPr>
          </a:p>
          <a:p>
            <a:pPr rtl="0">
              <a:lnSpc>
                <a:spcPct val="100000"/>
              </a:lnSpc>
              <a:spcAft>
                <a:spcPts val="0"/>
              </a:spcAft>
            </a:pPr>
            <a:r>
              <a:rPr lang="en-US" sz="1800" dirty="0">
                <a:effectLst/>
                <a:latin typeface="Arial, sans-serif"/>
              </a:rPr>
              <a:t>What can fail and how important is it to business success?</a:t>
            </a:r>
            <a:endParaRPr lang="en-US" dirty="0">
              <a:effectLst/>
            </a:endParaRPr>
          </a:p>
          <a:p>
            <a:pPr rtl="0">
              <a:lnSpc>
                <a:spcPct val="100000"/>
              </a:lnSpc>
              <a:spcAft>
                <a:spcPts val="0"/>
              </a:spcAft>
            </a:pPr>
            <a:endParaRPr lang="en-US" dirty="0">
              <a:effectLst/>
            </a:endParaRPr>
          </a:p>
          <a:p>
            <a:pPr rtl="0">
              <a:lnSpc>
                <a:spcPct val="100000"/>
              </a:lnSpc>
              <a:spcAft>
                <a:spcPts val="0"/>
              </a:spcAft>
            </a:pPr>
            <a:r>
              <a:rPr lang="en-US" sz="1800" dirty="0">
                <a:effectLst/>
                <a:latin typeface="Arial, sans-serif"/>
              </a:rPr>
              <a:t>For example, on our road trip what can go wrong? Car part failure. Bad weather. Fuel supply. You forget something. What are the risks that matter?</a:t>
            </a:r>
            <a:endParaRPr lang="en-US" dirty="0">
              <a:effectLst/>
            </a:endParaRPr>
          </a:p>
        </p:txBody>
      </p:sp>
      <p:sp>
        <p:nvSpPr>
          <p:cNvPr id="4" name="Slide Number Placeholder 3"/>
          <p:cNvSpPr>
            <a:spLocks noGrp="1"/>
          </p:cNvSpPr>
          <p:nvPr>
            <p:ph type="sldNum" sz="quarter" idx="5"/>
          </p:nvPr>
        </p:nvSpPr>
        <p:spPr/>
        <p:txBody>
          <a:bodyPr/>
          <a:lstStyle/>
          <a:p>
            <a:fld id="{2159BAE5-46DE-E047-AFDD-B00166002A63}" type="slidenum">
              <a:rPr lang="en-US" smtClean="0"/>
              <a:t>5</a:t>
            </a:fld>
            <a:endParaRPr lang="en-US"/>
          </a:p>
        </p:txBody>
      </p:sp>
    </p:spTree>
    <p:extLst>
      <p:ext uri="{BB962C8B-B14F-4D97-AF65-F5344CB8AC3E}">
        <p14:creationId xmlns:p14="http://schemas.microsoft.com/office/powerpoint/2010/main" val="1383276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lnSpc>
                <a:spcPct val="100000"/>
              </a:lnSpc>
              <a:spcAft>
                <a:spcPts val="0"/>
              </a:spcAft>
            </a:pPr>
            <a:r>
              <a:rPr lang="en-US" sz="1800" dirty="0">
                <a:effectLst/>
                <a:latin typeface="Arial, sans-serif"/>
              </a:rPr>
              <a:t>Once you know what the risks are, the next piece of the Preventive Maintenance and Calibration Process is making a plan to mitigate those risks.</a:t>
            </a:r>
            <a:endParaRPr lang="en-US" dirty="0">
              <a:effectLst/>
            </a:endParaRPr>
          </a:p>
          <a:p>
            <a:pPr rtl="0">
              <a:lnSpc>
                <a:spcPct val="100000"/>
              </a:lnSpc>
              <a:spcAft>
                <a:spcPts val="0"/>
              </a:spcAft>
            </a:pPr>
            <a:r>
              <a:rPr lang="en-US" sz="1800" dirty="0">
                <a:effectLst/>
                <a:latin typeface="Arial, sans-serif"/>
              </a:rPr>
              <a:t>Consider these typical preventive measures. </a:t>
            </a:r>
            <a:endParaRPr lang="en-US" dirty="0">
              <a:effectLst/>
            </a:endParaRPr>
          </a:p>
          <a:p>
            <a:pPr rtl="0">
              <a:lnSpc>
                <a:spcPct val="100000"/>
              </a:lnSpc>
              <a:spcAft>
                <a:spcPts val="0"/>
              </a:spcAft>
            </a:pPr>
            <a:endParaRPr lang="en-US" dirty="0">
              <a:effectLst/>
            </a:endParaRPr>
          </a:p>
          <a:p>
            <a:pPr rtl="0">
              <a:lnSpc>
                <a:spcPct val="100000"/>
              </a:lnSpc>
              <a:spcAft>
                <a:spcPts val="0"/>
              </a:spcAft>
            </a:pPr>
            <a:r>
              <a:rPr lang="en-US" sz="1800" dirty="0">
                <a:effectLst/>
                <a:latin typeface="Arial, sans-serif"/>
              </a:rPr>
              <a:t>I can keep spare parts on hand. I can set up a plan to replace them at intervals. I can follow the owner’s guide maintenance protocols.</a:t>
            </a:r>
            <a:endParaRPr lang="en-US" dirty="0">
              <a:effectLst/>
            </a:endParaRPr>
          </a:p>
          <a:p>
            <a:pPr rtl="0">
              <a:lnSpc>
                <a:spcPct val="100000"/>
              </a:lnSpc>
              <a:spcAft>
                <a:spcPts val="0"/>
              </a:spcAft>
            </a:pPr>
            <a:r>
              <a:rPr lang="en-US" sz="1800" dirty="0">
                <a:effectLst/>
                <a:latin typeface="Arial, sans-serif"/>
              </a:rPr>
              <a:t>I can monitor critical processes where a machine failure will affect the quality of what is produced. </a:t>
            </a:r>
            <a:endParaRPr lang="en-US" dirty="0">
              <a:effectLst/>
            </a:endParaRPr>
          </a:p>
          <a:p>
            <a:pPr rtl="0">
              <a:lnSpc>
                <a:spcPct val="100000"/>
              </a:lnSpc>
              <a:spcAft>
                <a:spcPts val="0"/>
              </a:spcAft>
            </a:pPr>
            <a:br>
              <a:rPr lang="en-US" dirty="0">
                <a:effectLst/>
              </a:rPr>
            </a:br>
            <a:r>
              <a:rPr lang="en-US" sz="1800" dirty="0">
                <a:effectLst/>
                <a:latin typeface="Arial, sans-serif"/>
              </a:rPr>
              <a:t>For example, to populate a circuit board, we stencil on solder paste, load the parts with the pick-and-place robot then run the board through the reflow oven to liquefy the solder paste &amp; solder the joints. If any of the 14 oven heating elements is failing, the temperatures will not melt the solder paste, and someone will need to rework all the failed joints by hand with a soldering iron. One bad set of boards through the oven could cost several days in hand soldering, reducing throughput and spiking cost of goods.</a:t>
            </a:r>
            <a:endParaRPr lang="en-US" dirty="0">
              <a:effectLst/>
            </a:endParaRPr>
          </a:p>
          <a:p>
            <a:pPr rtl="0">
              <a:lnSpc>
                <a:spcPct val="100000"/>
              </a:lnSpc>
              <a:spcAft>
                <a:spcPts val="0"/>
              </a:spcAft>
            </a:pPr>
            <a:br>
              <a:rPr lang="en-US" dirty="0">
                <a:effectLst/>
              </a:rPr>
            </a:br>
            <a:r>
              <a:rPr lang="en-US" sz="1800" dirty="0">
                <a:effectLst/>
                <a:latin typeface="Arial, sans-serif"/>
              </a:rPr>
              <a:t>To avoid that, we send a known sample through the oven and monitor the actual temperatures against the expected temperatures every week. We also spend the money to have one spare heating element on hand. We can replace the element in four hours then buy a new spare with ground shipping.</a:t>
            </a:r>
            <a:endParaRPr lang="en-US" dirty="0">
              <a:effectLst/>
            </a:endParaRPr>
          </a:p>
          <a:p>
            <a:pPr rtl="0">
              <a:lnSpc>
                <a:spcPct val="100000"/>
              </a:lnSpc>
              <a:spcAft>
                <a:spcPts val="0"/>
              </a:spcAft>
            </a:pPr>
            <a:r>
              <a:rPr lang="en-US" sz="1800" dirty="0">
                <a:effectLst/>
                <a:latin typeface="Arial, sans-serif"/>
              </a:rPr>
              <a:t>For our road trip example, what equipment on the car is critical to operation?</a:t>
            </a:r>
            <a:endParaRPr lang="en-US" dirty="0">
              <a:effectLst/>
            </a:endParaRPr>
          </a:p>
          <a:p>
            <a:pPr rtl="0">
              <a:lnSpc>
                <a:spcPct val="100000"/>
              </a:lnSpc>
              <a:spcAft>
                <a:spcPts val="0"/>
              </a:spcAft>
            </a:pPr>
            <a:r>
              <a:rPr lang="en-US" sz="1800" dirty="0">
                <a:effectLst/>
                <a:latin typeface="Arial, sans-serif"/>
              </a:rPr>
              <a:t>Engine, transmission, tires. Windshield wipers, turn signals, etc.</a:t>
            </a:r>
            <a:endParaRPr lang="en-US" dirty="0">
              <a:effectLst/>
            </a:endParaRPr>
          </a:p>
          <a:p>
            <a:pPr rtl="0">
              <a:lnSpc>
                <a:spcPct val="100000"/>
              </a:lnSpc>
              <a:spcAft>
                <a:spcPts val="0"/>
              </a:spcAft>
            </a:pPr>
            <a:br>
              <a:rPr lang="en-US" dirty="0">
                <a:effectLst/>
              </a:rPr>
            </a:br>
            <a:r>
              <a:rPr lang="en-US" sz="1800" dirty="0">
                <a:effectLst/>
                <a:latin typeface="Arial, sans-serif"/>
              </a:rPr>
              <a:t>What can I do to mitigate the risk of failure?</a:t>
            </a:r>
            <a:endParaRPr lang="en-US" dirty="0">
              <a:effectLst/>
            </a:endParaRPr>
          </a:p>
          <a:p>
            <a:pPr rtl="0">
              <a:lnSpc>
                <a:spcPct val="100000"/>
              </a:lnSpc>
              <a:spcAft>
                <a:spcPts val="0"/>
              </a:spcAft>
            </a:pPr>
            <a:r>
              <a:rPr lang="en-US" sz="1800" dirty="0">
                <a:effectLst/>
                <a:latin typeface="Arial, sans-serif"/>
              </a:rPr>
              <a:t>Manufacturer recommended maintenance: Oil changes, belts. </a:t>
            </a:r>
            <a:endParaRPr lang="en-US" dirty="0">
              <a:effectLst/>
            </a:endParaRPr>
          </a:p>
          <a:p>
            <a:pPr rtl="0">
              <a:lnSpc>
                <a:spcPct val="100000"/>
              </a:lnSpc>
              <a:spcAft>
                <a:spcPts val="0"/>
              </a:spcAft>
            </a:pPr>
            <a:r>
              <a:rPr lang="en-US" sz="1800" dirty="0">
                <a:effectLst/>
                <a:latin typeface="Arial, sans-serif"/>
              </a:rPr>
              <a:t>Monitoring: I’m going to check air pressure in my tires and see what tread level is left before I leave. I’m going to get an oil change and check oil level before I head out on the trip.</a:t>
            </a:r>
            <a:endParaRPr lang="en-US" dirty="0">
              <a:effectLst/>
            </a:endParaRPr>
          </a:p>
          <a:p>
            <a:pPr rtl="0">
              <a:lnSpc>
                <a:spcPct val="100000"/>
              </a:lnSpc>
              <a:spcAft>
                <a:spcPts val="0"/>
              </a:spcAft>
            </a:pPr>
            <a:br>
              <a:rPr lang="en-US" dirty="0">
                <a:effectLst/>
              </a:rPr>
            </a:br>
            <a:r>
              <a:rPr lang="en-US" sz="1800" dirty="0">
                <a:effectLst/>
                <a:latin typeface="Arial, sans-serif"/>
              </a:rPr>
              <a:t>Am I going to pack spare parts? A spare tire yes. Spare fuses, yes. Spare windshield wipers &amp; belts, probably not. I’m definitely not going to tow a spare engine around with me.</a:t>
            </a:r>
            <a:endParaRPr lang="en-US" dirty="0">
              <a:effectLst/>
            </a:endParaRPr>
          </a:p>
          <a:p>
            <a:pPr rtl="0">
              <a:lnSpc>
                <a:spcPct val="100000"/>
              </a:lnSpc>
              <a:spcAft>
                <a:spcPts val="0"/>
              </a:spcAft>
            </a:pPr>
            <a:r>
              <a:rPr lang="en-US" sz="1800" dirty="0">
                <a:effectLst/>
                <a:latin typeface="Arial, sans-serif"/>
              </a:rPr>
              <a:t>Mitigating all risk is expensive. Consciously choose what risks are acceptable &amp; which need to be addressed by the Equipment Management Plan.</a:t>
            </a:r>
            <a:endParaRPr lang="en-US" dirty="0">
              <a:effectLst/>
            </a:endParaRPr>
          </a:p>
        </p:txBody>
      </p:sp>
      <p:sp>
        <p:nvSpPr>
          <p:cNvPr id="4" name="Slide Number Placeholder 3"/>
          <p:cNvSpPr>
            <a:spLocks noGrp="1"/>
          </p:cNvSpPr>
          <p:nvPr>
            <p:ph type="sldNum" sz="quarter" idx="5"/>
          </p:nvPr>
        </p:nvSpPr>
        <p:spPr/>
        <p:txBody>
          <a:bodyPr/>
          <a:lstStyle/>
          <a:p>
            <a:fld id="{2159BAE5-46DE-E047-AFDD-B00166002A63}" type="slidenum">
              <a:rPr lang="en-US" smtClean="0"/>
              <a:t>6</a:t>
            </a:fld>
            <a:endParaRPr lang="en-US"/>
          </a:p>
        </p:txBody>
      </p:sp>
    </p:spTree>
    <p:extLst>
      <p:ext uri="{BB962C8B-B14F-4D97-AF65-F5344CB8AC3E}">
        <p14:creationId xmlns:p14="http://schemas.microsoft.com/office/powerpoint/2010/main" val="435949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lnSpc>
                <a:spcPct val="100000"/>
              </a:lnSpc>
              <a:spcAft>
                <a:spcPts val="0"/>
              </a:spcAft>
            </a:pPr>
            <a:r>
              <a:rPr lang="en-US" sz="1800" dirty="0">
                <a:effectLst/>
                <a:latin typeface="Arial, sans-serif"/>
              </a:rPr>
              <a:t>Once you have a plan, it’s critical that your team follows it. Consider addressing these points.</a:t>
            </a:r>
            <a:endParaRPr lang="en-US" dirty="0">
              <a:effectLst/>
            </a:endParaRPr>
          </a:p>
          <a:p>
            <a:pPr rtl="0">
              <a:lnSpc>
                <a:spcPct val="100000"/>
              </a:lnSpc>
              <a:spcAft>
                <a:spcPts val="0"/>
              </a:spcAft>
            </a:pPr>
            <a:endParaRPr lang="en-US" dirty="0">
              <a:effectLst/>
            </a:endParaRPr>
          </a:p>
          <a:p>
            <a:pPr rtl="0">
              <a:lnSpc>
                <a:spcPct val="100000"/>
              </a:lnSpc>
              <a:spcAft>
                <a:spcPts val="0"/>
              </a:spcAft>
            </a:pPr>
            <a:r>
              <a:rPr lang="en-US" sz="1800" dirty="0">
                <a:effectLst/>
                <a:latin typeface="Arial, sans-serif"/>
              </a:rPr>
              <a:t>Make it easy to follow. </a:t>
            </a:r>
            <a:endParaRPr lang="en-US" dirty="0">
              <a:effectLst/>
            </a:endParaRPr>
          </a:p>
          <a:p>
            <a:pPr rtl="0">
              <a:lnSpc>
                <a:spcPct val="100000"/>
              </a:lnSpc>
              <a:spcAft>
                <a:spcPts val="0"/>
              </a:spcAft>
            </a:pPr>
            <a:endParaRPr lang="en-US" dirty="0">
              <a:effectLst/>
            </a:endParaRPr>
          </a:p>
          <a:p>
            <a:pPr rtl="0">
              <a:lnSpc>
                <a:spcPct val="100000"/>
              </a:lnSpc>
              <a:spcAft>
                <a:spcPts val="0"/>
              </a:spcAft>
            </a:pPr>
            <a:r>
              <a:rPr lang="en-US" sz="1800" dirty="0">
                <a:effectLst/>
                <a:latin typeface="Arial, sans-serif"/>
              </a:rPr>
              <a:t>Make sure you allocate time for the work and money in the budget for replacement parts or consumables.</a:t>
            </a:r>
            <a:endParaRPr lang="en-US" dirty="0">
              <a:effectLst/>
            </a:endParaRPr>
          </a:p>
          <a:p>
            <a:pPr rtl="0">
              <a:lnSpc>
                <a:spcPct val="100000"/>
              </a:lnSpc>
              <a:spcAft>
                <a:spcPts val="0"/>
              </a:spcAft>
            </a:pPr>
            <a:endParaRPr lang="en-US" dirty="0">
              <a:effectLst/>
            </a:endParaRPr>
          </a:p>
          <a:p>
            <a:pPr rtl="0">
              <a:lnSpc>
                <a:spcPct val="100000"/>
              </a:lnSpc>
              <a:spcAft>
                <a:spcPts val="0"/>
              </a:spcAft>
            </a:pPr>
            <a:r>
              <a:rPr lang="en-US" sz="1800" dirty="0">
                <a:effectLst/>
                <a:latin typeface="Arial, sans-serif"/>
              </a:rPr>
              <a:t>Document the maintenance steps and calendar the tasks. Write up what needs to be done, take pictures, and store the document. The tasks can simply be listed in a spreadsheet or on a shared Google or Outlook calendar. There is Asset Management software available, too. Keep it simple. The more complicated the process, the more likely people will be to introduce shortcuts to bypass onerous steps or skip filling out forms.</a:t>
            </a:r>
            <a:endParaRPr lang="en-US" dirty="0">
              <a:effectLst/>
            </a:endParaRPr>
          </a:p>
          <a:p>
            <a:pPr rtl="0">
              <a:lnSpc>
                <a:spcPct val="100000"/>
              </a:lnSpc>
              <a:spcAft>
                <a:spcPts val="0"/>
              </a:spcAft>
            </a:pPr>
            <a:endParaRPr lang="en-US" dirty="0">
              <a:effectLst/>
            </a:endParaRPr>
          </a:p>
          <a:p>
            <a:pPr rtl="0">
              <a:lnSpc>
                <a:spcPct val="100000"/>
              </a:lnSpc>
              <a:spcAft>
                <a:spcPts val="0"/>
              </a:spcAft>
            </a:pPr>
            <a:r>
              <a:rPr lang="en-US" sz="1800" dirty="0">
                <a:effectLst/>
                <a:latin typeface="Arial, sans-serif"/>
              </a:rPr>
              <a:t>Assign a responsible party to complete the work. If multiple people share the work, it’s easy to let things fall through the cracks. </a:t>
            </a:r>
            <a:endParaRPr lang="en-US" dirty="0">
              <a:effectLst/>
            </a:endParaRPr>
          </a:p>
          <a:p>
            <a:pPr rtl="0">
              <a:lnSpc>
                <a:spcPct val="100000"/>
              </a:lnSpc>
              <a:spcAft>
                <a:spcPts val="0"/>
              </a:spcAft>
            </a:pPr>
            <a:br>
              <a:rPr lang="en-US" dirty="0">
                <a:effectLst/>
              </a:rPr>
            </a:br>
            <a:r>
              <a:rPr lang="en-US" sz="1800" dirty="0">
                <a:effectLst/>
                <a:latin typeface="Arial, sans-serif"/>
              </a:rPr>
              <a:t>Then train the responsible party. Make sure that your expectations are clearly communicated. How often does the task need to be done? Are they authorized to replenish spare parts? What budget do they have to work with? Is the task clearly documented? Where do they go if they see something wrong or can’t complete the task?</a:t>
            </a:r>
            <a:endParaRPr lang="en-US" dirty="0">
              <a:effectLst/>
            </a:endParaRPr>
          </a:p>
          <a:p>
            <a:pPr rtl="0">
              <a:lnSpc>
                <a:spcPct val="100000"/>
              </a:lnSpc>
              <a:spcAft>
                <a:spcPts val="0"/>
              </a:spcAft>
            </a:pPr>
            <a:br>
              <a:rPr lang="en-US" dirty="0">
                <a:effectLst/>
              </a:rPr>
            </a:br>
            <a:r>
              <a:rPr lang="en-US" sz="1800" dirty="0">
                <a:effectLst/>
                <a:latin typeface="Arial, sans-serif"/>
              </a:rPr>
              <a:t>Finally, someone needs to monitor the effectiveness of the plan. This is where it’s important to have one person who can oversee the entire plan and own the performance metrics. </a:t>
            </a:r>
            <a:endParaRPr lang="en-US" dirty="0">
              <a:effectLst/>
            </a:endParaRPr>
          </a:p>
          <a:p>
            <a:pPr rtl="0">
              <a:lnSpc>
                <a:spcPct val="100000"/>
              </a:lnSpc>
              <a:spcAft>
                <a:spcPts val="0"/>
              </a:spcAft>
            </a:pPr>
            <a:br>
              <a:rPr lang="en-US" dirty="0">
                <a:effectLst/>
              </a:rPr>
            </a:br>
            <a:r>
              <a:rPr lang="en-US" sz="1800" dirty="0">
                <a:effectLst/>
                <a:latin typeface="Arial, sans-serif"/>
              </a:rPr>
              <a:t>What kind of metrics are typical?</a:t>
            </a:r>
            <a:endParaRPr lang="en-US" dirty="0">
              <a:effectLst/>
            </a:endParaRPr>
          </a:p>
          <a:p>
            <a:pPr rtl="0">
              <a:lnSpc>
                <a:spcPct val="100000"/>
              </a:lnSpc>
              <a:spcAft>
                <a:spcPts val="0"/>
              </a:spcAft>
            </a:pPr>
            <a:r>
              <a:rPr lang="en-US" sz="1800" dirty="0">
                <a:effectLst/>
                <a:latin typeface="Arial, sans-serif"/>
              </a:rPr>
              <a:t>Overall Equipment Effectiveness is a commonly used metric. </a:t>
            </a:r>
            <a:r>
              <a:rPr lang="en-US" sz="1800" b="0" i="0" dirty="0">
                <a:effectLst/>
                <a:latin typeface="Arial, sans-serif"/>
              </a:rPr>
              <a:t>Simply put – Overall Equipment Effectiveness identifies the percentage of manufacturing time that is truly productive. An OEE score of 100% means you are manufacturing only good parts, as fast as possible, with no down time. The metrics you use need to make sense for your company. </a:t>
            </a:r>
            <a:endParaRPr lang="en-US" dirty="0">
              <a:effectLst/>
            </a:endParaRPr>
          </a:p>
          <a:p>
            <a:pPr rtl="0">
              <a:lnSpc>
                <a:spcPct val="100000"/>
              </a:lnSpc>
              <a:spcAft>
                <a:spcPts val="0"/>
              </a:spcAft>
            </a:pPr>
            <a:br>
              <a:rPr lang="en-US" b="0" i="0" dirty="0">
                <a:effectLst/>
              </a:rPr>
            </a:br>
            <a:r>
              <a:rPr lang="en-US" sz="1800" b="0" i="0" dirty="0">
                <a:effectLst/>
                <a:latin typeface="Arial, sans-serif"/>
              </a:rPr>
              <a:t>To make sure the plan is being followed, </a:t>
            </a:r>
            <a:r>
              <a:rPr lang="en-US" sz="1800" dirty="0">
                <a:effectLst/>
                <a:latin typeface="Arial, sans-serif"/>
              </a:rPr>
              <a:t>close the feedback loop. Make sure the work gets done when it needs to be done. Create logs that are dated &amp; initialed for each task &amp; then make time to review the logs regularly. </a:t>
            </a:r>
            <a:endParaRPr lang="en-US" dirty="0">
              <a:effectLst/>
            </a:endParaRPr>
          </a:p>
          <a:p>
            <a:pPr rtl="0">
              <a:lnSpc>
                <a:spcPct val="100000"/>
              </a:lnSpc>
              <a:spcAft>
                <a:spcPts val="0"/>
              </a:spcAft>
            </a:pPr>
            <a:br>
              <a:rPr lang="en-US" dirty="0">
                <a:effectLst/>
              </a:rPr>
            </a:br>
            <a:r>
              <a:rPr lang="en-US" sz="1800" dirty="0">
                <a:effectLst/>
                <a:latin typeface="Arial, sans-serif"/>
              </a:rPr>
              <a:t>Track the metrics at known intervals. For example, how many hours was a machine down each month or what was OEE for the month? Were there maintenance budget overruns? You determine what to track and how often.</a:t>
            </a:r>
            <a:endParaRPr lang="en-US" dirty="0">
              <a:effectLst/>
            </a:endParaRPr>
          </a:p>
          <a:p>
            <a:pPr rtl="0">
              <a:lnSpc>
                <a:spcPct val="100000"/>
              </a:lnSpc>
              <a:spcAft>
                <a:spcPts val="0"/>
              </a:spcAft>
            </a:pPr>
            <a:br>
              <a:rPr lang="en-US" dirty="0">
                <a:effectLst/>
              </a:rPr>
            </a:br>
            <a:r>
              <a:rPr lang="en-US" sz="1800" dirty="0">
                <a:effectLst/>
                <a:latin typeface="Arial, sans-serif"/>
              </a:rPr>
              <a:t>If the team didn’t hit the metrics, conduct a Root Cause Analysis to determine why and if the process needs to change. Take time to consider if</a:t>
            </a:r>
            <a:r>
              <a:rPr lang="en-US" sz="1800" b="0" i="0" dirty="0">
                <a:effectLst/>
                <a:latin typeface="Arial, sans-serif"/>
              </a:rPr>
              <a:t> your plan is too aggressive or not aggressive enough. </a:t>
            </a:r>
            <a:endParaRPr lang="en-US" dirty="0">
              <a:effectLst/>
            </a:endParaRPr>
          </a:p>
        </p:txBody>
      </p:sp>
      <p:sp>
        <p:nvSpPr>
          <p:cNvPr id="4" name="Slide Number Placeholder 3"/>
          <p:cNvSpPr>
            <a:spLocks noGrp="1"/>
          </p:cNvSpPr>
          <p:nvPr>
            <p:ph type="sldNum" sz="quarter" idx="5"/>
          </p:nvPr>
        </p:nvSpPr>
        <p:spPr/>
        <p:txBody>
          <a:bodyPr/>
          <a:lstStyle/>
          <a:p>
            <a:fld id="{2159BAE5-46DE-E047-AFDD-B00166002A63}" type="slidenum">
              <a:rPr lang="en-US" smtClean="0"/>
              <a:t>7</a:t>
            </a:fld>
            <a:endParaRPr lang="en-US"/>
          </a:p>
        </p:txBody>
      </p:sp>
    </p:spTree>
    <p:extLst>
      <p:ext uri="{BB962C8B-B14F-4D97-AF65-F5344CB8AC3E}">
        <p14:creationId xmlns:p14="http://schemas.microsoft.com/office/powerpoint/2010/main" val="520701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lnSpc>
                <a:spcPct val="100000"/>
              </a:lnSpc>
              <a:spcAft>
                <a:spcPts val="0"/>
              </a:spcAft>
            </a:pPr>
            <a:r>
              <a:rPr lang="en-US" sz="1800" dirty="0">
                <a:effectLst/>
                <a:latin typeface="Arial, sans-serif"/>
              </a:rPr>
              <a:t>A good Equipment Management plan will have these six elements at a minimum. </a:t>
            </a:r>
            <a:endParaRPr lang="en-US" dirty="0">
              <a:effectLst/>
            </a:endParaRPr>
          </a:p>
          <a:p>
            <a:pPr rtl="0">
              <a:lnSpc>
                <a:spcPct val="100000"/>
              </a:lnSpc>
              <a:spcAft>
                <a:spcPts val="0"/>
              </a:spcAft>
            </a:pPr>
            <a:r>
              <a:rPr lang="en-US" sz="1800" dirty="0">
                <a:effectLst/>
                <a:latin typeface="Arial, sans-serif"/>
              </a:rPr>
              <a:t>The Master Equipment List</a:t>
            </a:r>
            <a:endParaRPr lang="en-US" dirty="0">
              <a:effectLst/>
            </a:endParaRPr>
          </a:p>
          <a:p>
            <a:pPr rtl="0">
              <a:lnSpc>
                <a:spcPct val="100000"/>
              </a:lnSpc>
              <a:spcAft>
                <a:spcPts val="0"/>
              </a:spcAft>
            </a:pPr>
            <a:r>
              <a:rPr lang="en-US" sz="1800" dirty="0">
                <a:effectLst/>
                <a:latin typeface="Arial, sans-serif"/>
              </a:rPr>
              <a:t>Documented maintenance or calibration tasks</a:t>
            </a:r>
            <a:endParaRPr lang="en-US" dirty="0">
              <a:effectLst/>
            </a:endParaRPr>
          </a:p>
          <a:p>
            <a:pPr rtl="0">
              <a:lnSpc>
                <a:spcPct val="100000"/>
              </a:lnSpc>
              <a:spcAft>
                <a:spcPts val="0"/>
              </a:spcAft>
            </a:pPr>
            <a:r>
              <a:rPr lang="en-US" sz="1800" dirty="0">
                <a:effectLst/>
                <a:latin typeface="Arial, sans-serif"/>
              </a:rPr>
              <a:t>Task lists developed to mitigate unacceptable risks</a:t>
            </a:r>
            <a:endParaRPr lang="en-US" dirty="0">
              <a:effectLst/>
            </a:endParaRPr>
          </a:p>
          <a:p>
            <a:pPr rtl="0">
              <a:lnSpc>
                <a:spcPct val="100000"/>
              </a:lnSpc>
              <a:spcAft>
                <a:spcPts val="0"/>
              </a:spcAft>
            </a:pPr>
            <a:r>
              <a:rPr lang="en-US" sz="1800" dirty="0">
                <a:effectLst/>
                <a:latin typeface="Arial, sans-serif"/>
              </a:rPr>
              <a:t>Someone to do the work</a:t>
            </a:r>
            <a:endParaRPr lang="en-US" dirty="0">
              <a:effectLst/>
            </a:endParaRPr>
          </a:p>
          <a:p>
            <a:pPr rtl="0">
              <a:lnSpc>
                <a:spcPct val="100000"/>
              </a:lnSpc>
              <a:spcAft>
                <a:spcPts val="0"/>
              </a:spcAft>
            </a:pPr>
            <a:r>
              <a:rPr lang="en-US" sz="1800" dirty="0">
                <a:effectLst/>
                <a:latin typeface="Arial, sans-serif"/>
              </a:rPr>
              <a:t>Logs to prove the work was done</a:t>
            </a:r>
            <a:endParaRPr lang="en-US" dirty="0">
              <a:effectLst/>
            </a:endParaRPr>
          </a:p>
          <a:p>
            <a:pPr rtl="0">
              <a:lnSpc>
                <a:spcPct val="100000"/>
              </a:lnSpc>
              <a:spcAft>
                <a:spcPts val="0"/>
              </a:spcAft>
            </a:pPr>
            <a:r>
              <a:rPr lang="en-US" sz="1800" dirty="0">
                <a:effectLst/>
                <a:latin typeface="Arial, sans-serif"/>
              </a:rPr>
              <a:t>System monitoring to determine if the plan is effective. An aggressive plan will reduce risk but cost more. A plan that isn’t aggressive enough will allow problems that could have been prevented. </a:t>
            </a:r>
            <a:endParaRPr lang="en-US" dirty="0">
              <a:effectLst/>
            </a:endParaRPr>
          </a:p>
        </p:txBody>
      </p:sp>
      <p:sp>
        <p:nvSpPr>
          <p:cNvPr id="4" name="Slide Number Placeholder 3"/>
          <p:cNvSpPr>
            <a:spLocks noGrp="1"/>
          </p:cNvSpPr>
          <p:nvPr>
            <p:ph type="sldNum" sz="quarter" idx="5"/>
          </p:nvPr>
        </p:nvSpPr>
        <p:spPr/>
        <p:txBody>
          <a:bodyPr/>
          <a:lstStyle/>
          <a:p>
            <a:fld id="{2159BAE5-46DE-E047-AFDD-B00166002A63}" type="slidenum">
              <a:rPr lang="en-US" smtClean="0"/>
              <a:t>8</a:t>
            </a:fld>
            <a:endParaRPr lang="en-US"/>
          </a:p>
        </p:txBody>
      </p:sp>
    </p:spTree>
    <p:extLst>
      <p:ext uri="{BB962C8B-B14F-4D97-AF65-F5344CB8AC3E}">
        <p14:creationId xmlns:p14="http://schemas.microsoft.com/office/powerpoint/2010/main" val="3256373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lnSpc>
                <a:spcPct val="100000"/>
              </a:lnSpc>
              <a:spcAft>
                <a:spcPts val="0"/>
              </a:spcAft>
            </a:pPr>
            <a:r>
              <a:rPr lang="en-US" sz="1800" dirty="0">
                <a:effectLst/>
                <a:latin typeface="Arial, sans-serif"/>
              </a:rPr>
              <a:t>In summary,</a:t>
            </a:r>
            <a:endParaRPr lang="en-US" dirty="0">
              <a:effectLst/>
            </a:endParaRPr>
          </a:p>
          <a:p>
            <a:pPr rtl="0">
              <a:lnSpc>
                <a:spcPct val="100000"/>
              </a:lnSpc>
              <a:spcAft>
                <a:spcPts val="0"/>
              </a:spcAft>
            </a:pPr>
            <a:r>
              <a:rPr lang="en-US" sz="1800" dirty="0">
                <a:effectLst/>
                <a:latin typeface="Arial, sans-serif"/>
              </a:rPr>
              <a:t>A good Equipment Management Plan will keep production flowing, save money, and find problems in-house before they become customer issues.</a:t>
            </a:r>
            <a:endParaRPr lang="en-US" dirty="0">
              <a:effectLst/>
            </a:endParaRPr>
          </a:p>
          <a:p>
            <a:pPr rtl="0">
              <a:lnSpc>
                <a:spcPct val="100000"/>
              </a:lnSpc>
              <a:spcAft>
                <a:spcPts val="0"/>
              </a:spcAft>
            </a:pPr>
            <a:r>
              <a:rPr lang="en-US" sz="1800" dirty="0">
                <a:effectLst/>
                <a:latin typeface="Arial, sans-serif"/>
              </a:rPr>
              <a:t>It is important to proactively maintain and calibrate your equipment.</a:t>
            </a:r>
            <a:endParaRPr lang="en-US" dirty="0">
              <a:effectLst/>
            </a:endParaRPr>
          </a:p>
          <a:p>
            <a:pPr rtl="0">
              <a:lnSpc>
                <a:spcPct val="100000"/>
              </a:lnSpc>
              <a:spcAft>
                <a:spcPts val="0"/>
              </a:spcAft>
            </a:pPr>
            <a:r>
              <a:rPr lang="en-US" sz="1800" dirty="0">
                <a:effectLst/>
                <a:latin typeface="Arial, sans-serif"/>
              </a:rPr>
              <a:t>Set up a plan that evaluates risk to the company and mitigates unacceptable risks.</a:t>
            </a:r>
            <a:endParaRPr lang="en-US" dirty="0">
              <a:effectLst/>
            </a:endParaRPr>
          </a:p>
          <a:p>
            <a:pPr rtl="0">
              <a:lnSpc>
                <a:spcPct val="100000"/>
              </a:lnSpc>
              <a:spcAft>
                <a:spcPts val="0"/>
              </a:spcAft>
            </a:pPr>
            <a:r>
              <a:rPr lang="en-US" sz="1800" dirty="0">
                <a:effectLst/>
                <a:latin typeface="Arial, sans-serif"/>
              </a:rPr>
              <a:t>Monitor the tasks in the plan and whether the plan achieves its goals. </a:t>
            </a:r>
            <a:endParaRPr lang="en-US" dirty="0">
              <a:effectLst/>
            </a:endParaRPr>
          </a:p>
          <a:p>
            <a:pPr rtl="0">
              <a:lnSpc>
                <a:spcPct val="100000"/>
              </a:lnSpc>
              <a:spcAft>
                <a:spcPts val="0"/>
              </a:spcAft>
            </a:pPr>
            <a:r>
              <a:rPr lang="en-US" sz="1800" dirty="0">
                <a:effectLst/>
                <a:latin typeface="Arial, sans-serif"/>
              </a:rPr>
              <a:t>You can start today. </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9</a:t>
            </a:fld>
            <a:endParaRPr lang="en-US"/>
          </a:p>
        </p:txBody>
      </p:sp>
    </p:spTree>
    <p:extLst>
      <p:ext uri="{BB962C8B-B14F-4D97-AF65-F5344CB8AC3E}">
        <p14:creationId xmlns:p14="http://schemas.microsoft.com/office/powerpoint/2010/main" val="2291848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59BAE5-46DE-E047-AFDD-B00166002A63}" type="slidenum">
              <a:rPr lang="en-US" smtClean="0"/>
              <a:t>10</a:t>
            </a:fld>
            <a:endParaRPr lang="en-US"/>
          </a:p>
        </p:txBody>
      </p:sp>
    </p:spTree>
    <p:extLst>
      <p:ext uri="{BB962C8B-B14F-4D97-AF65-F5344CB8AC3E}">
        <p14:creationId xmlns:p14="http://schemas.microsoft.com/office/powerpoint/2010/main" val="1158828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6396A3A3-94A6-4E5B-AF39-173ACA3E61CC}" type="datetime2">
              <a:rPr lang="en-US" smtClean="0"/>
              <a:t>Tuesday, July 18, 2023</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9933D019-A32C-4EAD-B8E6-DBDA699692FD}" type="datetime2">
              <a:rPr lang="en-US" smtClean="0"/>
              <a:t>Tuesday, July 18, 2023</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CCEBA98F-560C-4997-81C4-81D4D9187EAB}" type="datetime2">
              <a:rPr lang="en-US" smtClean="0"/>
              <a:t>Tuesday, July 18, 2023</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09600" y="18288"/>
            <a:ext cx="3860800" cy="329184"/>
          </a:xfrm>
          <a:prstGeom prst="rect">
            <a:avLst/>
          </a:prstGeom>
        </p:spPr>
        <p:txBody>
          <a:bodyPr/>
          <a:lstStyle/>
          <a:p>
            <a:fld id="{150972B2-CA5C-437D-87D0-8081271A9E4B}" type="datetime2">
              <a:rPr lang="en-US" smtClean="0"/>
              <a:t>Tuesday, July 18, 2023</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18288"/>
            <a:ext cx="3860800" cy="329184"/>
          </a:xfrm>
          <a:prstGeom prst="rect">
            <a:avLst/>
          </a:prstGeom>
        </p:spPr>
        <p:txBody>
          <a:bodyPr/>
          <a:lstStyle/>
          <a:p>
            <a:fld id="{79CD4847-11EF-4466-A8AD-85CDB7B49118}" type="datetime2">
              <a:rPr lang="en-US" smtClean="0"/>
              <a:t>Tuesday, July 18, 2023</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18288"/>
            <a:ext cx="3860800" cy="329184"/>
          </a:xfrm>
          <a:prstGeom prst="rect">
            <a:avLst/>
          </a:prstGeom>
        </p:spPr>
        <p:txBody>
          <a:bodyPr/>
          <a:lstStyle/>
          <a:p>
            <a:fld id="{F168457A-3AB9-4880-8A0C-9F8524491207}" type="datetime2">
              <a:rPr lang="en-US" smtClean="0"/>
              <a:t>Tuesday, July 18, 2023</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3FE976D3-5B7F-4300-ABED-C91F1B2AE209}" type="datetime2">
              <a:rPr lang="en-US" smtClean="0"/>
              <a:t>Tuesday, July 18, 2023</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EBDC1E59-17DD-41CE-97CA-624A472382D4}" type="datetime2">
              <a:rPr lang="en-US" smtClean="0"/>
              <a:t>Tuesday, July 18, 2023</a:t>
            </a:fld>
            <a:endParaRPr lang="en-US" dirty="0"/>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8CC057FC-95B6-4D89-AFDA-ABA33EE921E5}" type="datetime2">
              <a:rPr lang="en-US" smtClean="0"/>
              <a:t>Tuesday, July 18, 2023</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EC4549AC-EB31-477F-92A9-B1988E232878}" type="datetime2">
              <a:rPr lang="en-US" smtClean="0"/>
              <a:t>Tuesday, July 18, 2023</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pic>
        <p:nvPicPr>
          <p:cNvPr id="9" name="Picture 8" descr="Montana Photonics High.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51744" y="6233904"/>
            <a:ext cx="1689613" cy="597523"/>
          </a:xfrm>
          <a:prstGeom prst="rect">
            <a:avLst/>
          </a:prstGeom>
        </p:spPr>
      </p:pic>
      <p:sp>
        <p:nvSpPr>
          <p:cNvPr id="13" name="Rectangle 12"/>
          <p:cNvSpPr/>
          <p:nvPr userDrawn="1"/>
        </p:nvSpPr>
        <p:spPr>
          <a:xfrm>
            <a:off x="1806910" y="6573023"/>
            <a:ext cx="10207751" cy="45719"/>
          </a:xfrm>
          <a:prstGeom prst="rect">
            <a:avLst/>
          </a:prstGeom>
          <a:solidFill>
            <a:srgbClr val="0D5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fl" descr="  ">
            <a:extLst>
              <a:ext uri="{FF2B5EF4-FFF2-40B4-BE49-F238E27FC236}">
                <a16:creationId xmlns:a16="http://schemas.microsoft.com/office/drawing/2014/main" id="{C38B7D92-1A47-47A0-966D-553DDC126FAB}"/>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mailto:sbirrell@quantumcomposers.com" TargetMode="External"/><Relationship Id="rId3" Type="http://schemas.openxmlformats.org/officeDocument/2006/relationships/hyperlink" Target="https://www.montanaphotonics.org/" TargetMode="External"/><Relationship Id="rId7" Type="http://schemas.openxmlformats.org/officeDocument/2006/relationships/hyperlink" Target="mailto:mary@teamwavelength.co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mailto:daniel.juliano@montana.edu" TargetMode="External"/><Relationship Id="rId5" Type="http://schemas.openxmlformats.org/officeDocument/2006/relationships/hyperlink" Target="mailto:benjamin.klein@teledyneflir.com" TargetMode="External"/><Relationship Id="rId10" Type="http://schemas.openxmlformats.org/officeDocument/2006/relationships/hyperlink" Target="mailto:qtm@q.com" TargetMode="External"/><Relationship Id="rId4" Type="http://schemas.openxmlformats.org/officeDocument/2006/relationships/hyperlink" Target="https://www.montanaphotonics.org/quality-alliance/" TargetMode="External"/><Relationship Id="rId9" Type="http://schemas.openxmlformats.org/officeDocument/2006/relationships/hyperlink" Target="mailto:conlin.ritter@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EQUIPMENT MANAGEMENT – Preventive MAINTENANCE AND CALIBRATION</a:t>
            </a:r>
          </a:p>
        </p:txBody>
      </p:sp>
      <p:sp>
        <p:nvSpPr>
          <p:cNvPr id="3" name="Subtitle 2"/>
          <p:cNvSpPr>
            <a:spLocks noGrp="1"/>
          </p:cNvSpPr>
          <p:nvPr>
            <p:ph type="subTitle" idx="1"/>
          </p:nvPr>
        </p:nvSpPr>
        <p:spPr/>
        <p:txBody>
          <a:bodyPr/>
          <a:lstStyle/>
          <a:p>
            <a:r>
              <a:rPr lang="en-US" dirty="0"/>
              <a:t>MPIA Quality Alliance Webinar Series</a:t>
            </a:r>
          </a:p>
          <a:p>
            <a:r>
              <a:rPr lang="en-US" dirty="0"/>
              <a:t>Presenter: Mary Johnson</a:t>
            </a:r>
          </a:p>
        </p:txBody>
      </p:sp>
    </p:spTree>
    <p:extLst>
      <p:ext uri="{BB962C8B-B14F-4D97-AF65-F5344CB8AC3E}">
        <p14:creationId xmlns:p14="http://schemas.microsoft.com/office/powerpoint/2010/main" val="3829162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Agenda: This is what you will learn</a:t>
            </a:r>
          </a:p>
        </p:txBody>
      </p:sp>
      <p:sp>
        <p:nvSpPr>
          <p:cNvPr id="6" name="Content Placeholder 2">
            <a:extLst>
              <a:ext uri="{FF2B5EF4-FFF2-40B4-BE49-F238E27FC236}">
                <a16:creationId xmlns:a16="http://schemas.microsoft.com/office/drawing/2014/main" id="{801BF98E-822B-41D6-8F57-C3978CC0417F}"/>
              </a:ext>
            </a:extLst>
          </p:cNvPr>
          <p:cNvSpPr>
            <a:spLocks noGrp="1"/>
          </p:cNvSpPr>
          <p:nvPr/>
        </p:nvSpPr>
        <p:spPr>
          <a:xfrm>
            <a:off x="609600" y="1796984"/>
            <a:ext cx="10972800" cy="3264031"/>
          </a:xfrm>
          <a:prstGeom prst="rect">
            <a:avLst/>
          </a:prstGeom>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None/>
            </a:pPr>
            <a:r>
              <a:rPr lang="en-US" dirty="0"/>
              <a:t>Why should I proactively manage and calibrate my equipment?</a:t>
            </a:r>
          </a:p>
          <a:p>
            <a:pPr lvl="1"/>
            <a:endParaRPr lang="en-US" sz="2400" dirty="0"/>
          </a:p>
          <a:p>
            <a:pPr marL="0" indent="0">
              <a:buNone/>
            </a:pPr>
            <a:r>
              <a:rPr lang="en-US" dirty="0"/>
              <a:t>How can I best set up a Preventative Maintenance / Calibration Plan?</a:t>
            </a:r>
          </a:p>
          <a:p>
            <a:pPr lvl="1"/>
            <a:endParaRPr lang="en-US" sz="2400" dirty="0"/>
          </a:p>
          <a:p>
            <a:pPr marL="0" indent="0">
              <a:buNone/>
            </a:pPr>
            <a:r>
              <a:rPr lang="en-US" dirty="0"/>
              <a:t>How can I make sure the Plan is being followed &amp; is effective?</a:t>
            </a:r>
          </a:p>
          <a:p>
            <a:endParaRPr lang="en-US" dirty="0"/>
          </a:p>
          <a:p>
            <a:pPr marL="0" indent="0">
              <a:buNone/>
            </a:pPr>
            <a:r>
              <a:rPr lang="en-US" dirty="0"/>
              <a:t>What can I do right now?</a:t>
            </a:r>
          </a:p>
          <a:p>
            <a:endParaRPr lang="en-US" dirty="0"/>
          </a:p>
        </p:txBody>
      </p:sp>
    </p:spTree>
    <p:extLst>
      <p:ext uri="{BB962C8B-B14F-4D97-AF65-F5344CB8AC3E}">
        <p14:creationId xmlns:p14="http://schemas.microsoft.com/office/powerpoint/2010/main" val="3754617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24245-5AB3-4328-83AE-09A4725843CC}"/>
              </a:ext>
            </a:extLst>
          </p:cNvPr>
          <p:cNvSpPr>
            <a:spLocks noGrp="1"/>
          </p:cNvSpPr>
          <p:nvPr>
            <p:ph type="title"/>
          </p:nvPr>
        </p:nvSpPr>
        <p:spPr/>
        <p:txBody>
          <a:bodyPr/>
          <a:lstStyle/>
          <a:p>
            <a:r>
              <a:rPr lang="en-US" dirty="0"/>
              <a:t>Definitions</a:t>
            </a:r>
          </a:p>
        </p:txBody>
      </p:sp>
      <p:sp>
        <p:nvSpPr>
          <p:cNvPr id="3" name="Content Placeholder 2">
            <a:extLst>
              <a:ext uri="{FF2B5EF4-FFF2-40B4-BE49-F238E27FC236}">
                <a16:creationId xmlns:a16="http://schemas.microsoft.com/office/drawing/2014/main" id="{BF02F260-6D6D-4FE4-835C-4C5DFAC8623D}"/>
              </a:ext>
            </a:extLst>
          </p:cNvPr>
          <p:cNvSpPr>
            <a:spLocks noGrp="1"/>
          </p:cNvSpPr>
          <p:nvPr>
            <p:ph idx="1"/>
          </p:nvPr>
        </p:nvSpPr>
        <p:spPr/>
        <p:txBody>
          <a:bodyPr/>
          <a:lstStyle/>
          <a:p>
            <a:pPr marL="0" indent="0">
              <a:buNone/>
            </a:pPr>
            <a:r>
              <a:rPr lang="en-US" b="1" dirty="0"/>
              <a:t>Preventive Maintenance: </a:t>
            </a:r>
          </a:p>
          <a:p>
            <a:pPr marL="0" indent="0">
              <a:buNone/>
            </a:pPr>
            <a:r>
              <a:rPr lang="en-US" dirty="0"/>
              <a:t>Maintenance performed on a regular basis, </a:t>
            </a:r>
          </a:p>
          <a:p>
            <a:pPr marL="0" indent="0">
              <a:buNone/>
            </a:pPr>
            <a:r>
              <a:rPr lang="en-US" dirty="0"/>
              <a:t>intended to prevent failures or detect </a:t>
            </a:r>
          </a:p>
          <a:p>
            <a:pPr marL="0" indent="0">
              <a:buNone/>
            </a:pPr>
            <a:r>
              <a:rPr lang="en-US" dirty="0"/>
              <a:t>developing failures.</a:t>
            </a:r>
          </a:p>
          <a:p>
            <a:pPr marL="0" indent="0">
              <a:buNone/>
            </a:pPr>
            <a:endParaRPr lang="en-US" dirty="0"/>
          </a:p>
          <a:p>
            <a:pPr marL="0" indent="0">
              <a:buNone/>
            </a:pPr>
            <a:endParaRPr lang="en-US" dirty="0"/>
          </a:p>
          <a:p>
            <a:pPr marL="0" indent="0">
              <a:buNone/>
            </a:pPr>
            <a:r>
              <a:rPr lang="en-US" b="1" dirty="0"/>
              <a:t>Calibration:</a:t>
            </a:r>
          </a:p>
          <a:p>
            <a:pPr marL="0" indent="0">
              <a:buNone/>
            </a:pPr>
            <a:r>
              <a:rPr lang="en-US" dirty="0"/>
              <a:t>Comparing measurement values delivered</a:t>
            </a:r>
          </a:p>
          <a:p>
            <a:pPr marL="0" indent="0">
              <a:buNone/>
            </a:pPr>
            <a:r>
              <a:rPr lang="en-US" dirty="0"/>
              <a:t>by a device under test with those of a </a:t>
            </a:r>
          </a:p>
          <a:p>
            <a:pPr marL="0" indent="0">
              <a:buNone/>
            </a:pPr>
            <a:r>
              <a:rPr lang="en-US" dirty="0"/>
              <a:t>calibration standard of known accuracy.</a:t>
            </a:r>
          </a:p>
        </p:txBody>
      </p:sp>
      <p:pic>
        <p:nvPicPr>
          <p:cNvPr id="1026" name="Picture 2" descr="Refueling and pouring oil quality into the engine motor car Transmission and Maintenance Gear .Energy fuel concept.  oil change stock pictures, royalty-free photos &amp; images">
            <a:extLst>
              <a:ext uri="{FF2B5EF4-FFF2-40B4-BE49-F238E27FC236}">
                <a16:creationId xmlns:a16="http://schemas.microsoft.com/office/drawing/2014/main" id="{D2FF1A79-50FE-4201-8BFE-40BB58AF880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890070" y="832416"/>
            <a:ext cx="4267925" cy="285225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725F1B6-965D-42EC-A63E-93289F4BF70E}"/>
              </a:ext>
            </a:extLst>
          </p:cNvPr>
          <p:cNvPicPr>
            <a:picLocks noChangeAspect="1"/>
          </p:cNvPicPr>
          <p:nvPr/>
        </p:nvPicPr>
        <p:blipFill>
          <a:blip r:embed="rId4"/>
          <a:stretch>
            <a:fillRect/>
          </a:stretch>
        </p:blipFill>
        <p:spPr>
          <a:xfrm>
            <a:off x="6599581" y="4055053"/>
            <a:ext cx="4848902" cy="2419688"/>
          </a:xfrm>
          <a:prstGeom prst="rect">
            <a:avLst/>
          </a:prstGeom>
        </p:spPr>
      </p:pic>
    </p:spTree>
    <p:extLst>
      <p:ext uri="{BB962C8B-B14F-4D97-AF65-F5344CB8AC3E}">
        <p14:creationId xmlns:p14="http://schemas.microsoft.com/office/powerpoint/2010/main" val="353483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Why should I proactively manage my equipment?</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p:txBody>
          <a:bodyPr/>
          <a:lstStyle/>
          <a:p>
            <a:r>
              <a:rPr lang="en-US" dirty="0"/>
              <a:t>Preventive Maintenance</a:t>
            </a:r>
          </a:p>
          <a:p>
            <a:pPr lvl="1"/>
            <a:r>
              <a:rPr lang="en-US" dirty="0"/>
              <a:t>To avoid a production shut down</a:t>
            </a:r>
          </a:p>
          <a:p>
            <a:pPr lvl="1"/>
            <a:r>
              <a:rPr lang="en-US" dirty="0">
                <a:effectLst/>
              </a:rPr>
              <a:t>Reacting to problems is costly</a:t>
            </a:r>
          </a:p>
          <a:p>
            <a:pPr lvl="1"/>
            <a:r>
              <a:rPr lang="en-US" dirty="0">
                <a:effectLst/>
              </a:rPr>
              <a:t>Schedule outages at convenient, known times.</a:t>
            </a:r>
          </a:p>
          <a:p>
            <a:pPr lvl="1"/>
            <a:r>
              <a:rPr lang="en-US" dirty="0">
                <a:effectLst/>
              </a:rPr>
              <a:t>Monitoring detects potential failures before they become issues</a:t>
            </a:r>
          </a:p>
          <a:p>
            <a:r>
              <a:rPr lang="en-US" dirty="0"/>
              <a:t>Calibration</a:t>
            </a:r>
          </a:p>
          <a:p>
            <a:pPr lvl="1"/>
            <a:r>
              <a:rPr lang="en-US" dirty="0">
                <a:effectLst/>
              </a:rPr>
              <a:t>To keep assembly processes in spec and avoid scrap</a:t>
            </a:r>
          </a:p>
          <a:p>
            <a:pPr lvl="1"/>
            <a:r>
              <a:rPr lang="en-US" dirty="0">
                <a:effectLst/>
              </a:rPr>
              <a:t>To give confidence that the product is in spec</a:t>
            </a:r>
          </a:p>
          <a:p>
            <a:pPr lvl="1"/>
            <a:r>
              <a:rPr lang="en-US" dirty="0"/>
              <a:t>To avoid field failures</a:t>
            </a:r>
          </a:p>
        </p:txBody>
      </p:sp>
      <p:pic>
        <p:nvPicPr>
          <p:cNvPr id="2050" name="Picture 2" descr="A man with a disable vehicle">
            <a:extLst>
              <a:ext uri="{FF2B5EF4-FFF2-40B4-BE49-F238E27FC236}">
                <a16:creationId xmlns:a16="http://schemas.microsoft.com/office/drawing/2014/main" id="{525EEFE0-1604-4F87-A71D-16172CC3546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310622" y="1514475"/>
            <a:ext cx="3271777" cy="217038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 pile of metal parts, CNC machine blanks">
            <a:extLst>
              <a:ext uri="{FF2B5EF4-FFF2-40B4-BE49-F238E27FC236}">
                <a16:creationId xmlns:a16="http://schemas.microsoft.com/office/drawing/2014/main" id="{CB0C7332-E994-4C16-B10C-5FEAE0C3380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111921" y="3878482"/>
            <a:ext cx="3669177" cy="2446118"/>
          </a:xfrm>
          <a:prstGeom prst="rect">
            <a:avLst/>
          </a:prstGeom>
          <a:noFill/>
          <a:extLst>
            <a:ext uri="{909E8E84-426E-40DD-AFC4-6F175D3DCCD1}">
              <a14:hiddenFill xmlns:a14="http://schemas.microsoft.com/office/drawing/2010/main">
                <a:solidFill>
                  <a:srgbClr val="FFFFFF"/>
                </a:solidFill>
              </a14:hiddenFill>
            </a:ext>
          </a:extLst>
        </p:spPr>
      </p:pic>
      <p:sp>
        <p:nvSpPr>
          <p:cNvPr id="7" name="Scroll: Horizontal 6">
            <a:extLst>
              <a:ext uri="{FF2B5EF4-FFF2-40B4-BE49-F238E27FC236}">
                <a16:creationId xmlns:a16="http://schemas.microsoft.com/office/drawing/2014/main" id="{FE46761C-2548-45E3-810B-24F0191F06AA}"/>
              </a:ext>
            </a:extLst>
          </p:cNvPr>
          <p:cNvSpPr/>
          <p:nvPr/>
        </p:nvSpPr>
        <p:spPr>
          <a:xfrm>
            <a:off x="945341" y="5101541"/>
            <a:ext cx="6830840" cy="114928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To keep production flowing, save money, keep good customer relations, and avoid waste.</a:t>
            </a:r>
          </a:p>
        </p:txBody>
      </p:sp>
    </p:spTree>
    <p:extLst>
      <p:ext uri="{BB962C8B-B14F-4D97-AF65-F5344CB8AC3E}">
        <p14:creationId xmlns:p14="http://schemas.microsoft.com/office/powerpoint/2010/main" val="2414496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How can I best set up a Maintenance Plan?</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a:xfrm>
            <a:off x="609600" y="1433688"/>
            <a:ext cx="10972800" cy="4952999"/>
          </a:xfrm>
        </p:spPr>
        <p:txBody>
          <a:bodyPr>
            <a:normAutofit fontScale="25000" lnSpcReduction="20000"/>
          </a:bodyPr>
          <a:lstStyle/>
          <a:p>
            <a:r>
              <a:rPr lang="en-US" sz="8800" dirty="0">
                <a:effectLst/>
              </a:rPr>
              <a:t>Make a list of </a:t>
            </a:r>
            <a:r>
              <a:rPr lang="en-US" sz="8800" dirty="0"/>
              <a:t>equipment used in Manufacturing Processes</a:t>
            </a:r>
            <a:r>
              <a:rPr lang="en-US" sz="8800" dirty="0">
                <a:effectLst/>
              </a:rPr>
              <a:t> </a:t>
            </a:r>
          </a:p>
          <a:p>
            <a:r>
              <a:rPr lang="en-US" sz="8800" dirty="0">
                <a:effectLst/>
              </a:rPr>
              <a:t>Conduct a risk analysis for every critical piece of equipment</a:t>
            </a:r>
          </a:p>
          <a:p>
            <a:pPr lvl="1">
              <a:lnSpc>
                <a:spcPct val="120000"/>
              </a:lnSpc>
            </a:pPr>
            <a:r>
              <a:rPr lang="en-US" sz="8000" dirty="0"/>
              <a:t>How likely is an item to fail?</a:t>
            </a:r>
            <a:endParaRPr lang="en-US" sz="8000" dirty="0">
              <a:effectLst/>
            </a:endParaRPr>
          </a:p>
          <a:p>
            <a:pPr lvl="1">
              <a:lnSpc>
                <a:spcPct val="120000"/>
              </a:lnSpc>
            </a:pPr>
            <a:r>
              <a:rPr lang="en-US" sz="8000" dirty="0">
                <a:effectLst/>
              </a:rPr>
              <a:t>If an item completely or partially fails, what might happen?</a:t>
            </a:r>
          </a:p>
          <a:p>
            <a:pPr lvl="2">
              <a:lnSpc>
                <a:spcPct val="120000"/>
              </a:lnSpc>
            </a:pPr>
            <a:r>
              <a:rPr lang="en-US" sz="8000" dirty="0"/>
              <a:t>Will I create scrap?</a:t>
            </a:r>
            <a:endParaRPr lang="en-US" sz="8000" dirty="0">
              <a:effectLst/>
            </a:endParaRPr>
          </a:p>
          <a:p>
            <a:pPr lvl="2">
              <a:lnSpc>
                <a:spcPct val="120000"/>
              </a:lnSpc>
            </a:pPr>
            <a:r>
              <a:rPr lang="en-US" sz="8000" dirty="0">
                <a:effectLst/>
              </a:rPr>
              <a:t>Do I have redundancy built in or will production &amp; invoicing completely stop?</a:t>
            </a:r>
          </a:p>
          <a:p>
            <a:pPr lvl="2">
              <a:lnSpc>
                <a:spcPct val="120000"/>
              </a:lnSpc>
            </a:pPr>
            <a:r>
              <a:rPr lang="en-US" sz="8000" dirty="0">
                <a:effectLst/>
              </a:rPr>
              <a:t>Is there a lead time on replacement parts? How long would the line be down?</a:t>
            </a:r>
          </a:p>
          <a:p>
            <a:pPr lvl="2">
              <a:lnSpc>
                <a:spcPct val="120000"/>
              </a:lnSpc>
            </a:pPr>
            <a:r>
              <a:rPr lang="en-US" sz="8000" dirty="0">
                <a:effectLst/>
              </a:rPr>
              <a:t>Do I have troubleshooting ability in-house or would I need to bring experts in?</a:t>
            </a:r>
          </a:p>
          <a:p>
            <a:pPr>
              <a:lnSpc>
                <a:spcPct val="120000"/>
              </a:lnSpc>
            </a:pPr>
            <a:r>
              <a:rPr lang="en-US" sz="8800" dirty="0">
                <a:effectLst/>
              </a:rPr>
              <a:t>Determine the financial impact of failures</a:t>
            </a:r>
          </a:p>
          <a:p>
            <a:pPr marL="594360" indent="-228600"/>
            <a:r>
              <a:rPr lang="en-US" sz="8000" dirty="0">
                <a:effectLst/>
              </a:rPr>
              <a:t>How much revenue do I lose for each day/hour a machine is down?</a:t>
            </a:r>
          </a:p>
          <a:p>
            <a:pPr marL="594360" indent="-228600"/>
            <a:r>
              <a:rPr lang="en-US" sz="8000" dirty="0">
                <a:effectLst/>
              </a:rPr>
              <a:t>What is the cost of scrap if a machine is out of tolerance for a day?</a:t>
            </a:r>
          </a:p>
          <a:p>
            <a:pPr>
              <a:lnSpc>
                <a:spcPct val="120000"/>
              </a:lnSpc>
            </a:pPr>
            <a:endParaRPr lang="en-US" sz="9600" dirty="0">
              <a:effectLst/>
            </a:endParaRPr>
          </a:p>
          <a:p>
            <a:pPr lvl="2">
              <a:lnSpc>
                <a:spcPct val="120000"/>
              </a:lnSpc>
            </a:pPr>
            <a:endParaRPr lang="en-US" sz="8200" dirty="0">
              <a:effectLst/>
            </a:endParaRPr>
          </a:p>
          <a:p>
            <a:pPr lvl="1">
              <a:lnSpc>
                <a:spcPct val="120000"/>
              </a:lnSpc>
            </a:pPr>
            <a:endParaRPr lang="en-US" sz="8400" dirty="0">
              <a:effectLst/>
            </a:endParaRPr>
          </a:p>
          <a:p>
            <a:pPr algn="l" rtl="0">
              <a:lnSpc>
                <a:spcPct val="120000"/>
              </a:lnSpc>
              <a:spcAft>
                <a:spcPts val="0"/>
              </a:spcAft>
            </a:pPr>
            <a:br>
              <a:rPr lang="en-US" sz="3500" dirty="0">
                <a:effectLst/>
              </a:rPr>
            </a:br>
            <a:endParaRPr lang="en-US" sz="3500" dirty="0">
              <a:effectLst/>
            </a:endParaRPr>
          </a:p>
          <a:p>
            <a:endParaRPr lang="en-US" dirty="0"/>
          </a:p>
        </p:txBody>
      </p:sp>
      <p:sp>
        <p:nvSpPr>
          <p:cNvPr id="4" name="Scroll: Horizontal 3">
            <a:extLst>
              <a:ext uri="{FF2B5EF4-FFF2-40B4-BE49-F238E27FC236}">
                <a16:creationId xmlns:a16="http://schemas.microsoft.com/office/drawing/2014/main" id="{3ECD4BF5-8C62-4831-89A1-88BFBD1C2348}"/>
              </a:ext>
            </a:extLst>
          </p:cNvPr>
          <p:cNvSpPr/>
          <p:nvPr/>
        </p:nvSpPr>
        <p:spPr>
          <a:xfrm>
            <a:off x="2232275" y="5342070"/>
            <a:ext cx="6830840" cy="114928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What can fail &amp; </a:t>
            </a:r>
          </a:p>
          <a:p>
            <a:pPr algn="ctr"/>
            <a:r>
              <a:rPr lang="en-US" sz="2400" dirty="0"/>
              <a:t>how important is it to business success?</a:t>
            </a:r>
          </a:p>
        </p:txBody>
      </p:sp>
      <p:pic>
        <p:nvPicPr>
          <p:cNvPr id="1026" name="Picture 2" descr="Checklist  list stock pictures, royalty-free photos &amp; images">
            <a:extLst>
              <a:ext uri="{FF2B5EF4-FFF2-40B4-BE49-F238E27FC236}">
                <a16:creationId xmlns:a16="http://schemas.microsoft.com/office/drawing/2014/main" id="{DB4880E1-3130-4995-B985-38C119D20805}"/>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543572" y="1329020"/>
            <a:ext cx="2690283" cy="1793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71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F39AA-E6E5-4A28-BEEB-F0A514CD4505}"/>
              </a:ext>
            </a:extLst>
          </p:cNvPr>
          <p:cNvSpPr>
            <a:spLocks noGrp="1"/>
          </p:cNvSpPr>
          <p:nvPr>
            <p:ph type="title"/>
          </p:nvPr>
        </p:nvSpPr>
        <p:spPr/>
        <p:txBody>
          <a:bodyPr/>
          <a:lstStyle/>
          <a:p>
            <a:r>
              <a:rPr lang="en-US" dirty="0"/>
              <a:t>Maintenance Plan – Mitigate Risk</a:t>
            </a:r>
          </a:p>
        </p:txBody>
      </p:sp>
      <p:sp>
        <p:nvSpPr>
          <p:cNvPr id="3" name="Content Placeholder 2">
            <a:extLst>
              <a:ext uri="{FF2B5EF4-FFF2-40B4-BE49-F238E27FC236}">
                <a16:creationId xmlns:a16="http://schemas.microsoft.com/office/drawing/2014/main" id="{7DF86D2E-E44B-4A65-8AC4-3B9121892EB9}"/>
              </a:ext>
            </a:extLst>
          </p:cNvPr>
          <p:cNvSpPr>
            <a:spLocks noGrp="1"/>
          </p:cNvSpPr>
          <p:nvPr>
            <p:ph idx="1"/>
          </p:nvPr>
        </p:nvSpPr>
        <p:spPr/>
        <p:txBody>
          <a:bodyPr/>
          <a:lstStyle/>
          <a:p>
            <a:pPr marL="468630" indent="-285750"/>
            <a:r>
              <a:rPr lang="en-US" dirty="0">
                <a:effectLst/>
              </a:rPr>
              <a:t>For each unacceptable risk make a plan to minimize the risk</a:t>
            </a:r>
          </a:p>
          <a:p>
            <a:pPr marL="868680" lvl="1" indent="-228600"/>
            <a:r>
              <a:rPr lang="en-US" sz="2200" dirty="0"/>
              <a:t>Typical preventive measures:</a:t>
            </a:r>
          </a:p>
          <a:p>
            <a:pPr marL="1143000" lvl="2" indent="-228600"/>
            <a:r>
              <a:rPr lang="en-US" sz="2000" dirty="0"/>
              <a:t>Keep spare parts on hand</a:t>
            </a:r>
          </a:p>
          <a:p>
            <a:pPr marL="1143000" lvl="2" indent="-228600"/>
            <a:r>
              <a:rPr lang="en-US" sz="2000" dirty="0">
                <a:effectLst/>
              </a:rPr>
              <a:t>Follow user guide maintenance </a:t>
            </a:r>
            <a:r>
              <a:rPr lang="en-US" sz="2000" dirty="0"/>
              <a:t>protocols</a:t>
            </a:r>
          </a:p>
          <a:p>
            <a:pPr marL="1143000" lvl="2" indent="-228600"/>
            <a:r>
              <a:rPr lang="en-US" sz="2000" dirty="0">
                <a:effectLst/>
              </a:rPr>
              <a:t>Monitor equipmen</a:t>
            </a:r>
            <a:r>
              <a:rPr lang="en-US" sz="2000" dirty="0"/>
              <a:t>t performance</a:t>
            </a:r>
          </a:p>
          <a:p>
            <a:pPr marL="1143000" lvl="2" indent="-228600"/>
            <a:endParaRPr lang="en-US" sz="2000" dirty="0">
              <a:effectLst/>
            </a:endParaRPr>
          </a:p>
          <a:p>
            <a:pPr marL="594360" indent="-228600"/>
            <a:endParaRPr lang="en-US" dirty="0"/>
          </a:p>
          <a:p>
            <a:pPr marL="594360" indent="-228600"/>
            <a:endParaRPr lang="en-US" dirty="0"/>
          </a:p>
          <a:p>
            <a:pPr marL="594360" indent="-228600"/>
            <a:r>
              <a:rPr lang="en-US" dirty="0"/>
              <a:t>Make sure the plan is Good Enough – not Overkill </a:t>
            </a:r>
          </a:p>
          <a:p>
            <a:pPr marL="868680" lvl="1" indent="-228600"/>
            <a:r>
              <a:rPr lang="en-US" dirty="0">
                <a:effectLst/>
              </a:rPr>
              <a:t>Use validation data to refine intervals between refurbishment or repair cycles</a:t>
            </a:r>
          </a:p>
          <a:p>
            <a:pPr marL="868680" lvl="1" indent="-228600"/>
            <a:r>
              <a:rPr lang="en-US" dirty="0"/>
              <a:t>Mitigating all risk is expensive</a:t>
            </a:r>
            <a:endParaRPr lang="en-US" dirty="0">
              <a:effectLst/>
            </a:endParaRPr>
          </a:p>
          <a:p>
            <a:pPr marL="594360" indent="-228600"/>
            <a:endParaRPr lang="en-US" dirty="0"/>
          </a:p>
          <a:p>
            <a:endParaRPr lang="en-US" dirty="0"/>
          </a:p>
        </p:txBody>
      </p:sp>
      <p:pic>
        <p:nvPicPr>
          <p:cNvPr id="2050" name="Picture 2" descr="Close-Up Of Man Checking Car Engine Oil Level On Dipstick  oil dipstick stock pictures, royalty-free photos &amp; images">
            <a:extLst>
              <a:ext uri="{FF2B5EF4-FFF2-40B4-BE49-F238E27FC236}">
                <a16:creationId xmlns:a16="http://schemas.microsoft.com/office/drawing/2014/main" id="{30DD487A-6C24-4340-9C36-3DE126E5FD1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321228" y="2095018"/>
            <a:ext cx="3509297" cy="2339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259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Review Evolve 1.1 | Baamboozle">
            <a:extLst>
              <a:ext uri="{FF2B5EF4-FFF2-40B4-BE49-F238E27FC236}">
                <a16:creationId xmlns:a16="http://schemas.microsoft.com/office/drawing/2014/main" id="{895C0C0E-38DE-4289-9878-A2285091B36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067503" y="2740112"/>
            <a:ext cx="6101256" cy="35844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normAutofit/>
          </a:bodyPr>
          <a:lstStyle/>
          <a:p>
            <a:r>
              <a:rPr lang="en-US" dirty="0"/>
              <a:t>Follow the plan and evaluate effectiveness</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p:txBody>
          <a:bodyPr>
            <a:normAutofit/>
          </a:bodyPr>
          <a:lstStyle/>
          <a:p>
            <a:pPr marL="742950" lvl="1" indent="-285750" algn="l" rtl="0">
              <a:lnSpc>
                <a:spcPct val="100000"/>
              </a:lnSpc>
              <a:spcAft>
                <a:spcPts val="0"/>
              </a:spcAft>
              <a:buFont typeface="Arial" panose="020B0604020202020204" pitchFamily="34" charset="0"/>
              <a:buChar char="•"/>
            </a:pPr>
            <a:r>
              <a:rPr lang="en-US" sz="2400" dirty="0">
                <a:effectLst/>
              </a:rPr>
              <a:t>Make it easy to follow</a:t>
            </a:r>
          </a:p>
          <a:p>
            <a:pPr marL="742950" lvl="1" indent="-285750" algn="l" rtl="0">
              <a:lnSpc>
                <a:spcPct val="100000"/>
              </a:lnSpc>
              <a:spcAft>
                <a:spcPts val="0"/>
              </a:spcAft>
              <a:buFont typeface="Arial" panose="020B0604020202020204" pitchFamily="34" charset="0"/>
              <a:buChar char="•"/>
            </a:pPr>
            <a:r>
              <a:rPr lang="en-US" sz="2400" dirty="0">
                <a:effectLst/>
              </a:rPr>
              <a:t>Document the maintenance steps and calendar the tasks</a:t>
            </a:r>
          </a:p>
          <a:p>
            <a:pPr marL="742950" lvl="1" indent="-285750" algn="l" rtl="0">
              <a:lnSpc>
                <a:spcPct val="100000"/>
              </a:lnSpc>
              <a:spcAft>
                <a:spcPts val="0"/>
              </a:spcAft>
              <a:buFont typeface="Arial" panose="020B0604020202020204" pitchFamily="34" charset="0"/>
              <a:buChar char="•"/>
            </a:pPr>
            <a:r>
              <a:rPr lang="en-US" sz="2400" dirty="0">
                <a:effectLst/>
              </a:rPr>
              <a:t>Assign &amp; train a responsible party to complete the work</a:t>
            </a:r>
          </a:p>
          <a:p>
            <a:pPr marL="742950" lvl="1" indent="-285750" algn="l" rtl="0">
              <a:lnSpc>
                <a:spcPct val="100000"/>
              </a:lnSpc>
              <a:spcAft>
                <a:spcPts val="0"/>
              </a:spcAft>
              <a:buFont typeface="Arial" panose="020B0604020202020204" pitchFamily="34" charset="0"/>
              <a:buChar char="•"/>
            </a:pPr>
            <a:r>
              <a:rPr lang="en-US" sz="2400" dirty="0">
                <a:effectLst/>
              </a:rPr>
              <a:t>Establish metrics and evaluate effectiveness of the plan</a:t>
            </a:r>
          </a:p>
        </p:txBody>
      </p:sp>
    </p:spTree>
    <p:extLst>
      <p:ext uri="{BB962C8B-B14F-4D97-AF65-F5344CB8AC3E}">
        <p14:creationId xmlns:p14="http://schemas.microsoft.com/office/powerpoint/2010/main" val="7648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Elements of an Equipment Management Plan</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p:txBody>
          <a:bodyPr>
            <a:normAutofit/>
          </a:bodyPr>
          <a:lstStyle/>
          <a:p>
            <a:pPr marL="468630" indent="-285750"/>
            <a:r>
              <a:rPr lang="en-US" sz="2800" dirty="0">
                <a:effectLst/>
              </a:rPr>
              <a:t>Master Equipment List</a:t>
            </a:r>
          </a:p>
          <a:p>
            <a:pPr marL="468630" indent="-285750"/>
            <a:r>
              <a:rPr lang="en-US" sz="2800" dirty="0"/>
              <a:t>Documented maintenance or calibration tasks</a:t>
            </a:r>
          </a:p>
          <a:p>
            <a:pPr marL="468630" indent="-285750"/>
            <a:r>
              <a:rPr lang="en-US" sz="2800" dirty="0"/>
              <a:t>Task lists with due dates to mitigate risks</a:t>
            </a:r>
          </a:p>
          <a:p>
            <a:pPr marL="468630" indent="-285750"/>
            <a:r>
              <a:rPr lang="en-US" sz="2800" dirty="0">
                <a:effectLst/>
              </a:rPr>
              <a:t>Responsible parties to complet</a:t>
            </a:r>
            <a:r>
              <a:rPr lang="en-US" sz="2800" dirty="0"/>
              <a:t>e the work</a:t>
            </a:r>
            <a:endParaRPr lang="en-US" sz="2800" dirty="0">
              <a:effectLst/>
            </a:endParaRPr>
          </a:p>
          <a:p>
            <a:pPr marL="468630" indent="-285750"/>
            <a:r>
              <a:rPr lang="en-US" sz="2800" dirty="0"/>
              <a:t>Logs to prove each task was completed on time</a:t>
            </a:r>
            <a:endParaRPr lang="en-US" sz="2800" dirty="0">
              <a:effectLst/>
            </a:endParaRPr>
          </a:p>
          <a:p>
            <a:pPr marL="468630" indent="-285750"/>
            <a:r>
              <a:rPr lang="en-US" sz="2800" dirty="0"/>
              <a:t>Metrics to determine plan efficacy</a:t>
            </a:r>
            <a:endParaRPr lang="en-US" sz="2800" dirty="0">
              <a:effectLst/>
            </a:endParaRPr>
          </a:p>
          <a:p>
            <a:endParaRPr lang="en-US" dirty="0"/>
          </a:p>
        </p:txBody>
      </p:sp>
    </p:spTree>
    <p:extLst>
      <p:ext uri="{BB962C8B-B14F-4D97-AF65-F5344CB8AC3E}">
        <p14:creationId xmlns:p14="http://schemas.microsoft.com/office/powerpoint/2010/main" val="241957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a:xfrm>
            <a:off x="609600" y="533400"/>
            <a:ext cx="7477760" cy="737447"/>
          </a:xfrm>
        </p:spPr>
        <p:txBody>
          <a:bodyPr>
            <a:normAutofit fontScale="90000"/>
          </a:bodyPr>
          <a:lstStyle/>
          <a:p>
            <a:r>
              <a:rPr lang="en-US" dirty="0"/>
              <a:t>Summary: This is what you learned</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a:xfrm>
            <a:off x="609600" y="1800222"/>
            <a:ext cx="6830840" cy="4876800"/>
          </a:xfrm>
        </p:spPr>
        <p:txBody>
          <a:bodyPr/>
          <a:lstStyle/>
          <a:p>
            <a:r>
              <a:rPr lang="en-US" dirty="0"/>
              <a:t>It is important to proactively maintain and calibrate equipment</a:t>
            </a:r>
          </a:p>
          <a:p>
            <a:r>
              <a:rPr lang="en-US" dirty="0"/>
              <a:t>Set up a Plan based on comprehensive risk analysis and mitigation</a:t>
            </a:r>
          </a:p>
          <a:p>
            <a:r>
              <a:rPr lang="en-US" dirty="0"/>
              <a:t>Monitor the Plan to make sure it is being followed and effective</a:t>
            </a:r>
          </a:p>
          <a:p>
            <a:r>
              <a:rPr lang="en-US" dirty="0"/>
              <a:t>You can start today</a:t>
            </a:r>
            <a:endParaRPr lang="en-US" dirty="0">
              <a:effectLst/>
            </a:endParaRPr>
          </a:p>
          <a:p>
            <a:endParaRPr lang="en-US" dirty="0"/>
          </a:p>
        </p:txBody>
      </p:sp>
      <p:sp>
        <p:nvSpPr>
          <p:cNvPr id="5" name="Scroll: Horizontal 4">
            <a:extLst>
              <a:ext uri="{FF2B5EF4-FFF2-40B4-BE49-F238E27FC236}">
                <a16:creationId xmlns:a16="http://schemas.microsoft.com/office/drawing/2014/main" id="{3537A877-7DA0-40D6-9C0D-F0A9AC7998F8}"/>
              </a:ext>
            </a:extLst>
          </p:cNvPr>
          <p:cNvSpPr/>
          <p:nvPr/>
        </p:nvSpPr>
        <p:spPr>
          <a:xfrm>
            <a:off x="2682894" y="5175315"/>
            <a:ext cx="6830840" cy="114928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“By failing to prepare, you are preparing to fail.”</a:t>
            </a:r>
          </a:p>
          <a:p>
            <a:pPr algn="ctr"/>
            <a:r>
              <a:rPr lang="en-US" sz="2400" dirty="0"/>
              <a:t>Benjamin Franklin</a:t>
            </a:r>
          </a:p>
        </p:txBody>
      </p:sp>
      <p:pic>
        <p:nvPicPr>
          <p:cNvPr id="3078" name="Picture 6" descr="465,338 Car Stock Videos and Royalty-Free Footage - iStock">
            <a:extLst>
              <a:ext uri="{FF2B5EF4-FFF2-40B4-BE49-F238E27FC236}">
                <a16:creationId xmlns:a16="http://schemas.microsoft.com/office/drawing/2014/main" id="{4F856E1A-4CA9-4160-B4D7-105799531EC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42577" y="692147"/>
            <a:ext cx="3939823" cy="2216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13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9F0DE-FD18-454D-9568-0B26F766ACDD}"/>
              </a:ext>
            </a:extLst>
          </p:cNvPr>
          <p:cNvSpPr>
            <a:spLocks noGrp="1"/>
          </p:cNvSpPr>
          <p:nvPr>
            <p:ph type="title"/>
          </p:nvPr>
        </p:nvSpPr>
        <p:spPr>
          <a:xfrm>
            <a:off x="609600" y="533400"/>
            <a:ext cx="10972800" cy="990600"/>
          </a:xfrm>
        </p:spPr>
        <p:txBody>
          <a:bodyPr/>
          <a:lstStyle/>
          <a:p>
            <a:pPr algn="ctr"/>
            <a:r>
              <a:rPr lang="en-US" dirty="0"/>
              <a:t>Contact Information</a:t>
            </a:r>
          </a:p>
        </p:txBody>
      </p:sp>
      <p:sp>
        <p:nvSpPr>
          <p:cNvPr id="5" name="Content Placeholder 2">
            <a:extLst>
              <a:ext uri="{FF2B5EF4-FFF2-40B4-BE49-F238E27FC236}">
                <a16:creationId xmlns:a16="http://schemas.microsoft.com/office/drawing/2014/main" id="{E2DB54FF-974D-49B1-B4A4-295E762E7E75}"/>
              </a:ext>
            </a:extLst>
          </p:cNvPr>
          <p:cNvSpPr txBox="1">
            <a:spLocks/>
          </p:cNvSpPr>
          <p:nvPr/>
        </p:nvSpPr>
        <p:spPr>
          <a:xfrm>
            <a:off x="2964873" y="1440872"/>
            <a:ext cx="5931292" cy="1433513"/>
          </a:xfrm>
          <a:prstGeom prst="rect">
            <a:avLst/>
          </a:prstGeom>
          <a:ln>
            <a:solidFill>
              <a:srgbClr val="0070C0"/>
            </a:solidFill>
          </a:ln>
        </p:spPr>
        <p:txBody>
          <a:bodyPr vert="horz" lIns="91440" tIns="45720" rIns="91440" bIns="45720" rtlCol="0">
            <a:normAutofit lnSpcReduction="1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Arial" pitchFamily="34" charset="0"/>
              <a:buNone/>
            </a:pPr>
            <a:r>
              <a:rPr lang="en-US" sz="1600" dirty="0"/>
              <a:t>MPIA Website</a:t>
            </a:r>
          </a:p>
          <a:p>
            <a:pPr marL="0" indent="0">
              <a:buNone/>
            </a:pPr>
            <a:r>
              <a:rPr lang="en-US" sz="1600" dirty="0">
                <a:hlinkClick r:id="rId3"/>
              </a:rPr>
              <a:t>https://www.montanaphotonics.org/</a:t>
            </a:r>
            <a:endParaRPr lang="en-US" sz="1600" dirty="0"/>
          </a:p>
          <a:p>
            <a:pPr marL="0" indent="0">
              <a:buNone/>
            </a:pPr>
            <a:endParaRPr lang="en-US" sz="1600" dirty="0"/>
          </a:p>
          <a:p>
            <a:pPr marL="0" indent="0">
              <a:buNone/>
            </a:pPr>
            <a:r>
              <a:rPr lang="en-US" sz="1600" dirty="0"/>
              <a:t>MPIA Quality Alliance</a:t>
            </a:r>
          </a:p>
          <a:p>
            <a:pPr marL="0" indent="0">
              <a:buNone/>
            </a:pPr>
            <a:r>
              <a:rPr lang="en-US" sz="1600" dirty="0">
                <a:hlinkClick r:id="rId4"/>
              </a:rPr>
              <a:t>https://www.montanaphotonics.org/quality-alliance/</a:t>
            </a:r>
            <a:endParaRPr lang="en-US" sz="1600" dirty="0"/>
          </a:p>
          <a:p>
            <a:pPr marL="0" indent="0">
              <a:buNone/>
            </a:pPr>
            <a:endParaRPr lang="en-US" sz="1600" dirty="0"/>
          </a:p>
        </p:txBody>
      </p:sp>
      <p:graphicFrame>
        <p:nvGraphicFramePr>
          <p:cNvPr id="6" name="Table 5">
            <a:extLst>
              <a:ext uri="{FF2B5EF4-FFF2-40B4-BE49-F238E27FC236}">
                <a16:creationId xmlns:a16="http://schemas.microsoft.com/office/drawing/2014/main" id="{CB5C2655-4ED8-4434-95D4-4A1B50D6D492}"/>
              </a:ext>
            </a:extLst>
          </p:cNvPr>
          <p:cNvGraphicFramePr>
            <a:graphicFrameLocks noGrp="1"/>
          </p:cNvGraphicFramePr>
          <p:nvPr>
            <p:extLst>
              <p:ext uri="{D42A27DB-BD31-4B8C-83A1-F6EECF244321}">
                <p14:modId xmlns:p14="http://schemas.microsoft.com/office/powerpoint/2010/main" val="1020653728"/>
              </p:ext>
            </p:extLst>
          </p:nvPr>
        </p:nvGraphicFramePr>
        <p:xfrm>
          <a:off x="609600" y="3440545"/>
          <a:ext cx="10594109" cy="2274606"/>
        </p:xfrm>
        <a:graphic>
          <a:graphicData uri="http://schemas.openxmlformats.org/drawingml/2006/table">
            <a:tbl>
              <a:tblPr>
                <a:tableStyleId>{5C22544A-7EE6-4342-B048-85BDC9FD1C3A}</a:tableStyleId>
              </a:tblPr>
              <a:tblGrid>
                <a:gridCol w="1810327">
                  <a:extLst>
                    <a:ext uri="{9D8B030D-6E8A-4147-A177-3AD203B41FA5}">
                      <a16:colId xmlns:a16="http://schemas.microsoft.com/office/drawing/2014/main" val="1437576949"/>
                    </a:ext>
                  </a:extLst>
                </a:gridCol>
                <a:gridCol w="3074774">
                  <a:extLst>
                    <a:ext uri="{9D8B030D-6E8A-4147-A177-3AD203B41FA5}">
                      <a16:colId xmlns:a16="http://schemas.microsoft.com/office/drawing/2014/main" val="1915951958"/>
                    </a:ext>
                  </a:extLst>
                </a:gridCol>
                <a:gridCol w="2649653">
                  <a:extLst>
                    <a:ext uri="{9D8B030D-6E8A-4147-A177-3AD203B41FA5}">
                      <a16:colId xmlns:a16="http://schemas.microsoft.com/office/drawing/2014/main" val="2408978140"/>
                    </a:ext>
                  </a:extLst>
                </a:gridCol>
                <a:gridCol w="3059355">
                  <a:extLst>
                    <a:ext uri="{9D8B030D-6E8A-4147-A177-3AD203B41FA5}">
                      <a16:colId xmlns:a16="http://schemas.microsoft.com/office/drawing/2014/main" val="1333796139"/>
                    </a:ext>
                  </a:extLst>
                </a:gridCol>
              </a:tblGrid>
              <a:tr h="186767">
                <a:tc>
                  <a:txBody>
                    <a:bodyPr/>
                    <a:lstStyle/>
                    <a:p>
                      <a:pPr algn="l" fontAlgn="b"/>
                      <a:r>
                        <a:rPr lang="en-US" sz="1600" b="1" u="none" strike="noStrike" dirty="0">
                          <a:effectLst/>
                        </a:rPr>
                        <a:t>Trainers</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600" b="1" u="none" strike="noStrike" dirty="0">
                          <a:effectLst/>
                        </a:rPr>
                        <a:t>Company</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600" b="1" u="none" strike="noStrike" dirty="0">
                          <a:effectLst/>
                        </a:rPr>
                        <a:t>Role </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600" b="1" u="none" strike="noStrike" dirty="0">
                          <a:effectLst/>
                        </a:rPr>
                        <a:t>Email</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406770965"/>
                  </a:ext>
                </a:extLst>
              </a:tr>
              <a:tr h="186767">
                <a:tc>
                  <a:txBody>
                    <a:bodyPr/>
                    <a:lstStyle/>
                    <a:p>
                      <a:pPr algn="l" fontAlgn="b"/>
                      <a:r>
                        <a:rPr lang="en-US" sz="1600" u="none" strike="noStrike">
                          <a:effectLst/>
                        </a:rPr>
                        <a:t>Ben Klein</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Teledyne FLIR Systems Inc.</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Quality Manager</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u="sng" strike="noStrike" dirty="0">
                          <a:effectLst/>
                          <a:hlinkClick r:id="rId5"/>
                        </a:rPr>
                        <a:t>benjamin.klein@teledyne.com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9611712"/>
                  </a:ext>
                </a:extLst>
              </a:tr>
              <a:tr h="186767">
                <a:tc>
                  <a:txBody>
                    <a:bodyPr/>
                    <a:lstStyle/>
                    <a:p>
                      <a:pPr algn="l" fontAlgn="b"/>
                      <a:r>
                        <a:rPr lang="en-US" sz="1600" u="none" strike="noStrike">
                          <a:effectLst/>
                        </a:rPr>
                        <a:t>Daniel Juliano</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MSU Technology Transfer Office</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Director</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a:effectLst/>
                          <a:hlinkClick r:id="rId6"/>
                        </a:rPr>
                        <a:t>daniel.juliano@montana.edu</a:t>
                      </a:r>
                      <a:endParaRPr lang="en-US" sz="16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8157385"/>
                  </a:ext>
                </a:extLst>
              </a:tr>
              <a:tr h="186767">
                <a:tc>
                  <a:txBody>
                    <a:bodyPr/>
                    <a:lstStyle/>
                    <a:p>
                      <a:pPr algn="l" fontAlgn="b"/>
                      <a:r>
                        <a:rPr lang="en-US" sz="1600" u="none" strike="noStrike">
                          <a:effectLst/>
                        </a:rPr>
                        <a:t>Mary Johnson</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Wavelength Electronics</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CEO</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7"/>
                        </a:rPr>
                        <a:t>mary@teamwavelength.com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3021132"/>
                  </a:ext>
                </a:extLst>
              </a:tr>
              <a:tr h="186767">
                <a:tc>
                  <a:txBody>
                    <a:bodyPr/>
                    <a:lstStyle/>
                    <a:p>
                      <a:pPr algn="l" fontAlgn="b"/>
                      <a:r>
                        <a:rPr lang="en-US" sz="1600" u="none" strike="noStrike">
                          <a:effectLst/>
                        </a:rPr>
                        <a:t>Steve Birrell</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Quantum Composers</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CEO</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a:effectLst/>
                          <a:hlinkClick r:id="rId8"/>
                        </a:rPr>
                        <a:t>sbirrell@quantumcomposers.com</a:t>
                      </a:r>
                      <a:endParaRPr lang="en-US" sz="16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7752914"/>
                  </a:ext>
                </a:extLst>
              </a:tr>
              <a:tr h="186767">
                <a:tc>
                  <a:txBody>
                    <a:bodyPr/>
                    <a:lstStyle/>
                    <a:p>
                      <a:pPr algn="l" fontAlgn="b"/>
                      <a:r>
                        <a:rPr lang="en-US" sz="1600" u="none" strike="noStrike" dirty="0">
                          <a:effectLst/>
                        </a:rPr>
                        <a:t>Conlin Ritter</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Quantel/Lumibird</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Quality Manager</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9"/>
                        </a:rPr>
                        <a:t>conlin.ritter@gmail.com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5002981"/>
                  </a:ext>
                </a:extLst>
              </a:tr>
              <a:tr h="186767">
                <a:tc>
                  <a:txBody>
                    <a:bodyPr/>
                    <a:lstStyle/>
                    <a:p>
                      <a:pPr algn="l" fontAlgn="b"/>
                      <a:r>
                        <a:rPr lang="en-US" sz="1600" u="none" strike="noStrike" dirty="0">
                          <a:effectLst/>
                        </a:rPr>
                        <a:t>Kurt Borge</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Quality Time Montana</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Quality Consultant</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10"/>
                        </a:rPr>
                        <a:t>qtm@q.com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2285385"/>
                  </a:ext>
                </a:extLst>
              </a:tr>
              <a:tr h="0">
                <a:tc>
                  <a:txBody>
                    <a:bodyPr/>
                    <a:lstStyle/>
                    <a:p>
                      <a:pPr algn="l" fontAlgn="b"/>
                      <a:r>
                        <a:rPr lang="en-US" sz="1600" b="0" i="0" u="none" strike="noStrike" dirty="0">
                          <a:solidFill>
                            <a:srgbClr val="000000"/>
                          </a:solidFill>
                          <a:effectLst/>
                          <a:latin typeface="+mn-lt"/>
                        </a:rPr>
                        <a:t>Matt McCune</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mn-lt"/>
                        </a:rPr>
                        <a:t>Autopilot Inc.</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mn-lt"/>
                        </a:rPr>
                        <a:t>President</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b="0" i="0" u="sng" strike="noStrike" dirty="0">
                          <a:solidFill>
                            <a:srgbClr val="0000FF"/>
                          </a:solidFill>
                          <a:effectLst/>
                          <a:latin typeface="+mn-lt"/>
                        </a:rPr>
                        <a:t>matt@autopilotdesign.com</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8300111"/>
                  </a:ext>
                </a:extLst>
              </a:tr>
              <a:tr h="0">
                <a:tc>
                  <a:txBody>
                    <a:bodyPr/>
                    <a:lstStyle/>
                    <a:p>
                      <a:pPr algn="l" fontAlgn="b"/>
                      <a:r>
                        <a:rPr lang="en-US" sz="1600" b="0" i="0" u="none" strike="noStrike" dirty="0">
                          <a:solidFill>
                            <a:srgbClr val="000000"/>
                          </a:solidFill>
                          <a:effectLst/>
                          <a:latin typeface="+mn-lt"/>
                        </a:rPr>
                        <a:t>Sara Mines</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u="none" strike="noStrike" dirty="0">
                          <a:effectLst/>
                        </a:rPr>
                        <a:t>Teledyne FLIR Systems Inc.</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mn-lt"/>
                        </a:rPr>
                        <a:t>Compliance Manager</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b="0" i="0" u="sng" strike="noStrike" dirty="0">
                          <a:solidFill>
                            <a:srgbClr val="0000FF"/>
                          </a:solidFill>
                          <a:effectLst/>
                          <a:latin typeface="+mn-lt"/>
                        </a:rPr>
                        <a:t>sara.mines@teledyne.com</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4783560"/>
                  </a:ext>
                </a:extLst>
              </a:tr>
            </a:tbl>
          </a:graphicData>
        </a:graphic>
      </p:graphicFrame>
    </p:spTree>
    <p:extLst>
      <p:ext uri="{BB962C8B-B14F-4D97-AF65-F5344CB8AC3E}">
        <p14:creationId xmlns:p14="http://schemas.microsoft.com/office/powerpoint/2010/main" val="9854918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Clarity.thmx</Template>
  <TotalTime>1781</TotalTime>
  <Words>3279</Words>
  <Application>Microsoft Office PowerPoint</Application>
  <PresentationFormat>Widescreen</PresentationFormat>
  <Paragraphs>253</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Arial, sans-serif</vt:lpstr>
      <vt:lpstr>Calibri</vt:lpstr>
      <vt:lpstr>Microsoft Sans Serif</vt:lpstr>
      <vt:lpstr>Clarity</vt:lpstr>
      <vt:lpstr>EQUIPMENT MANAGEMENT – Preventive MAINTENANCE AND CALIBRATION</vt:lpstr>
      <vt:lpstr>Agenda: This is what you will learn</vt:lpstr>
      <vt:lpstr>Definitions</vt:lpstr>
      <vt:lpstr>Why should I proactively manage my equipment?</vt:lpstr>
      <vt:lpstr>How can I best set up a Maintenance Plan?</vt:lpstr>
      <vt:lpstr>Maintenance Plan – Mitigate Risk</vt:lpstr>
      <vt:lpstr>Follow the plan and evaluate effectiveness</vt:lpstr>
      <vt:lpstr>Elements of an Equipment Management Plan</vt:lpstr>
      <vt:lpstr>Summary: This is what you learned</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Montana’s Emerging Photonics Industry and the MPIA</dc:title>
  <dc:creator>Larry Johnson</dc:creator>
  <cp:lastModifiedBy>Klein, Ben (US)</cp:lastModifiedBy>
  <cp:revision>129</cp:revision>
  <dcterms:created xsi:type="dcterms:W3CDTF">2014-09-09T20:56:39Z</dcterms:created>
  <dcterms:modified xsi:type="dcterms:W3CDTF">2023-07-18T19:18:38Z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20e276c7-c95d-4cdf-a449-85d138e577ed</vt:lpwstr>
  </property>
  <property fmtid="{D5CDD505-2E9C-101B-9397-08002B2CF9AE}" pid="3" name="ECIData">
    <vt:lpwstr>NO</vt:lpwstr>
  </property>
</Properties>
</file>