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4080" r:id="rId1"/>
  </p:sldMasterIdLst>
  <p:notesMasterIdLst>
    <p:notesMasterId r:id="rId22"/>
  </p:notesMasterIdLst>
  <p:sldIdLst>
    <p:sldId id="303" r:id="rId2"/>
    <p:sldId id="405" r:id="rId3"/>
    <p:sldId id="406" r:id="rId4"/>
    <p:sldId id="425" r:id="rId5"/>
    <p:sldId id="446" r:id="rId6"/>
    <p:sldId id="447" r:id="rId7"/>
    <p:sldId id="448" r:id="rId8"/>
    <p:sldId id="449" r:id="rId9"/>
    <p:sldId id="408" r:id="rId10"/>
    <p:sldId id="450" r:id="rId11"/>
    <p:sldId id="440" r:id="rId12"/>
    <p:sldId id="437" r:id="rId13"/>
    <p:sldId id="451" r:id="rId14"/>
    <p:sldId id="421" r:id="rId15"/>
    <p:sldId id="452" r:id="rId16"/>
    <p:sldId id="441" r:id="rId17"/>
    <p:sldId id="439" r:id="rId18"/>
    <p:sldId id="442" r:id="rId19"/>
    <p:sldId id="422" r:id="rId20"/>
    <p:sldId id="453" r:id="rId21"/>
  </p:sldIdLst>
  <p:sldSz cx="9144000" cy="6858000" type="screen4x3"/>
  <p:notesSz cx="6858000" cy="9144000"/>
  <p:defaultTextStyle>
    <a:defPPr>
      <a:defRPr lang="en-US"/>
    </a:defPPr>
    <a:lvl1pPr algn="l" rtl="0" fontAlgn="base">
      <a:spcBef>
        <a:spcPct val="0"/>
      </a:spcBef>
      <a:spcAft>
        <a:spcPct val="0"/>
      </a:spcAft>
      <a:defRPr sz="1000" kern="1200">
        <a:solidFill>
          <a:schemeClr val="tx1"/>
        </a:solidFill>
        <a:latin typeface="Calibri" pitchFamily="34" charset="0"/>
        <a:ea typeface="Geneva"/>
        <a:cs typeface="Geneva"/>
      </a:defRPr>
    </a:lvl1pPr>
    <a:lvl2pPr marL="457200" algn="l" rtl="0" fontAlgn="base">
      <a:spcBef>
        <a:spcPct val="0"/>
      </a:spcBef>
      <a:spcAft>
        <a:spcPct val="0"/>
      </a:spcAft>
      <a:defRPr sz="1000" kern="1200">
        <a:solidFill>
          <a:schemeClr val="tx1"/>
        </a:solidFill>
        <a:latin typeface="Calibri" pitchFamily="34" charset="0"/>
        <a:ea typeface="Geneva"/>
        <a:cs typeface="Geneva"/>
      </a:defRPr>
    </a:lvl2pPr>
    <a:lvl3pPr marL="914400" algn="l" rtl="0" fontAlgn="base">
      <a:spcBef>
        <a:spcPct val="0"/>
      </a:spcBef>
      <a:spcAft>
        <a:spcPct val="0"/>
      </a:spcAft>
      <a:defRPr sz="1000" kern="1200">
        <a:solidFill>
          <a:schemeClr val="tx1"/>
        </a:solidFill>
        <a:latin typeface="Calibri" pitchFamily="34" charset="0"/>
        <a:ea typeface="Geneva"/>
        <a:cs typeface="Geneva"/>
      </a:defRPr>
    </a:lvl3pPr>
    <a:lvl4pPr marL="1371600" algn="l" rtl="0" fontAlgn="base">
      <a:spcBef>
        <a:spcPct val="0"/>
      </a:spcBef>
      <a:spcAft>
        <a:spcPct val="0"/>
      </a:spcAft>
      <a:defRPr sz="1000" kern="1200">
        <a:solidFill>
          <a:schemeClr val="tx1"/>
        </a:solidFill>
        <a:latin typeface="Calibri" pitchFamily="34" charset="0"/>
        <a:ea typeface="Geneva"/>
        <a:cs typeface="Geneva"/>
      </a:defRPr>
    </a:lvl4pPr>
    <a:lvl5pPr marL="1828800" algn="l" rtl="0" fontAlgn="base">
      <a:spcBef>
        <a:spcPct val="0"/>
      </a:spcBef>
      <a:spcAft>
        <a:spcPct val="0"/>
      </a:spcAft>
      <a:defRPr sz="1000" kern="1200">
        <a:solidFill>
          <a:schemeClr val="tx1"/>
        </a:solidFill>
        <a:latin typeface="Calibri" pitchFamily="34" charset="0"/>
        <a:ea typeface="Geneva"/>
        <a:cs typeface="Geneva"/>
      </a:defRPr>
    </a:lvl5pPr>
    <a:lvl6pPr marL="2286000" algn="l" defTabSz="914400" rtl="0" eaLnBrk="1" latinLnBrk="0" hangingPunct="1">
      <a:defRPr sz="1000" kern="1200">
        <a:solidFill>
          <a:schemeClr val="tx1"/>
        </a:solidFill>
        <a:latin typeface="Calibri" pitchFamily="34" charset="0"/>
        <a:ea typeface="Geneva"/>
        <a:cs typeface="Geneva"/>
      </a:defRPr>
    </a:lvl6pPr>
    <a:lvl7pPr marL="2743200" algn="l" defTabSz="914400" rtl="0" eaLnBrk="1" latinLnBrk="0" hangingPunct="1">
      <a:defRPr sz="1000" kern="1200">
        <a:solidFill>
          <a:schemeClr val="tx1"/>
        </a:solidFill>
        <a:latin typeface="Calibri" pitchFamily="34" charset="0"/>
        <a:ea typeface="Geneva"/>
        <a:cs typeface="Geneva"/>
      </a:defRPr>
    </a:lvl7pPr>
    <a:lvl8pPr marL="3200400" algn="l" defTabSz="914400" rtl="0" eaLnBrk="1" latinLnBrk="0" hangingPunct="1">
      <a:defRPr sz="1000" kern="1200">
        <a:solidFill>
          <a:schemeClr val="tx1"/>
        </a:solidFill>
        <a:latin typeface="Calibri" pitchFamily="34" charset="0"/>
        <a:ea typeface="Geneva"/>
        <a:cs typeface="Geneva"/>
      </a:defRPr>
    </a:lvl8pPr>
    <a:lvl9pPr marL="3657600" algn="l" defTabSz="914400" rtl="0" eaLnBrk="1" latinLnBrk="0" hangingPunct="1">
      <a:defRPr sz="1000" kern="1200">
        <a:solidFill>
          <a:schemeClr val="tx1"/>
        </a:solidFill>
        <a:latin typeface="Calibri" pitchFamily="34" charset="0"/>
        <a:ea typeface="Geneva"/>
        <a:cs typeface="Geneva"/>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FF64"/>
    <a:srgbClr val="82FF82"/>
    <a:srgbClr val="B4FFB4"/>
    <a:srgbClr val="99FF99"/>
    <a:srgbClr val="E6FFE6"/>
    <a:srgbClr val="CCFFCC"/>
    <a:srgbClr val="CCFF99"/>
    <a:srgbClr val="99FF66"/>
    <a:srgbClr val="006600"/>
    <a:srgbClr val="0088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98" autoAdjust="0"/>
    <p:restoredTop sz="85613" autoAdjust="0"/>
  </p:normalViewPr>
  <p:slideViewPr>
    <p:cSldViewPr snapToGrid="0">
      <p:cViewPr varScale="1">
        <p:scale>
          <a:sx n="139" d="100"/>
          <a:sy n="139" d="100"/>
        </p:scale>
        <p:origin x="5490" y="126"/>
      </p:cViewPr>
      <p:guideLst>
        <p:guide orient="horz" pos="2160"/>
        <p:guide pos="2880"/>
      </p:guideLst>
    </p:cSldViewPr>
  </p:slideViewPr>
  <p:notesTextViewPr>
    <p:cViewPr>
      <p:scale>
        <a:sx n="100" d="100"/>
        <a:sy n="100" d="100"/>
      </p:scale>
      <p:origin x="0" y="0"/>
    </p:cViewPr>
  </p:notesTextViewPr>
  <p:sorterViewPr>
    <p:cViewPr>
      <p:scale>
        <a:sx n="96" d="100"/>
        <a:sy n="96" d="100"/>
      </p:scale>
      <p:origin x="0" y="2628"/>
    </p:cViewPr>
  </p:sorterViewPr>
  <p:notesViewPr>
    <p:cSldViewPr snapToGrid="0">
      <p:cViewPr varScale="1">
        <p:scale>
          <a:sx n="57" d="100"/>
          <a:sy n="57" d="100"/>
        </p:scale>
        <p:origin x="-285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ea typeface="+mn-ea"/>
                <a:cs typeface="Arial" pitchFamily="34" charset="0"/>
              </a:defRPr>
            </a:lvl1pPr>
          </a:lstStyle>
          <a:p>
            <a:pPr>
              <a:defRPr/>
            </a:pPr>
            <a:endParaRPr lang="en-US"/>
          </a:p>
        </p:txBody>
      </p:sp>
      <p:sp>
        <p:nvSpPr>
          <p:cNvPr id="7782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ea typeface="+mn-ea"/>
                <a:cs typeface="Arial" pitchFamily="34" charset="0"/>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782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783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ea typeface="+mn-ea"/>
                <a:cs typeface="Arial" pitchFamily="34" charset="0"/>
              </a:defRPr>
            </a:lvl1pPr>
          </a:lstStyle>
          <a:p>
            <a:pPr>
              <a:defRPr/>
            </a:pPr>
            <a:endParaRPr lang="en-US"/>
          </a:p>
        </p:txBody>
      </p:sp>
      <p:sp>
        <p:nvSpPr>
          <p:cNvPr id="7783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ea typeface="+mn-ea"/>
                <a:cs typeface="Arial" pitchFamily="34" charset="0"/>
              </a:defRPr>
            </a:lvl1pPr>
          </a:lstStyle>
          <a:p>
            <a:pPr>
              <a:defRPr/>
            </a:pPr>
            <a:fld id="{4C835102-67E6-4446-8009-A08FF88ED0BA}" type="slidenum">
              <a:rPr lang="en-US"/>
              <a:pPr>
                <a:defRPr/>
              </a:pPr>
              <a:t>‹#›</a:t>
            </a:fld>
            <a:endParaRPr lang="en-US"/>
          </a:p>
        </p:txBody>
      </p:sp>
    </p:spTree>
    <p:extLst>
      <p:ext uri="{BB962C8B-B14F-4D97-AF65-F5344CB8AC3E}">
        <p14:creationId xmlns:p14="http://schemas.microsoft.com/office/powerpoint/2010/main" val="20859828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C835102-67E6-4446-8009-A08FF88ED0BA}" type="slidenum">
              <a:rPr lang="en-US" smtClean="0"/>
              <a:pPr>
                <a:defRPr/>
              </a:pPr>
              <a:t>2</a:t>
            </a:fld>
            <a:endParaRPr lang="en-US"/>
          </a:p>
        </p:txBody>
      </p:sp>
    </p:spTree>
    <p:extLst>
      <p:ext uri="{BB962C8B-B14F-4D97-AF65-F5344CB8AC3E}">
        <p14:creationId xmlns:p14="http://schemas.microsoft.com/office/powerpoint/2010/main" val="2952938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Characteristically,</a:t>
            </a:r>
            <a:r>
              <a:rPr lang="en-US" baseline="0" dirty="0"/>
              <a:t> the product development process is messy and uncertain early in the process, and success is a function of having a technically sharp open mind and exploring as many possibilities as quickly as possible while not losing sight of the project goals. </a:t>
            </a:r>
            <a:r>
              <a:rPr lang="en-US" dirty="0"/>
              <a:t>Don’t expect every Product Development effort to result in a product reaching volume production.  Many should and must be terminated at one of the phase gates, if/when it becomes clear that the product is not going to meet requirements, either for performance, cost, or market window (timing).  That is the primary purpose of the phase gates—to end a doomed project early, while time and $ invested in it are still small!</a:t>
            </a:r>
          </a:p>
          <a:p>
            <a:endParaRPr lang="en-US" dirty="0"/>
          </a:p>
        </p:txBody>
      </p:sp>
      <p:sp>
        <p:nvSpPr>
          <p:cNvPr id="4" name="Slide Number Placeholder 3"/>
          <p:cNvSpPr>
            <a:spLocks noGrp="1"/>
          </p:cNvSpPr>
          <p:nvPr>
            <p:ph type="sldNum" sz="quarter" idx="10"/>
          </p:nvPr>
        </p:nvSpPr>
        <p:spPr/>
        <p:txBody>
          <a:bodyPr/>
          <a:lstStyle/>
          <a:p>
            <a:pPr>
              <a:defRPr/>
            </a:pPr>
            <a:fld id="{4C835102-67E6-4446-8009-A08FF88ED0BA}" type="slidenum">
              <a:rPr lang="en-US" smtClean="0"/>
              <a:pPr>
                <a:defRPr/>
              </a:pPr>
              <a:t>3</a:t>
            </a:fld>
            <a:endParaRPr lang="en-US"/>
          </a:p>
        </p:txBody>
      </p:sp>
    </p:spTree>
    <p:extLst>
      <p:ext uri="{BB962C8B-B14F-4D97-AF65-F5344CB8AC3E}">
        <p14:creationId xmlns:p14="http://schemas.microsoft.com/office/powerpoint/2010/main" val="4111710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 biggest</a:t>
            </a:r>
            <a:r>
              <a:rPr lang="en-US" baseline="0" dirty="0"/>
              <a:t> problems I have seen with the management of projects are 1) poor alignment, so the people involved aren’t all rowing the boat in the same direction 2) sloppy execution, which can be largely alleviated with a few tools that promote good organization.  Everyone should be familiar with the basics of project management, including Gantt Charts, while not being psychologically rigid about expectations for the project plan to be static.  Adopt the principles of Agile software development and embrace flexibility.  Old school project </a:t>
            </a:r>
            <a:r>
              <a:rPr lang="en-US" baseline="0"/>
              <a:t>management was done </a:t>
            </a:r>
            <a:r>
              <a:rPr lang="en-US" baseline="0" dirty="0"/>
              <a:t>in MS Project but there are many newer tools for team projects online, some of which are more focused on collaboration and task management than budget and resource allocation.</a:t>
            </a:r>
            <a:endParaRPr lang="en-US" dirty="0"/>
          </a:p>
        </p:txBody>
      </p:sp>
      <p:sp>
        <p:nvSpPr>
          <p:cNvPr id="4" name="Slide Number Placeholder 3"/>
          <p:cNvSpPr>
            <a:spLocks noGrp="1"/>
          </p:cNvSpPr>
          <p:nvPr>
            <p:ph type="sldNum" sz="quarter" idx="10"/>
          </p:nvPr>
        </p:nvSpPr>
        <p:spPr/>
        <p:txBody>
          <a:bodyPr/>
          <a:lstStyle/>
          <a:p>
            <a:pPr>
              <a:defRPr/>
            </a:pPr>
            <a:fld id="{4C835102-67E6-4446-8009-A08FF88ED0BA}" type="slidenum">
              <a:rPr lang="en-US" smtClean="0"/>
              <a:pPr>
                <a:defRPr/>
              </a:pPr>
              <a:t>4</a:t>
            </a:fld>
            <a:endParaRPr lang="en-US"/>
          </a:p>
        </p:txBody>
      </p:sp>
    </p:spTree>
    <p:extLst>
      <p:ext uri="{BB962C8B-B14F-4D97-AF65-F5344CB8AC3E}">
        <p14:creationId xmlns:p14="http://schemas.microsoft.com/office/powerpoint/2010/main" val="1553107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 biggest</a:t>
            </a:r>
            <a:r>
              <a:rPr lang="en-US" baseline="0" dirty="0"/>
              <a:t> problems I have seen with the management of projects are 1) poor alignment, so the people involved aren’t all rowing the boat in the same direction 2) sloppy execution, which can be largely alleviated with a few tools that promote good organization.</a:t>
            </a:r>
            <a:endParaRPr lang="en-US" dirty="0"/>
          </a:p>
        </p:txBody>
      </p:sp>
      <p:sp>
        <p:nvSpPr>
          <p:cNvPr id="4" name="Slide Number Placeholder 3"/>
          <p:cNvSpPr>
            <a:spLocks noGrp="1"/>
          </p:cNvSpPr>
          <p:nvPr>
            <p:ph type="sldNum" sz="quarter" idx="10"/>
          </p:nvPr>
        </p:nvSpPr>
        <p:spPr/>
        <p:txBody>
          <a:bodyPr/>
          <a:lstStyle/>
          <a:p>
            <a:pPr>
              <a:defRPr/>
            </a:pPr>
            <a:fld id="{4C835102-67E6-4446-8009-A08FF88ED0BA}" type="slidenum">
              <a:rPr lang="en-US" smtClean="0"/>
              <a:pPr>
                <a:defRPr/>
              </a:pPr>
              <a:t>5</a:t>
            </a:fld>
            <a:endParaRPr lang="en-US"/>
          </a:p>
        </p:txBody>
      </p:sp>
    </p:spTree>
    <p:extLst>
      <p:ext uri="{BB962C8B-B14F-4D97-AF65-F5344CB8AC3E}">
        <p14:creationId xmlns:p14="http://schemas.microsoft.com/office/powerpoint/2010/main" val="1553107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meetings keep everyone aligned, and harness the power of the hive mind to help the team make optimal decisions and to spot potential risks early.  They are also critical for phase exits—both to ensure appropriate decisions are made regarding whether the project should move on to the next phase, and to get buy-in for doing so.</a:t>
            </a:r>
          </a:p>
        </p:txBody>
      </p:sp>
      <p:sp>
        <p:nvSpPr>
          <p:cNvPr id="4" name="Slide Number Placeholder 3"/>
          <p:cNvSpPr>
            <a:spLocks noGrp="1"/>
          </p:cNvSpPr>
          <p:nvPr>
            <p:ph type="sldNum" sz="quarter" idx="10"/>
          </p:nvPr>
        </p:nvSpPr>
        <p:spPr/>
        <p:txBody>
          <a:bodyPr/>
          <a:lstStyle/>
          <a:p>
            <a:pPr>
              <a:defRPr/>
            </a:pPr>
            <a:fld id="{4C835102-67E6-4446-8009-A08FF88ED0BA}" type="slidenum">
              <a:rPr lang="en-US" smtClean="0"/>
              <a:pPr>
                <a:defRPr/>
              </a:pPr>
              <a:t>6</a:t>
            </a:fld>
            <a:endParaRPr lang="en-US"/>
          </a:p>
        </p:txBody>
      </p:sp>
    </p:spTree>
    <p:extLst>
      <p:ext uri="{BB962C8B-B14F-4D97-AF65-F5344CB8AC3E}">
        <p14:creationId xmlns:p14="http://schemas.microsoft.com/office/powerpoint/2010/main" val="1553107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Customer needs can and will change during your NPI project, and the project goals must stay aligned with the customer needs.  Further, depending on project progress, you might need to negotiate with the customer e.g. new product specs, product release schedule.</a:t>
            </a:r>
          </a:p>
        </p:txBody>
      </p:sp>
      <p:sp>
        <p:nvSpPr>
          <p:cNvPr id="4" name="Slide Number Placeholder 3"/>
          <p:cNvSpPr>
            <a:spLocks noGrp="1"/>
          </p:cNvSpPr>
          <p:nvPr>
            <p:ph type="sldNum" sz="quarter" idx="10"/>
          </p:nvPr>
        </p:nvSpPr>
        <p:spPr/>
        <p:txBody>
          <a:bodyPr/>
          <a:lstStyle/>
          <a:p>
            <a:pPr>
              <a:defRPr/>
            </a:pPr>
            <a:fld id="{4C835102-67E6-4446-8009-A08FF88ED0BA}" type="slidenum">
              <a:rPr lang="en-US" smtClean="0"/>
              <a:pPr>
                <a:defRPr/>
              </a:pPr>
              <a:t>7</a:t>
            </a:fld>
            <a:endParaRPr lang="en-US"/>
          </a:p>
        </p:txBody>
      </p:sp>
    </p:spTree>
    <p:extLst>
      <p:ext uri="{BB962C8B-B14F-4D97-AF65-F5344CB8AC3E}">
        <p14:creationId xmlns:p14="http://schemas.microsoft.com/office/powerpoint/2010/main" val="1553107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tools are basic but the trick is putting them into effective practice.</a:t>
            </a:r>
          </a:p>
        </p:txBody>
      </p:sp>
      <p:sp>
        <p:nvSpPr>
          <p:cNvPr id="4" name="Slide Number Placeholder 3"/>
          <p:cNvSpPr>
            <a:spLocks noGrp="1"/>
          </p:cNvSpPr>
          <p:nvPr>
            <p:ph type="sldNum" sz="quarter" idx="10"/>
          </p:nvPr>
        </p:nvSpPr>
        <p:spPr/>
        <p:txBody>
          <a:bodyPr/>
          <a:lstStyle/>
          <a:p>
            <a:pPr>
              <a:defRPr/>
            </a:pPr>
            <a:fld id="{4C835102-67E6-4446-8009-A08FF88ED0BA}" type="slidenum">
              <a:rPr lang="en-US" smtClean="0"/>
              <a:pPr>
                <a:defRPr/>
              </a:pPr>
              <a:t>8</a:t>
            </a:fld>
            <a:endParaRPr lang="en-US"/>
          </a:p>
        </p:txBody>
      </p:sp>
    </p:spTree>
    <p:extLst>
      <p:ext uri="{BB962C8B-B14F-4D97-AF65-F5344CB8AC3E}">
        <p14:creationId xmlns:p14="http://schemas.microsoft.com/office/powerpoint/2010/main" val="1553107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C835102-67E6-4446-8009-A08FF88ED0BA}" type="slidenum">
              <a:rPr lang="en-US" smtClean="0"/>
              <a:pPr>
                <a:defRPr/>
              </a:pPr>
              <a:t>10</a:t>
            </a:fld>
            <a:endParaRPr lang="en-US"/>
          </a:p>
        </p:txBody>
      </p:sp>
    </p:spTree>
    <p:extLst>
      <p:ext uri="{BB962C8B-B14F-4D97-AF65-F5344CB8AC3E}">
        <p14:creationId xmlns:p14="http://schemas.microsoft.com/office/powerpoint/2010/main" val="2143040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Concurrent with the drive toward new product release, it is appropriate to manage risk through a series of activities that change vs phase.</a:t>
            </a:r>
          </a:p>
        </p:txBody>
      </p:sp>
      <p:sp>
        <p:nvSpPr>
          <p:cNvPr id="4" name="Slide Number Placeholder 3"/>
          <p:cNvSpPr>
            <a:spLocks noGrp="1"/>
          </p:cNvSpPr>
          <p:nvPr>
            <p:ph type="sldNum" sz="quarter" idx="5"/>
          </p:nvPr>
        </p:nvSpPr>
        <p:spPr/>
        <p:txBody>
          <a:bodyPr/>
          <a:lstStyle/>
          <a:p>
            <a:pPr>
              <a:defRPr/>
            </a:pPr>
            <a:fld id="{4C835102-67E6-4446-8009-A08FF88ED0BA}" type="slidenum">
              <a:rPr lang="en-US" smtClean="0"/>
              <a:pPr>
                <a:defRPr/>
              </a:pPr>
              <a:t>11</a:t>
            </a:fld>
            <a:endParaRPr lang="en-US"/>
          </a:p>
        </p:txBody>
      </p:sp>
    </p:spTree>
    <p:extLst>
      <p:ext uri="{BB962C8B-B14F-4D97-AF65-F5344CB8AC3E}">
        <p14:creationId xmlns:p14="http://schemas.microsoft.com/office/powerpoint/2010/main" val="716020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C&amp;F exit gate is a critical step in ensuring that the inherently ambiguous nature of the R&amp;D stage does not persist longer than it has to, but also that the project does not proceed to the more expensive stages too early.  In the later stages, the product development process is more predictable (time and $) and success is more a function of disciplined execution.</a:t>
            </a:r>
            <a:endParaRPr lang="en-US" dirty="0"/>
          </a:p>
        </p:txBody>
      </p:sp>
      <p:sp>
        <p:nvSpPr>
          <p:cNvPr id="4" name="Slide Number Placeholder 3"/>
          <p:cNvSpPr>
            <a:spLocks noGrp="1"/>
          </p:cNvSpPr>
          <p:nvPr>
            <p:ph type="sldNum" sz="quarter" idx="5"/>
          </p:nvPr>
        </p:nvSpPr>
        <p:spPr/>
        <p:txBody>
          <a:bodyPr/>
          <a:lstStyle/>
          <a:p>
            <a:pPr>
              <a:defRPr/>
            </a:pPr>
            <a:fld id="{4C835102-67E6-4446-8009-A08FF88ED0BA}" type="slidenum">
              <a:rPr lang="en-US" smtClean="0"/>
              <a:pPr>
                <a:defRPr/>
              </a:pPr>
              <a:t>12</a:t>
            </a:fld>
            <a:endParaRPr lang="en-US"/>
          </a:p>
        </p:txBody>
      </p:sp>
    </p:spTree>
    <p:extLst>
      <p:ext uri="{BB962C8B-B14F-4D97-AF65-F5344CB8AC3E}">
        <p14:creationId xmlns:p14="http://schemas.microsoft.com/office/powerpoint/2010/main" val="25287288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Fishbone analysis is a structured problem solving tool that is often used to troubleshoot quality problems.  However, it is also effective for engineering problem solving, in phase 2 and beyond.</a:t>
            </a:r>
          </a:p>
        </p:txBody>
      </p:sp>
      <p:sp>
        <p:nvSpPr>
          <p:cNvPr id="4" name="Slide Number Placeholder 3"/>
          <p:cNvSpPr>
            <a:spLocks noGrp="1"/>
          </p:cNvSpPr>
          <p:nvPr>
            <p:ph type="sldNum" sz="quarter" idx="5"/>
          </p:nvPr>
        </p:nvSpPr>
        <p:spPr/>
        <p:txBody>
          <a:bodyPr/>
          <a:lstStyle/>
          <a:p>
            <a:pPr>
              <a:defRPr/>
            </a:pPr>
            <a:fld id="{4C835102-67E6-4446-8009-A08FF88ED0BA}" type="slidenum">
              <a:rPr lang="en-US" smtClean="0"/>
              <a:pPr>
                <a:defRPr/>
              </a:pPr>
              <a:t>14</a:t>
            </a:fld>
            <a:endParaRPr lang="en-US"/>
          </a:p>
        </p:txBody>
      </p:sp>
    </p:spTree>
    <p:extLst>
      <p:ext uri="{BB962C8B-B14F-4D97-AF65-F5344CB8AC3E}">
        <p14:creationId xmlns:p14="http://schemas.microsoft.com/office/powerpoint/2010/main" val="1313748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36623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a:p>
        </p:txBody>
      </p:sp>
      <p:sp>
        <p:nvSpPr>
          <p:cNvPr id="5" name="Rectangle 4"/>
          <p:cNvSpPr>
            <a:spLocks noChangeArrowheads="1"/>
          </p:cNvSpPr>
          <p:nvPr/>
        </p:nvSpPr>
        <p:spPr bwMode="auto">
          <a:xfrm>
            <a:off x="0" y="6605588"/>
            <a:ext cx="9139238" cy="2778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a:p>
        </p:txBody>
      </p:sp>
      <p:sp>
        <p:nvSpPr>
          <p:cNvPr id="6" name="Rectangle 5"/>
          <p:cNvSpPr>
            <a:spLocks noChangeArrowheads="1"/>
          </p:cNvSpPr>
          <p:nvPr/>
        </p:nvSpPr>
        <p:spPr bwMode="auto">
          <a:xfrm>
            <a:off x="0" y="3617913"/>
            <a:ext cx="9147175" cy="2159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a:p>
        </p:txBody>
      </p:sp>
      <p:sp>
        <p:nvSpPr>
          <p:cNvPr id="4102" name="Rectangle 6"/>
          <p:cNvSpPr>
            <a:spLocks noGrp="1" noChangeArrowheads="1"/>
          </p:cNvSpPr>
          <p:nvPr>
            <p:ph type="ctrTitle"/>
          </p:nvPr>
        </p:nvSpPr>
        <p:spPr>
          <a:xfrm>
            <a:off x="468313" y="1773238"/>
            <a:ext cx="7989887" cy="1655762"/>
          </a:xfrm>
        </p:spPr>
        <p:txBody>
          <a:bodyPr/>
          <a:lstStyle>
            <a:lvl1pPr>
              <a:defRPr>
                <a:solidFill>
                  <a:sysClr val="windowText" lastClr="000000"/>
                </a:solidFill>
              </a:defRPr>
            </a:lvl1pPr>
          </a:lstStyle>
          <a:p>
            <a:pPr lvl="0"/>
            <a:r>
              <a:rPr lang="en-US" altLang="en-US" noProof="0" dirty="0"/>
              <a:t>Click to edit Master title style</a:t>
            </a:r>
          </a:p>
        </p:txBody>
      </p:sp>
      <p:sp>
        <p:nvSpPr>
          <p:cNvPr id="4103" name="Rectangle 7"/>
          <p:cNvSpPr>
            <a:spLocks noGrp="1" noChangeArrowheads="1"/>
          </p:cNvSpPr>
          <p:nvPr>
            <p:ph type="subTitle" idx="1"/>
          </p:nvPr>
        </p:nvSpPr>
        <p:spPr>
          <a:xfrm>
            <a:off x="468313" y="3886200"/>
            <a:ext cx="7304087" cy="1752600"/>
          </a:xfrm>
        </p:spPr>
        <p:txBody>
          <a:bodyPr/>
          <a:lstStyle>
            <a:lvl1pPr marL="0" indent="0">
              <a:buFontTx/>
              <a:buNone/>
              <a:defRPr>
                <a:solidFill>
                  <a:sysClr val="windowText" lastClr="000000"/>
                </a:solidFill>
              </a:defRPr>
            </a:lvl1pPr>
          </a:lstStyle>
          <a:p>
            <a:pPr lvl="0"/>
            <a:r>
              <a:rPr lang="en-US" altLang="en-US" noProof="0"/>
              <a:t>Click to edit Master subtitle style</a:t>
            </a:r>
          </a:p>
        </p:txBody>
      </p:sp>
      <p:sp>
        <p:nvSpPr>
          <p:cNvPr id="7" name="Rectangle 11"/>
          <p:cNvSpPr>
            <a:spLocks noGrp="1" noChangeArrowheads="1"/>
          </p:cNvSpPr>
          <p:nvPr>
            <p:ph type="dt" sz="half" idx="10"/>
          </p:nvPr>
        </p:nvSpPr>
        <p:spPr>
          <a:xfrm>
            <a:off x="457200" y="6605588"/>
            <a:ext cx="2133600" cy="279400"/>
          </a:xfrm>
        </p:spPr>
        <p:txBody>
          <a:bodyPr/>
          <a:lstStyle>
            <a:lvl1pPr>
              <a:defRPr smtClean="0">
                <a:solidFill>
                  <a:sysClr val="windowText" lastClr="000000"/>
                </a:solidFill>
              </a:defRPr>
            </a:lvl1pPr>
          </a:lstStyle>
          <a:p>
            <a:fld id="{544213AF-26F6-41FA-8D85-E2C5388D6E58}" type="datetimeFigureOut">
              <a:rPr lang="en-US" smtClean="0"/>
              <a:pPr/>
              <a:t>10/13/2023</a:t>
            </a:fld>
            <a:endParaRPr lang="en-US" dirty="0"/>
          </a:p>
        </p:txBody>
      </p:sp>
      <p:sp>
        <p:nvSpPr>
          <p:cNvPr id="8" name="Rectangle 12"/>
          <p:cNvSpPr>
            <a:spLocks noGrp="1" noChangeArrowheads="1"/>
          </p:cNvSpPr>
          <p:nvPr>
            <p:ph type="ftr" sz="quarter" idx="11"/>
          </p:nvPr>
        </p:nvSpPr>
        <p:spPr>
          <a:xfrm>
            <a:off x="3124200" y="6605588"/>
            <a:ext cx="2895600" cy="279400"/>
          </a:xfrm>
        </p:spPr>
        <p:txBody>
          <a:bodyPr/>
          <a:lstStyle>
            <a:lvl1pPr>
              <a:defRPr smtClean="0">
                <a:solidFill>
                  <a:sysClr val="windowText" lastClr="000000"/>
                </a:solidFill>
              </a:defRPr>
            </a:lvl1pPr>
          </a:lstStyle>
          <a:p>
            <a:endParaRPr lang="en-US"/>
          </a:p>
        </p:txBody>
      </p:sp>
      <p:sp>
        <p:nvSpPr>
          <p:cNvPr id="9" name="Rectangle 13"/>
          <p:cNvSpPr>
            <a:spLocks noGrp="1" noChangeArrowheads="1"/>
          </p:cNvSpPr>
          <p:nvPr>
            <p:ph type="sldNum" sz="quarter" idx="12"/>
          </p:nvPr>
        </p:nvSpPr>
        <p:spPr>
          <a:xfrm>
            <a:off x="6553200" y="6605588"/>
            <a:ext cx="2133600" cy="279400"/>
          </a:xfrm>
        </p:spPr>
        <p:txBody>
          <a:bodyPr/>
          <a:lstStyle>
            <a:lvl1pPr>
              <a:defRPr smtClean="0">
                <a:solidFill>
                  <a:sysClr val="windowText" lastClr="000000"/>
                </a:solidFill>
              </a:defRPr>
            </a:lvl1pPr>
          </a:lstStyle>
          <a:p>
            <a:fld id="{D5BBC35B-A44B-4119-B8DA-DE9E3DFADA20}" type="slidenum">
              <a:rPr lang="en-US" smtClean="0"/>
              <a:pPr/>
              <a:t>‹#›</a:t>
            </a:fld>
            <a:endParaRPr lang="en-US" dirty="0"/>
          </a:p>
        </p:txBody>
      </p:sp>
    </p:spTree>
    <p:extLst>
      <p:ext uri="{BB962C8B-B14F-4D97-AF65-F5344CB8AC3E}">
        <p14:creationId xmlns:p14="http://schemas.microsoft.com/office/powerpoint/2010/main" val="703016122"/>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ysClr val="windowText" lastClr="000000"/>
                </a:solidFill>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defRPr>
                <a:solidFill>
                  <a:sysClr val="windowText" lastClr="000000"/>
                </a:solidFill>
              </a:defRPr>
            </a:lvl1pPr>
            <a:lvl2pPr>
              <a:defRPr>
                <a:solidFill>
                  <a:sysClr val="windowText" lastClr="000000"/>
                </a:solidFill>
              </a:defRPr>
            </a:lvl2pPr>
            <a:lvl3pPr>
              <a:defRPr>
                <a:solidFill>
                  <a:sysClr val="windowText" lastClr="000000"/>
                </a:solidFill>
              </a:defRPr>
            </a:lvl3pPr>
            <a:lvl4pPr>
              <a:defRPr>
                <a:solidFill>
                  <a:sysClr val="windowText" lastClr="000000"/>
                </a:solidFill>
              </a:defRPr>
            </a:lvl4pPr>
            <a:lvl5pPr>
              <a:defRPr>
                <a:solidFill>
                  <a:sysClr val="windowText" lastClr="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Rectangle 4"/>
          <p:cNvSpPr>
            <a:spLocks noGrp="1" noChangeArrowheads="1"/>
          </p:cNvSpPr>
          <p:nvPr>
            <p:ph type="dt" sz="half" idx="10"/>
          </p:nvPr>
        </p:nvSpPr>
        <p:spPr>
          <a:ln/>
        </p:spPr>
        <p:txBody>
          <a:bodyPr/>
          <a:lstStyle>
            <a:lvl1pPr>
              <a:defRPr>
                <a:solidFill>
                  <a:sysClr val="windowText" lastClr="000000"/>
                </a:solidFill>
              </a:defRPr>
            </a:lvl1pPr>
          </a:lstStyle>
          <a:p>
            <a:fld id="{544213AF-26F6-41FA-8D85-E2C5388D6E58}" type="datetimeFigureOut">
              <a:rPr lang="en-US" smtClean="0"/>
              <a:pPr/>
              <a:t>10/13/2023</a:t>
            </a:fld>
            <a:endParaRPr lang="en-US"/>
          </a:p>
        </p:txBody>
      </p:sp>
      <p:sp>
        <p:nvSpPr>
          <p:cNvPr id="5" name="Rectangle 5"/>
          <p:cNvSpPr>
            <a:spLocks noGrp="1" noChangeArrowheads="1"/>
          </p:cNvSpPr>
          <p:nvPr>
            <p:ph type="ftr" sz="quarter" idx="11"/>
          </p:nvPr>
        </p:nvSpPr>
        <p:spPr>
          <a:ln/>
        </p:spPr>
        <p:txBody>
          <a:bodyPr/>
          <a:lstStyle>
            <a:lvl1pPr>
              <a:defRPr>
                <a:solidFill>
                  <a:sysClr val="windowText" lastClr="000000"/>
                </a:solidFill>
              </a:defRPr>
            </a:lvl1pPr>
          </a:lstStyle>
          <a:p>
            <a:endParaRPr lang="en-US"/>
          </a:p>
        </p:txBody>
      </p:sp>
      <p:sp>
        <p:nvSpPr>
          <p:cNvPr id="6" name="Rectangle 6"/>
          <p:cNvSpPr>
            <a:spLocks noGrp="1" noChangeArrowheads="1"/>
          </p:cNvSpPr>
          <p:nvPr>
            <p:ph type="sldNum" sz="quarter" idx="12"/>
          </p:nvPr>
        </p:nvSpPr>
        <p:spPr>
          <a:ln/>
        </p:spPr>
        <p:txBody>
          <a:bodyPr/>
          <a:lstStyle>
            <a:lvl1pPr>
              <a:defRPr>
                <a:solidFill>
                  <a:sysClr val="windowText" lastClr="000000"/>
                </a:solidFill>
              </a:defRPr>
            </a:lvl1pPr>
          </a:lstStyle>
          <a:p>
            <a:fld id="{D5BBC35B-A44B-4119-B8DA-DE9E3DFADA20}" type="slidenum">
              <a:rPr lang="en-US" smtClean="0"/>
              <a:pPr/>
              <a:t>‹#›</a:t>
            </a:fld>
            <a:endParaRPr lang="en-US"/>
          </a:p>
        </p:txBody>
      </p:sp>
    </p:spTree>
    <p:extLst>
      <p:ext uri="{BB962C8B-B14F-4D97-AF65-F5344CB8AC3E}">
        <p14:creationId xmlns:p14="http://schemas.microsoft.com/office/powerpoint/2010/main" val="4033677543"/>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solidFill>
                  <a:sysClr val="windowText" lastClr="000000"/>
                </a:solidFill>
              </a:defRPr>
            </a:lvl1pPr>
          </a:lstStyle>
          <a:p>
            <a:r>
              <a:rPr lang="en-US"/>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ysClr val="windowText" lastClr="000000"/>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solidFill>
                  <a:sysClr val="windowText" lastClr="000000"/>
                </a:solidFill>
              </a:defRPr>
            </a:lvl1pPr>
          </a:lstStyle>
          <a:p>
            <a:fld id="{544213AF-26F6-41FA-8D85-E2C5388D6E58}" type="datetimeFigureOut">
              <a:rPr lang="en-US" smtClean="0"/>
              <a:pPr/>
              <a:t>10/13/2023</a:t>
            </a:fld>
            <a:endParaRPr lang="en-US"/>
          </a:p>
        </p:txBody>
      </p:sp>
      <p:sp>
        <p:nvSpPr>
          <p:cNvPr id="5" name="Rectangle 5"/>
          <p:cNvSpPr>
            <a:spLocks noGrp="1" noChangeArrowheads="1"/>
          </p:cNvSpPr>
          <p:nvPr>
            <p:ph type="ftr" sz="quarter" idx="11"/>
          </p:nvPr>
        </p:nvSpPr>
        <p:spPr>
          <a:ln/>
        </p:spPr>
        <p:txBody>
          <a:bodyPr/>
          <a:lstStyle>
            <a:lvl1pPr>
              <a:defRPr>
                <a:solidFill>
                  <a:sysClr val="windowText" lastClr="000000"/>
                </a:solidFill>
              </a:defRPr>
            </a:lvl1pPr>
          </a:lstStyle>
          <a:p>
            <a:endParaRPr lang="en-US"/>
          </a:p>
        </p:txBody>
      </p:sp>
      <p:sp>
        <p:nvSpPr>
          <p:cNvPr id="6" name="Rectangle 6"/>
          <p:cNvSpPr>
            <a:spLocks noGrp="1" noChangeArrowheads="1"/>
          </p:cNvSpPr>
          <p:nvPr>
            <p:ph type="sldNum" sz="quarter" idx="12"/>
          </p:nvPr>
        </p:nvSpPr>
        <p:spPr>
          <a:ln/>
        </p:spPr>
        <p:txBody>
          <a:bodyPr/>
          <a:lstStyle>
            <a:lvl1pPr>
              <a:defRPr>
                <a:solidFill>
                  <a:sysClr val="windowText" lastClr="000000"/>
                </a:solidFill>
              </a:defRPr>
            </a:lvl1pPr>
          </a:lstStyle>
          <a:p>
            <a:fld id="{D5BBC35B-A44B-4119-B8DA-DE9E3DFADA20}" type="slidenum">
              <a:rPr lang="en-US" smtClean="0"/>
              <a:pPr/>
              <a:t>‹#›</a:t>
            </a:fld>
            <a:endParaRPr lang="en-US"/>
          </a:p>
        </p:txBody>
      </p:sp>
    </p:spTree>
    <p:extLst>
      <p:ext uri="{BB962C8B-B14F-4D97-AF65-F5344CB8AC3E}">
        <p14:creationId xmlns:p14="http://schemas.microsoft.com/office/powerpoint/2010/main" val="2697526965"/>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ysClr val="windowText" lastClr="000000"/>
                </a:solidFill>
              </a:defRPr>
            </a:lvl1pPr>
          </a:lstStyle>
          <a:p>
            <a:r>
              <a:rPr lang="en-US"/>
              <a:t>Click to edit Master title style</a:t>
            </a:r>
            <a:endParaRPr lang="en-GB"/>
          </a:p>
        </p:txBody>
      </p:sp>
      <p:sp>
        <p:nvSpPr>
          <p:cNvPr id="3" name="Content Placeholder 2"/>
          <p:cNvSpPr>
            <a:spLocks noGrp="1"/>
          </p:cNvSpPr>
          <p:nvPr>
            <p:ph sz="half" idx="1"/>
          </p:nvPr>
        </p:nvSpPr>
        <p:spPr>
          <a:xfrm>
            <a:off x="457200" y="1484313"/>
            <a:ext cx="4068763" cy="4608512"/>
          </a:xfrm>
        </p:spPr>
        <p:txBody>
          <a:bodyPr/>
          <a:lstStyle>
            <a:lvl1pPr>
              <a:defRPr>
                <a:solidFill>
                  <a:sysClr val="windowText" lastClr="000000"/>
                </a:solidFill>
              </a:defRPr>
            </a:lvl1pPr>
            <a:lvl2pPr>
              <a:defRPr>
                <a:solidFill>
                  <a:sysClr val="windowText" lastClr="000000"/>
                </a:solidFill>
              </a:defRPr>
            </a:lvl2pPr>
            <a:lvl3pPr>
              <a:defRPr>
                <a:solidFill>
                  <a:sysClr val="windowText" lastClr="000000"/>
                </a:solidFill>
              </a:defRPr>
            </a:lvl3pPr>
            <a:lvl4pPr>
              <a:defRPr>
                <a:solidFill>
                  <a:sysClr val="windowText" lastClr="000000"/>
                </a:solidFill>
              </a:defRPr>
            </a:lvl4pPr>
            <a:lvl5pPr>
              <a:defRPr>
                <a:solidFill>
                  <a:sysClr val="windowText" lastClr="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78363" y="1484313"/>
            <a:ext cx="4070350" cy="4608512"/>
          </a:xfrm>
        </p:spPr>
        <p:txBody>
          <a:bodyPr/>
          <a:lstStyle>
            <a:lvl1pPr>
              <a:defRPr>
                <a:solidFill>
                  <a:sysClr val="windowText" lastClr="000000"/>
                </a:solidFill>
              </a:defRPr>
            </a:lvl1pPr>
            <a:lvl2pPr>
              <a:defRPr>
                <a:solidFill>
                  <a:sysClr val="windowText" lastClr="000000"/>
                </a:solidFill>
              </a:defRPr>
            </a:lvl2pPr>
            <a:lvl3pPr>
              <a:defRPr>
                <a:solidFill>
                  <a:sysClr val="windowText" lastClr="000000"/>
                </a:solidFill>
              </a:defRPr>
            </a:lvl3pPr>
            <a:lvl4pPr>
              <a:defRPr>
                <a:solidFill>
                  <a:sysClr val="windowText" lastClr="000000"/>
                </a:solidFill>
              </a:defRPr>
            </a:lvl4pPr>
            <a:lvl5pPr>
              <a:defRPr>
                <a:solidFill>
                  <a:sysClr val="windowText" lastClr="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solidFill>
                  <a:sysClr val="windowText" lastClr="000000"/>
                </a:solidFill>
              </a:defRPr>
            </a:lvl1pPr>
          </a:lstStyle>
          <a:p>
            <a:fld id="{544213AF-26F6-41FA-8D85-E2C5388D6E58}" type="datetimeFigureOut">
              <a:rPr lang="en-US" smtClean="0"/>
              <a:pPr/>
              <a:t>10/13/2023</a:t>
            </a:fld>
            <a:endParaRPr lang="en-US"/>
          </a:p>
        </p:txBody>
      </p:sp>
      <p:sp>
        <p:nvSpPr>
          <p:cNvPr id="6" name="Rectangle 5"/>
          <p:cNvSpPr>
            <a:spLocks noGrp="1" noChangeArrowheads="1"/>
          </p:cNvSpPr>
          <p:nvPr>
            <p:ph type="ftr" sz="quarter" idx="11"/>
          </p:nvPr>
        </p:nvSpPr>
        <p:spPr>
          <a:ln/>
        </p:spPr>
        <p:txBody>
          <a:bodyPr/>
          <a:lstStyle>
            <a:lvl1pPr>
              <a:defRPr>
                <a:solidFill>
                  <a:sysClr val="windowText" lastClr="000000"/>
                </a:solidFill>
              </a:defRPr>
            </a:lvl1pPr>
          </a:lstStyle>
          <a:p>
            <a:endParaRPr lang="en-US"/>
          </a:p>
        </p:txBody>
      </p:sp>
      <p:sp>
        <p:nvSpPr>
          <p:cNvPr id="7" name="Rectangle 6"/>
          <p:cNvSpPr>
            <a:spLocks noGrp="1" noChangeArrowheads="1"/>
          </p:cNvSpPr>
          <p:nvPr>
            <p:ph type="sldNum" sz="quarter" idx="12"/>
          </p:nvPr>
        </p:nvSpPr>
        <p:spPr>
          <a:ln/>
        </p:spPr>
        <p:txBody>
          <a:bodyPr/>
          <a:lstStyle>
            <a:lvl1pPr>
              <a:defRPr>
                <a:solidFill>
                  <a:sysClr val="windowText" lastClr="000000"/>
                </a:solidFill>
              </a:defRPr>
            </a:lvl1pPr>
          </a:lstStyle>
          <a:p>
            <a:fld id="{D5BBC35B-A44B-4119-B8DA-DE9E3DFADA20}" type="slidenum">
              <a:rPr lang="en-US" smtClean="0"/>
              <a:pPr/>
              <a:t>‹#›</a:t>
            </a:fld>
            <a:endParaRPr lang="en-US"/>
          </a:p>
        </p:txBody>
      </p:sp>
    </p:spTree>
    <p:extLst>
      <p:ext uri="{BB962C8B-B14F-4D97-AF65-F5344CB8AC3E}">
        <p14:creationId xmlns:p14="http://schemas.microsoft.com/office/powerpoint/2010/main" val="3487324013"/>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lvl1pPr>
              <a:defRPr>
                <a:solidFill>
                  <a:sysClr val="windowText" lastClr="000000"/>
                </a:solidFill>
              </a:defRPr>
            </a:lvl1p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solidFill>
                  <a:sysClr val="windowText" lastClr="0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lvl1pPr>
              <a:defRPr>
                <a:solidFill>
                  <a:sysClr val="windowText" lastClr="000000"/>
                </a:solidFill>
              </a:defRPr>
            </a:lvl1pPr>
            <a:lvl2pPr>
              <a:defRPr>
                <a:solidFill>
                  <a:sysClr val="windowText" lastClr="000000"/>
                </a:solidFill>
              </a:defRPr>
            </a:lvl2pPr>
            <a:lvl3pPr>
              <a:defRPr>
                <a:solidFill>
                  <a:sysClr val="windowText" lastClr="000000"/>
                </a:solidFill>
              </a:defRPr>
            </a:lvl3pPr>
            <a:lvl4pPr>
              <a:defRPr>
                <a:solidFill>
                  <a:sysClr val="windowText" lastClr="000000"/>
                </a:solidFill>
              </a:defRPr>
            </a:lvl4pPr>
            <a:lvl5pPr>
              <a:defRPr>
                <a:solidFill>
                  <a:sysClr val="windowText" lastClr="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solidFill>
                  <a:sysClr val="windowText" lastClr="0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lvl1pPr>
              <a:defRPr>
                <a:solidFill>
                  <a:sysClr val="windowText" lastClr="000000"/>
                </a:solidFill>
              </a:defRPr>
            </a:lvl1pPr>
            <a:lvl2pPr>
              <a:defRPr>
                <a:solidFill>
                  <a:sysClr val="windowText" lastClr="000000"/>
                </a:solidFill>
              </a:defRPr>
            </a:lvl2pPr>
            <a:lvl3pPr>
              <a:defRPr>
                <a:solidFill>
                  <a:sysClr val="windowText" lastClr="000000"/>
                </a:solidFill>
              </a:defRPr>
            </a:lvl3pPr>
            <a:lvl4pPr>
              <a:defRPr>
                <a:solidFill>
                  <a:sysClr val="windowText" lastClr="000000"/>
                </a:solidFill>
              </a:defRPr>
            </a:lvl4pPr>
            <a:lvl5pPr>
              <a:defRPr>
                <a:solidFill>
                  <a:sysClr val="windowText" lastClr="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solidFill>
                  <a:sysClr val="windowText" lastClr="000000"/>
                </a:solidFill>
              </a:defRPr>
            </a:lvl1pPr>
          </a:lstStyle>
          <a:p>
            <a:fld id="{544213AF-26F6-41FA-8D85-E2C5388D6E58}" type="datetimeFigureOut">
              <a:rPr lang="en-US" smtClean="0"/>
              <a:pPr/>
              <a:t>10/13/2023</a:t>
            </a:fld>
            <a:endParaRPr lang="en-US"/>
          </a:p>
        </p:txBody>
      </p:sp>
      <p:sp>
        <p:nvSpPr>
          <p:cNvPr id="8" name="Rectangle 5"/>
          <p:cNvSpPr>
            <a:spLocks noGrp="1" noChangeArrowheads="1"/>
          </p:cNvSpPr>
          <p:nvPr>
            <p:ph type="ftr" sz="quarter" idx="11"/>
          </p:nvPr>
        </p:nvSpPr>
        <p:spPr>
          <a:ln/>
        </p:spPr>
        <p:txBody>
          <a:bodyPr/>
          <a:lstStyle>
            <a:lvl1pPr>
              <a:defRPr>
                <a:solidFill>
                  <a:sysClr val="windowText" lastClr="000000"/>
                </a:solidFill>
              </a:defRPr>
            </a:lvl1pPr>
          </a:lstStyle>
          <a:p>
            <a:endParaRPr lang="en-US"/>
          </a:p>
        </p:txBody>
      </p:sp>
      <p:sp>
        <p:nvSpPr>
          <p:cNvPr id="9" name="Rectangle 6"/>
          <p:cNvSpPr>
            <a:spLocks noGrp="1" noChangeArrowheads="1"/>
          </p:cNvSpPr>
          <p:nvPr>
            <p:ph type="sldNum" sz="quarter" idx="12"/>
          </p:nvPr>
        </p:nvSpPr>
        <p:spPr>
          <a:ln/>
        </p:spPr>
        <p:txBody>
          <a:bodyPr/>
          <a:lstStyle>
            <a:lvl1pPr>
              <a:defRPr>
                <a:solidFill>
                  <a:sysClr val="windowText" lastClr="000000"/>
                </a:solidFill>
              </a:defRPr>
            </a:lvl1pPr>
          </a:lstStyle>
          <a:p>
            <a:fld id="{D5BBC35B-A44B-4119-B8DA-DE9E3DFADA20}" type="slidenum">
              <a:rPr lang="en-US" smtClean="0"/>
              <a:pPr/>
              <a:t>‹#›</a:t>
            </a:fld>
            <a:endParaRPr lang="en-US"/>
          </a:p>
        </p:txBody>
      </p:sp>
    </p:spTree>
    <p:extLst>
      <p:ext uri="{BB962C8B-B14F-4D97-AF65-F5344CB8AC3E}">
        <p14:creationId xmlns:p14="http://schemas.microsoft.com/office/powerpoint/2010/main" val="1625923640"/>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ysClr val="windowText" lastClr="000000"/>
                </a:solidFill>
              </a:defRPr>
            </a:lvl1p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solidFill>
                  <a:sysClr val="windowText" lastClr="000000"/>
                </a:solidFill>
              </a:defRPr>
            </a:lvl1pPr>
          </a:lstStyle>
          <a:p>
            <a:fld id="{544213AF-26F6-41FA-8D85-E2C5388D6E58}" type="datetimeFigureOut">
              <a:rPr lang="en-US" smtClean="0"/>
              <a:pPr/>
              <a:t>10/13/2023</a:t>
            </a:fld>
            <a:endParaRPr lang="en-US"/>
          </a:p>
        </p:txBody>
      </p:sp>
      <p:sp>
        <p:nvSpPr>
          <p:cNvPr id="4" name="Rectangle 5"/>
          <p:cNvSpPr>
            <a:spLocks noGrp="1" noChangeArrowheads="1"/>
          </p:cNvSpPr>
          <p:nvPr>
            <p:ph type="ftr" sz="quarter" idx="11"/>
          </p:nvPr>
        </p:nvSpPr>
        <p:spPr>
          <a:ln/>
        </p:spPr>
        <p:txBody>
          <a:bodyPr/>
          <a:lstStyle>
            <a:lvl1pPr>
              <a:defRPr>
                <a:solidFill>
                  <a:sysClr val="windowText" lastClr="000000"/>
                </a:solidFill>
              </a:defRPr>
            </a:lvl1pPr>
          </a:lstStyle>
          <a:p>
            <a:endParaRPr lang="en-US"/>
          </a:p>
        </p:txBody>
      </p:sp>
      <p:sp>
        <p:nvSpPr>
          <p:cNvPr id="5" name="Rectangle 6"/>
          <p:cNvSpPr>
            <a:spLocks noGrp="1" noChangeArrowheads="1"/>
          </p:cNvSpPr>
          <p:nvPr>
            <p:ph type="sldNum" sz="quarter" idx="12"/>
          </p:nvPr>
        </p:nvSpPr>
        <p:spPr>
          <a:ln/>
        </p:spPr>
        <p:txBody>
          <a:bodyPr/>
          <a:lstStyle>
            <a:lvl1pPr>
              <a:defRPr>
                <a:solidFill>
                  <a:sysClr val="windowText" lastClr="000000"/>
                </a:solidFill>
              </a:defRPr>
            </a:lvl1pPr>
          </a:lstStyle>
          <a:p>
            <a:fld id="{D5BBC35B-A44B-4119-B8DA-DE9E3DFADA20}" type="slidenum">
              <a:rPr lang="en-US" smtClean="0"/>
              <a:pPr/>
              <a:t>‹#›</a:t>
            </a:fld>
            <a:endParaRPr lang="en-US" dirty="0"/>
          </a:p>
        </p:txBody>
      </p:sp>
    </p:spTree>
    <p:extLst>
      <p:ext uri="{BB962C8B-B14F-4D97-AF65-F5344CB8AC3E}">
        <p14:creationId xmlns:p14="http://schemas.microsoft.com/office/powerpoint/2010/main" val="3644890400"/>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60350"/>
            <a:ext cx="8291513" cy="720725"/>
          </a:xfrm>
        </p:spPr>
        <p:txBody>
          <a:bodyPr/>
          <a:lstStyle>
            <a:lvl1pPr>
              <a:defRPr>
                <a:solidFill>
                  <a:sysClr val="windowText" lastClr="000000"/>
                </a:solidFill>
              </a:defRPr>
            </a:lvl1pPr>
          </a:lstStyle>
          <a:p>
            <a:r>
              <a:rPr lang="en-US"/>
              <a:t>Click to edit Master title style</a:t>
            </a:r>
            <a:endParaRPr lang="en-GB"/>
          </a:p>
        </p:txBody>
      </p:sp>
      <p:sp>
        <p:nvSpPr>
          <p:cNvPr id="3" name="Table Placeholder 2"/>
          <p:cNvSpPr>
            <a:spLocks noGrp="1"/>
          </p:cNvSpPr>
          <p:nvPr>
            <p:ph type="tbl" idx="1"/>
          </p:nvPr>
        </p:nvSpPr>
        <p:spPr>
          <a:xfrm>
            <a:off x="457200" y="1484313"/>
            <a:ext cx="8291513" cy="4608512"/>
          </a:xfrm>
        </p:spPr>
        <p:txBody>
          <a:bodyPr/>
          <a:lstStyle>
            <a:lvl1pPr>
              <a:defRPr>
                <a:solidFill>
                  <a:sysClr val="windowText" lastClr="000000"/>
                </a:solidFill>
              </a:defRPr>
            </a:lvl1pPr>
          </a:lstStyle>
          <a:p>
            <a:pPr lvl="0"/>
            <a:r>
              <a:rPr lang="en-US" noProof="0"/>
              <a:t>Click icon to add table</a:t>
            </a:r>
            <a:endParaRPr lang="en-GB" noProof="0"/>
          </a:p>
        </p:txBody>
      </p:sp>
      <p:sp>
        <p:nvSpPr>
          <p:cNvPr id="4" name="Rectangle 4"/>
          <p:cNvSpPr>
            <a:spLocks noGrp="1" noChangeArrowheads="1"/>
          </p:cNvSpPr>
          <p:nvPr>
            <p:ph type="dt" sz="half" idx="10"/>
          </p:nvPr>
        </p:nvSpPr>
        <p:spPr>
          <a:ln/>
        </p:spPr>
        <p:txBody>
          <a:bodyPr/>
          <a:lstStyle>
            <a:lvl1pPr>
              <a:defRPr>
                <a:solidFill>
                  <a:sysClr val="windowText" lastClr="000000"/>
                </a:solidFill>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solidFill>
                  <a:sysClr val="windowText" lastClr="000000"/>
                </a:solidFill>
              </a:defRPr>
            </a:lvl1pPr>
          </a:lstStyle>
          <a:p>
            <a:pPr>
              <a:defRPr/>
            </a:pPr>
            <a:endParaRPr lang="en-GB" altLang="en-US"/>
          </a:p>
        </p:txBody>
      </p:sp>
      <p:sp>
        <p:nvSpPr>
          <p:cNvPr id="6" name="Rectangle 6"/>
          <p:cNvSpPr>
            <a:spLocks noGrp="1" noChangeArrowheads="1"/>
          </p:cNvSpPr>
          <p:nvPr>
            <p:ph type="sldNum" sz="quarter" idx="12"/>
          </p:nvPr>
        </p:nvSpPr>
        <p:spPr>
          <a:ln/>
        </p:spPr>
        <p:txBody>
          <a:bodyPr/>
          <a:lstStyle>
            <a:lvl1pPr>
              <a:defRPr>
                <a:solidFill>
                  <a:sysClr val="windowText" lastClr="000000"/>
                </a:solidFill>
              </a:defRPr>
            </a:lvl1pPr>
          </a:lstStyle>
          <a:p>
            <a:pPr>
              <a:defRPr/>
            </a:pPr>
            <a:fld id="{252D8D2F-4065-4FAF-94B7-3696313862F3}" type="slidenum">
              <a:rPr lang="en-GB" altLang="en-US" smtClean="0"/>
              <a:pPr>
                <a:defRPr/>
              </a:pPr>
              <a:t>‹#›</a:t>
            </a:fld>
            <a:endParaRPr lang="en-GB" altLang="en-US"/>
          </a:p>
        </p:txBody>
      </p:sp>
    </p:spTree>
    <p:extLst>
      <p:ext uri="{BB962C8B-B14F-4D97-AF65-F5344CB8AC3E}">
        <p14:creationId xmlns:p14="http://schemas.microsoft.com/office/powerpoint/2010/main" val="369763705"/>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3175" y="1"/>
            <a:ext cx="9144000" cy="780176"/>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a:p>
        </p:txBody>
      </p:sp>
      <p:sp>
        <p:nvSpPr>
          <p:cNvPr id="1027" name="Rectangle 9"/>
          <p:cNvSpPr>
            <a:spLocks noChangeArrowheads="1"/>
          </p:cNvSpPr>
          <p:nvPr/>
        </p:nvSpPr>
        <p:spPr bwMode="auto">
          <a:xfrm>
            <a:off x="0" y="6308725"/>
            <a:ext cx="9139238" cy="2778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a:p>
        </p:txBody>
      </p:sp>
      <p:sp>
        <p:nvSpPr>
          <p:cNvPr id="1028" name="Rectangle 10"/>
          <p:cNvSpPr>
            <a:spLocks noChangeArrowheads="1"/>
          </p:cNvSpPr>
          <p:nvPr/>
        </p:nvSpPr>
        <p:spPr bwMode="auto">
          <a:xfrm>
            <a:off x="-3175" y="887353"/>
            <a:ext cx="9147175" cy="10717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a:p>
        </p:txBody>
      </p:sp>
      <p:sp>
        <p:nvSpPr>
          <p:cNvPr id="1029" name="Rectangle 2"/>
          <p:cNvSpPr>
            <a:spLocks noGrp="1" noChangeArrowheads="1"/>
          </p:cNvSpPr>
          <p:nvPr>
            <p:ph type="title"/>
          </p:nvPr>
        </p:nvSpPr>
        <p:spPr bwMode="auto">
          <a:xfrm>
            <a:off x="457200" y="33847"/>
            <a:ext cx="8291513"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30" name="Rectangle 3"/>
          <p:cNvSpPr>
            <a:spLocks noGrp="1" noChangeArrowheads="1"/>
          </p:cNvSpPr>
          <p:nvPr>
            <p:ph type="body" idx="1"/>
          </p:nvPr>
        </p:nvSpPr>
        <p:spPr bwMode="auto">
          <a:xfrm>
            <a:off x="457200" y="1182848"/>
            <a:ext cx="8291513" cy="4909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2" name="Rectangle 4"/>
          <p:cNvSpPr>
            <a:spLocks noGrp="1" noChangeArrowheads="1"/>
          </p:cNvSpPr>
          <p:nvPr>
            <p:ph type="dt" sz="half" idx="2"/>
          </p:nvPr>
        </p:nvSpPr>
        <p:spPr bwMode="auto">
          <a:xfrm>
            <a:off x="457200" y="6308725"/>
            <a:ext cx="21336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smtClean="0"/>
            </a:lvl1pPr>
          </a:lstStyle>
          <a:p>
            <a:pPr eaLnBrk="1" latinLnBrk="0" hangingPunct="1"/>
            <a:fld id="{544213AF-26F6-41FA-8D85-E2C5388D6E58}" type="datetimeFigureOut">
              <a:rPr lang="en-US" smtClean="0"/>
              <a:pPr eaLnBrk="1" latinLnBrk="0" hangingPunct="1"/>
              <a:t>10/13/2023</a:t>
            </a:fld>
            <a:endParaRPr lang="en-US" sz="1000" dirty="0">
              <a:solidFill>
                <a:schemeClr val="tx1"/>
              </a:solidFill>
            </a:endParaRPr>
          </a:p>
        </p:txBody>
      </p:sp>
      <p:sp>
        <p:nvSpPr>
          <p:cNvPr id="3" name="Rectangle 5"/>
          <p:cNvSpPr>
            <a:spLocks noGrp="1" noChangeArrowheads="1"/>
          </p:cNvSpPr>
          <p:nvPr>
            <p:ph type="ftr" sz="quarter" idx="3"/>
          </p:nvPr>
        </p:nvSpPr>
        <p:spPr bwMode="auto">
          <a:xfrm>
            <a:off x="3124200" y="6308725"/>
            <a:ext cx="28956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smtClean="0"/>
            </a:lvl1pPr>
          </a:lstStyle>
          <a:p>
            <a:pPr algn="r" eaLnBrk="1" latinLnBrk="0" hangingPunct="1"/>
            <a:endParaRPr kumimoji="0" lang="en-US" sz="1000" dirty="0">
              <a:solidFill>
                <a:schemeClr val="tx1"/>
              </a:solidFill>
            </a:endParaRPr>
          </a:p>
        </p:txBody>
      </p:sp>
      <p:sp>
        <p:nvSpPr>
          <p:cNvPr id="4" name="Rectangle 6"/>
          <p:cNvSpPr>
            <a:spLocks noGrp="1" noChangeArrowheads="1"/>
          </p:cNvSpPr>
          <p:nvPr>
            <p:ph type="sldNum" sz="quarter" idx="4"/>
          </p:nvPr>
        </p:nvSpPr>
        <p:spPr bwMode="auto">
          <a:xfrm>
            <a:off x="6553200" y="6308725"/>
            <a:ext cx="21336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fld id="{D5BBC35B-A44B-4119-B8DA-DE9E3DFADA20}" type="slidenum">
              <a:rPr kumimoji="0" lang="en-US" smtClean="0"/>
              <a:pPr eaLnBrk="1" latinLnBrk="0" hangingPunct="1"/>
              <a:t>‹#›</a:t>
            </a:fld>
            <a:endParaRPr kumimoji="0" lang="en-US" sz="1000" b="0">
              <a:solidFill>
                <a:schemeClr val="tx1"/>
              </a:solidFill>
            </a:endParaRPr>
          </a:p>
        </p:txBody>
      </p:sp>
      <p:sp>
        <p:nvSpPr>
          <p:cNvPr id="1034" name="Rectangle 11"/>
          <p:cNvSpPr>
            <a:spLocks noChangeArrowheads="1"/>
          </p:cNvSpPr>
          <p:nvPr/>
        </p:nvSpPr>
        <p:spPr bwMode="auto">
          <a:xfrm>
            <a:off x="0" y="6605588"/>
            <a:ext cx="9139238" cy="2778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a:p>
        </p:txBody>
      </p:sp>
      <p:sp>
        <p:nvSpPr>
          <p:cNvPr id="11" name="Rectangle 10"/>
          <p:cNvSpPr>
            <a:spLocks noChangeArrowheads="1"/>
          </p:cNvSpPr>
          <p:nvPr userDrawn="1"/>
        </p:nvSpPr>
        <p:spPr bwMode="auto">
          <a:xfrm>
            <a:off x="-7937" y="780175"/>
            <a:ext cx="9147175" cy="107178"/>
          </a:xfrm>
          <a:prstGeom prst="rect">
            <a:avLst/>
          </a:prstGeom>
          <a:solidFill>
            <a:schemeClr val="tx2">
              <a:lumMod val="40000"/>
              <a:lumOff val="60000"/>
            </a:schemeClr>
          </a:solidFill>
          <a:ln>
            <a:noFill/>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a:p>
        </p:txBody>
      </p:sp>
    </p:spTree>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92" r:id="rId7"/>
  </p:sldLayoutIdLst>
  <p:transition>
    <p:wipe dir="r"/>
  </p:transition>
  <p:txStyles>
    <p:titleStyle>
      <a:lvl1pPr algn="l" rtl="0" eaLnBrk="1" fontAlgn="base" hangingPunct="1">
        <a:spcBef>
          <a:spcPct val="0"/>
        </a:spcBef>
        <a:spcAft>
          <a:spcPct val="0"/>
        </a:spcAft>
        <a:defRPr sz="4400" kern="1200">
          <a:solidFill>
            <a:sysClr val="windowText" lastClr="000000"/>
          </a:solidFill>
          <a:latin typeface="+mj-lt"/>
          <a:ea typeface="+mj-ea"/>
          <a:cs typeface="+mj-cs"/>
        </a:defRPr>
      </a:lvl1pPr>
      <a:lvl2pPr algn="l"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l"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l"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l"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l"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Font typeface="Wingdings" pitchFamily="2" charset="2"/>
        <a:buChar char="Ø"/>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ctrTitle"/>
          </p:nvPr>
        </p:nvSpPr>
        <p:spPr>
          <a:xfrm>
            <a:off x="568910" y="1735586"/>
            <a:ext cx="7851648" cy="1828800"/>
          </a:xfrm>
        </p:spPr>
        <p:txBody>
          <a:bodyPr>
            <a:normAutofit/>
          </a:bodyPr>
          <a:lstStyle/>
          <a:p>
            <a:pPr algn="ctr"/>
            <a:r>
              <a:rPr lang="en-US" dirty="0"/>
              <a:t>Product Development Process</a:t>
            </a:r>
            <a:endParaRPr lang="en-US" altLang="en-US" dirty="0"/>
          </a:p>
        </p:txBody>
      </p:sp>
      <p:sp>
        <p:nvSpPr>
          <p:cNvPr id="289795" name="Rectangle 3"/>
          <p:cNvSpPr>
            <a:spLocks noGrp="1" noChangeArrowheads="1"/>
          </p:cNvSpPr>
          <p:nvPr>
            <p:ph type="subTitle" idx="1"/>
          </p:nvPr>
        </p:nvSpPr>
        <p:spPr>
          <a:xfrm>
            <a:off x="457200" y="4714043"/>
            <a:ext cx="8229600" cy="1263011"/>
          </a:xfrm>
        </p:spPr>
        <p:txBody>
          <a:bodyPr>
            <a:normAutofit fontScale="85000" lnSpcReduction="20000"/>
          </a:bodyPr>
          <a:lstStyle/>
          <a:p>
            <a:pPr algn="ctr"/>
            <a:r>
              <a:rPr lang="en-US" altLang="en-US" sz="3200" b="1" dirty="0">
                <a:solidFill>
                  <a:schemeClr val="accent4"/>
                </a:solidFill>
              </a:rPr>
              <a:t>Daniel Juliano</a:t>
            </a:r>
          </a:p>
          <a:p>
            <a:pPr algn="ctr"/>
            <a:r>
              <a:rPr lang="en-US" altLang="en-US" b="1" dirty="0">
                <a:solidFill>
                  <a:schemeClr val="accent4"/>
                </a:solidFill>
              </a:rPr>
              <a:t>Director, MSU Technology Transfer Office</a:t>
            </a:r>
            <a:endParaRPr lang="en-US" altLang="en-US" sz="3200" b="1" dirty="0">
              <a:solidFill>
                <a:schemeClr val="accent4"/>
              </a:solidFill>
            </a:endParaRPr>
          </a:p>
          <a:p>
            <a:pPr algn="ctr"/>
            <a:r>
              <a:rPr lang="en-US" altLang="en-US" sz="3200" b="1" dirty="0">
                <a:solidFill>
                  <a:schemeClr val="accent4"/>
                </a:solidFill>
              </a:rPr>
              <a:t>2023</a:t>
            </a:r>
          </a:p>
          <a:p>
            <a:pPr algn="ctr"/>
            <a:endParaRPr lang="en-US" altLang="en-US" sz="3200" b="1" dirty="0">
              <a:solidFill>
                <a:schemeClr val="accent4"/>
              </a:solidFill>
            </a:endParaRPr>
          </a:p>
        </p:txBody>
      </p:sp>
    </p:spTree>
    <p:extLst>
      <p:ext uri="{BB962C8B-B14F-4D97-AF65-F5344CB8AC3E}">
        <p14:creationId xmlns:p14="http://schemas.microsoft.com/office/powerpoint/2010/main" val="1318037252"/>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59307" y="0"/>
            <a:ext cx="8625386" cy="817563"/>
          </a:xfrm>
        </p:spPr>
        <p:txBody>
          <a:bodyPr/>
          <a:lstStyle/>
          <a:p>
            <a:r>
              <a:rPr lang="en-US" sz="4000" dirty="0"/>
              <a:t>Product Development Process (PDP)</a:t>
            </a:r>
          </a:p>
        </p:txBody>
      </p:sp>
      <p:sp>
        <p:nvSpPr>
          <p:cNvPr id="4099" name="Content Placeholder 2"/>
          <p:cNvSpPr>
            <a:spLocks noGrp="1"/>
          </p:cNvSpPr>
          <p:nvPr>
            <p:ph idx="1"/>
          </p:nvPr>
        </p:nvSpPr>
        <p:spPr>
          <a:xfrm>
            <a:off x="492124" y="1084263"/>
            <a:ext cx="8597556" cy="4813300"/>
          </a:xfrm>
        </p:spPr>
        <p:txBody>
          <a:bodyPr/>
          <a:lstStyle/>
          <a:p>
            <a:r>
              <a:rPr lang="en-US" sz="2800" dirty="0"/>
              <a:t>Structured approach to plan and execute the full product life cycle</a:t>
            </a:r>
          </a:p>
          <a:p>
            <a:pPr lvl="1"/>
            <a:endParaRPr lang="en-US" sz="2400" dirty="0"/>
          </a:p>
          <a:p>
            <a:endParaRPr lang="en-US" sz="2800" dirty="0"/>
          </a:p>
          <a:p>
            <a:endParaRPr lang="en-US" sz="2800" dirty="0"/>
          </a:p>
          <a:p>
            <a:r>
              <a:rPr lang="en-US" sz="2800" dirty="0"/>
              <a:t>Distinct Project Phases with Exit Gates (  )</a:t>
            </a:r>
          </a:p>
          <a:p>
            <a:pPr lvl="1"/>
            <a:r>
              <a:rPr lang="en-US" sz="2400" dirty="0"/>
              <a:t>Each Phase has specific, pre-defined requirements spanning marketing, finance, process, equipment, IP, quality &amp; reliability, supply chain, operations, EHS, etc.</a:t>
            </a:r>
            <a:endParaRPr lang="en-US" sz="2000" dirty="0"/>
          </a:p>
          <a:p>
            <a:pPr lvl="1"/>
            <a:r>
              <a:rPr lang="en-US" sz="2400" dirty="0"/>
              <a:t>Exit Gate Reviews conducted with larger group; go/no-go decisions made</a:t>
            </a:r>
          </a:p>
          <a:p>
            <a:pPr lvl="1"/>
            <a:endParaRPr lang="en-US" sz="2400" dirty="0"/>
          </a:p>
          <a:p>
            <a:pPr lvl="1"/>
            <a:endParaRPr lang="en-US" sz="2400" dirty="0"/>
          </a:p>
          <a:p>
            <a:pPr lvl="1"/>
            <a:endParaRPr lang="en-US" sz="2400" dirty="0"/>
          </a:p>
          <a:p>
            <a:pPr lvl="1"/>
            <a:endParaRPr lang="en-US" sz="2400" dirty="0"/>
          </a:p>
          <a:p>
            <a:pPr lvl="1"/>
            <a:endParaRPr lang="en-US" sz="2400" dirty="0"/>
          </a:p>
          <a:p>
            <a:pPr lvl="1"/>
            <a:endParaRPr lang="en-US" sz="2400" dirty="0"/>
          </a:p>
          <a:p>
            <a:pPr lvl="1"/>
            <a:endParaRPr lang="en-US" sz="2400" dirty="0"/>
          </a:p>
          <a:p>
            <a:r>
              <a:rPr lang="en-US" sz="2800" dirty="0"/>
              <a:t>Why?</a:t>
            </a:r>
          </a:p>
          <a:p>
            <a:pPr lvl="1"/>
            <a:r>
              <a:rPr lang="en-US" sz="2400" dirty="0"/>
              <a:t>Improve mutual understanding, communication, &amp; decision making</a:t>
            </a:r>
          </a:p>
        </p:txBody>
      </p:sp>
      <p:sp>
        <p:nvSpPr>
          <p:cNvPr id="10" name="Oval 9"/>
          <p:cNvSpPr/>
          <p:nvPr/>
        </p:nvSpPr>
        <p:spPr>
          <a:xfrm>
            <a:off x="81885" y="2345445"/>
            <a:ext cx="1609208" cy="793725"/>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sz="1400" b="1" dirty="0">
                <a:solidFill>
                  <a:schemeClr val="tx1"/>
                </a:solidFill>
              </a:rPr>
              <a:t>Ideas and Business Case</a:t>
            </a:r>
          </a:p>
        </p:txBody>
      </p:sp>
      <p:sp>
        <p:nvSpPr>
          <p:cNvPr id="12" name="Diamond 11"/>
          <p:cNvSpPr/>
          <p:nvPr/>
        </p:nvSpPr>
        <p:spPr>
          <a:xfrm>
            <a:off x="3238530" y="3008094"/>
            <a:ext cx="230188" cy="339725"/>
          </a:xfrm>
          <a:prstGeom prst="diamond">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endParaRPr lang="en-US"/>
          </a:p>
        </p:txBody>
      </p:sp>
      <p:sp>
        <p:nvSpPr>
          <p:cNvPr id="16" name="Diamond 15"/>
          <p:cNvSpPr/>
          <p:nvPr/>
        </p:nvSpPr>
        <p:spPr>
          <a:xfrm>
            <a:off x="5292382" y="3005001"/>
            <a:ext cx="230188" cy="339725"/>
          </a:xfrm>
          <a:prstGeom prst="diamond">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endParaRPr lang="en-US"/>
          </a:p>
        </p:txBody>
      </p:sp>
      <p:sp>
        <p:nvSpPr>
          <p:cNvPr id="18" name="Diamond 17"/>
          <p:cNvSpPr/>
          <p:nvPr/>
        </p:nvSpPr>
        <p:spPr>
          <a:xfrm>
            <a:off x="7112650" y="2982161"/>
            <a:ext cx="231775" cy="341313"/>
          </a:xfrm>
          <a:prstGeom prst="diamond">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endParaRPr lang="en-US"/>
          </a:p>
        </p:txBody>
      </p:sp>
      <p:grpSp>
        <p:nvGrpSpPr>
          <p:cNvPr id="19" name="Group 18"/>
          <p:cNvGrpSpPr/>
          <p:nvPr/>
        </p:nvGrpSpPr>
        <p:grpSpPr>
          <a:xfrm>
            <a:off x="1722904" y="2263171"/>
            <a:ext cx="1828800" cy="914400"/>
            <a:chOff x="1336" y="440317"/>
            <a:chExt cx="1628180" cy="651272"/>
          </a:xfrm>
        </p:grpSpPr>
        <p:sp>
          <p:nvSpPr>
            <p:cNvPr id="20" name="Chevron 19"/>
            <p:cNvSpPr/>
            <p:nvPr/>
          </p:nvSpPr>
          <p:spPr>
            <a:xfrm>
              <a:off x="1336" y="440317"/>
              <a:ext cx="1628180" cy="651272"/>
            </a:xfrm>
            <a:prstGeom prst="chevron">
              <a:avLst/>
            </a:prstGeom>
            <a:solidFill>
              <a:srgbClr val="00B0F0"/>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en-US"/>
            </a:p>
          </p:txBody>
        </p:sp>
        <p:sp>
          <p:nvSpPr>
            <p:cNvPr id="22" name="Chevron 4"/>
            <p:cNvSpPr/>
            <p:nvPr/>
          </p:nvSpPr>
          <p:spPr>
            <a:xfrm>
              <a:off x="375575" y="440317"/>
              <a:ext cx="976908" cy="6512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005" tIns="13335" rIns="13335" bIns="13335" numCol="1" spcCol="1270" anchor="ctr" anchorCtr="0">
              <a:noAutofit/>
            </a:bodyPr>
            <a:lstStyle/>
            <a:p>
              <a:pPr lvl="0" algn="ctr" defTabSz="444500">
                <a:lnSpc>
                  <a:spcPct val="90000"/>
                </a:lnSpc>
                <a:spcBef>
                  <a:spcPct val="0"/>
                </a:spcBef>
                <a:spcAft>
                  <a:spcPct val="35000"/>
                </a:spcAft>
              </a:pPr>
              <a:r>
                <a:rPr lang="en-US" sz="1400" b="1" kern="1200" dirty="0"/>
                <a:t>Concept &amp; </a:t>
              </a:r>
              <a:r>
                <a:rPr lang="en-US" sz="1400" b="1" kern="1200" dirty="0" err="1"/>
                <a:t>Feasibilty</a:t>
              </a:r>
              <a:endParaRPr lang="en-US" sz="1400" b="1" kern="1200" dirty="0"/>
            </a:p>
          </p:txBody>
        </p:sp>
      </p:grpSp>
      <p:grpSp>
        <p:nvGrpSpPr>
          <p:cNvPr id="23" name="Group 22"/>
          <p:cNvGrpSpPr/>
          <p:nvPr/>
        </p:nvGrpSpPr>
        <p:grpSpPr>
          <a:xfrm>
            <a:off x="3525893" y="2263557"/>
            <a:ext cx="2110631" cy="914400"/>
            <a:chOff x="4009" y="286632"/>
            <a:chExt cx="2396609" cy="958643"/>
          </a:xfrm>
        </p:grpSpPr>
        <p:sp>
          <p:nvSpPr>
            <p:cNvPr id="24" name="Chevron 23"/>
            <p:cNvSpPr/>
            <p:nvPr/>
          </p:nvSpPr>
          <p:spPr>
            <a:xfrm>
              <a:off x="4009" y="286632"/>
              <a:ext cx="2396609" cy="958643"/>
            </a:xfrm>
            <a:prstGeom prst="chevron">
              <a:avLst/>
            </a:prstGeom>
            <a:solidFill>
              <a:srgbClr val="7030A0"/>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en-US"/>
            </a:p>
          </p:txBody>
        </p:sp>
        <p:sp>
          <p:nvSpPr>
            <p:cNvPr id="25" name="Chevron 4"/>
            <p:cNvSpPr/>
            <p:nvPr/>
          </p:nvSpPr>
          <p:spPr>
            <a:xfrm>
              <a:off x="483331" y="286632"/>
              <a:ext cx="1657205" cy="9586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400" b="1" kern="1200" dirty="0"/>
                <a:t>Development</a:t>
              </a:r>
            </a:p>
          </p:txBody>
        </p:sp>
      </p:grpSp>
      <p:grpSp>
        <p:nvGrpSpPr>
          <p:cNvPr id="26" name="Group 25"/>
          <p:cNvGrpSpPr/>
          <p:nvPr/>
        </p:nvGrpSpPr>
        <p:grpSpPr>
          <a:xfrm>
            <a:off x="5563514" y="2260464"/>
            <a:ext cx="1828800" cy="914400"/>
            <a:chOff x="2227" y="0"/>
            <a:chExt cx="4557122" cy="1531907"/>
          </a:xfrm>
        </p:grpSpPr>
        <p:sp>
          <p:nvSpPr>
            <p:cNvPr id="27" name="Chevron 26"/>
            <p:cNvSpPr/>
            <p:nvPr/>
          </p:nvSpPr>
          <p:spPr>
            <a:xfrm>
              <a:off x="2227" y="0"/>
              <a:ext cx="4557122" cy="1531907"/>
            </a:xfrm>
            <a:prstGeom prst="chevron">
              <a:avLst/>
            </a:prstGeom>
            <a:solidFill>
              <a:srgbClr val="00B050"/>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en-US"/>
            </a:p>
          </p:txBody>
        </p:sp>
        <p:sp>
          <p:nvSpPr>
            <p:cNvPr id="28" name="Chevron 4"/>
            <p:cNvSpPr/>
            <p:nvPr/>
          </p:nvSpPr>
          <p:spPr>
            <a:xfrm>
              <a:off x="904217" y="0"/>
              <a:ext cx="3025216" cy="153190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6015" tIns="38672" rIns="38672" bIns="38672" numCol="1" spcCol="1270" anchor="ctr" anchorCtr="0">
              <a:noAutofit/>
            </a:bodyPr>
            <a:lstStyle/>
            <a:p>
              <a:pPr lvl="0" algn="ctr" defTabSz="666750">
                <a:lnSpc>
                  <a:spcPct val="90000"/>
                </a:lnSpc>
                <a:spcAft>
                  <a:spcPct val="35000"/>
                </a:spcAft>
              </a:pPr>
              <a:r>
                <a:rPr lang="en-US" sz="1400" b="1" dirty="0"/>
                <a:t>Pilot Production</a:t>
              </a:r>
            </a:p>
          </p:txBody>
        </p:sp>
      </p:grpSp>
      <p:sp>
        <p:nvSpPr>
          <p:cNvPr id="29" name="Oval 28"/>
          <p:cNvSpPr/>
          <p:nvPr/>
        </p:nvSpPr>
        <p:spPr>
          <a:xfrm>
            <a:off x="7480471" y="2290613"/>
            <a:ext cx="1609208" cy="793725"/>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sz="1400" b="1" dirty="0">
                <a:solidFill>
                  <a:schemeClr val="tx1"/>
                </a:solidFill>
              </a:rPr>
              <a:t>Volume Production</a:t>
            </a:r>
          </a:p>
        </p:txBody>
      </p:sp>
      <p:sp>
        <p:nvSpPr>
          <p:cNvPr id="30" name="Diamond 29"/>
          <p:cNvSpPr/>
          <p:nvPr/>
        </p:nvSpPr>
        <p:spPr>
          <a:xfrm>
            <a:off x="1449444" y="3014343"/>
            <a:ext cx="230188" cy="339725"/>
          </a:xfrm>
          <a:prstGeom prst="diamond">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endParaRPr lang="en-US"/>
          </a:p>
        </p:txBody>
      </p:sp>
      <p:sp>
        <p:nvSpPr>
          <p:cNvPr id="32" name="AutoShape 3"/>
          <p:cNvSpPr>
            <a:spLocks noChangeArrowheads="1"/>
          </p:cNvSpPr>
          <p:nvPr/>
        </p:nvSpPr>
        <p:spPr bwMode="auto">
          <a:xfrm>
            <a:off x="163774" y="6059001"/>
            <a:ext cx="8811929" cy="510778"/>
          </a:xfrm>
          <a:prstGeom prst="roundRect">
            <a:avLst>
              <a:gd name="adj" fmla="val 16667"/>
            </a:avLst>
          </a:prstGeom>
          <a:solidFill>
            <a:srgbClr val="50A5F2"/>
          </a:solidFill>
          <a:ln>
            <a:noFill/>
          </a:ln>
          <a:effectLst>
            <a:prstShdw prst="shdw17" dist="17961" dir="2700000">
              <a:srgbClr val="50A5F2">
                <a:gamma/>
                <a:shade val="60000"/>
                <a:invGamma/>
              </a:srgbClr>
            </a:prstShdw>
          </a:effectLst>
        </p:spPr>
        <p:txBody>
          <a:bodyPr anchor="ctr">
            <a:spAutoFit/>
          </a:bodyPr>
          <a:lstStyle/>
          <a:p>
            <a:pPr algn="ctr"/>
            <a:r>
              <a:rPr lang="en-US" sz="2400" b="1" dirty="0">
                <a:solidFill>
                  <a:sysClr val="windowText" lastClr="000000"/>
                </a:solidFill>
              </a:rPr>
              <a:t>PDP details vary by company but principles are similar</a:t>
            </a:r>
          </a:p>
        </p:txBody>
      </p:sp>
      <p:sp>
        <p:nvSpPr>
          <p:cNvPr id="2" name="Diamond 1">
            <a:extLst>
              <a:ext uri="{FF2B5EF4-FFF2-40B4-BE49-F238E27FC236}">
                <a16:creationId xmlns:a16="http://schemas.microsoft.com/office/drawing/2014/main" id="{DB353957-578C-C275-69AF-30D8FE0E6A85}"/>
              </a:ext>
            </a:extLst>
          </p:cNvPr>
          <p:cNvSpPr/>
          <p:nvPr/>
        </p:nvSpPr>
        <p:spPr>
          <a:xfrm>
            <a:off x="7261434" y="3603582"/>
            <a:ext cx="230188" cy="339725"/>
          </a:xfrm>
          <a:prstGeom prst="diamond">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endParaRPr lang="en-US"/>
          </a:p>
        </p:txBody>
      </p:sp>
    </p:spTree>
    <p:extLst>
      <p:ext uri="{BB962C8B-B14F-4D97-AF65-F5344CB8AC3E}">
        <p14:creationId xmlns:p14="http://schemas.microsoft.com/office/powerpoint/2010/main" val="1570121600"/>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59307" y="0"/>
            <a:ext cx="8625386" cy="817563"/>
          </a:xfrm>
        </p:spPr>
        <p:txBody>
          <a:bodyPr/>
          <a:lstStyle/>
          <a:p>
            <a:r>
              <a:rPr lang="en-US" sz="4000" dirty="0"/>
              <a:t>Product Development Process (PDP)</a:t>
            </a:r>
          </a:p>
        </p:txBody>
      </p:sp>
      <p:sp>
        <p:nvSpPr>
          <p:cNvPr id="10" name="Oval 9"/>
          <p:cNvSpPr/>
          <p:nvPr/>
        </p:nvSpPr>
        <p:spPr>
          <a:xfrm>
            <a:off x="81885" y="1585980"/>
            <a:ext cx="1609208" cy="793725"/>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sz="1400" b="1" dirty="0">
                <a:solidFill>
                  <a:schemeClr val="tx1"/>
                </a:solidFill>
              </a:rPr>
              <a:t>Ideas and Business Case</a:t>
            </a:r>
          </a:p>
        </p:txBody>
      </p:sp>
      <p:sp>
        <p:nvSpPr>
          <p:cNvPr id="12" name="Diamond 11"/>
          <p:cNvSpPr/>
          <p:nvPr/>
        </p:nvSpPr>
        <p:spPr>
          <a:xfrm>
            <a:off x="3238530" y="2248629"/>
            <a:ext cx="230188" cy="339725"/>
          </a:xfrm>
          <a:prstGeom prst="diamond">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endParaRPr lang="en-US"/>
          </a:p>
        </p:txBody>
      </p:sp>
      <p:sp>
        <p:nvSpPr>
          <p:cNvPr id="16" name="Diamond 15"/>
          <p:cNvSpPr/>
          <p:nvPr/>
        </p:nvSpPr>
        <p:spPr>
          <a:xfrm>
            <a:off x="5292382" y="2245536"/>
            <a:ext cx="230188" cy="339725"/>
          </a:xfrm>
          <a:prstGeom prst="diamond">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endParaRPr lang="en-US"/>
          </a:p>
        </p:txBody>
      </p:sp>
      <p:sp>
        <p:nvSpPr>
          <p:cNvPr id="18" name="Diamond 17"/>
          <p:cNvSpPr/>
          <p:nvPr/>
        </p:nvSpPr>
        <p:spPr>
          <a:xfrm>
            <a:off x="7112650" y="2222696"/>
            <a:ext cx="231775" cy="341313"/>
          </a:xfrm>
          <a:prstGeom prst="diamond">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endParaRPr lang="en-US"/>
          </a:p>
        </p:txBody>
      </p:sp>
      <p:grpSp>
        <p:nvGrpSpPr>
          <p:cNvPr id="19" name="Group 18"/>
          <p:cNvGrpSpPr/>
          <p:nvPr/>
        </p:nvGrpSpPr>
        <p:grpSpPr>
          <a:xfrm>
            <a:off x="1722904" y="1503706"/>
            <a:ext cx="1828800" cy="914400"/>
            <a:chOff x="1336" y="440317"/>
            <a:chExt cx="1628180" cy="651272"/>
          </a:xfrm>
        </p:grpSpPr>
        <p:sp>
          <p:nvSpPr>
            <p:cNvPr id="20" name="Chevron 19"/>
            <p:cNvSpPr/>
            <p:nvPr/>
          </p:nvSpPr>
          <p:spPr>
            <a:xfrm>
              <a:off x="1336" y="440317"/>
              <a:ext cx="1628180" cy="651272"/>
            </a:xfrm>
            <a:prstGeom prst="chevron">
              <a:avLst/>
            </a:prstGeom>
            <a:solidFill>
              <a:srgbClr val="00B0F0"/>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en-US"/>
            </a:p>
          </p:txBody>
        </p:sp>
        <p:sp>
          <p:nvSpPr>
            <p:cNvPr id="22" name="Chevron 4"/>
            <p:cNvSpPr/>
            <p:nvPr/>
          </p:nvSpPr>
          <p:spPr>
            <a:xfrm>
              <a:off x="375575" y="440317"/>
              <a:ext cx="976908" cy="6512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005" tIns="13335" rIns="13335" bIns="13335" numCol="1" spcCol="1270" anchor="ctr" anchorCtr="0">
              <a:noAutofit/>
            </a:bodyPr>
            <a:lstStyle/>
            <a:p>
              <a:pPr lvl="0" algn="ctr" defTabSz="444500">
                <a:lnSpc>
                  <a:spcPct val="90000"/>
                </a:lnSpc>
                <a:spcBef>
                  <a:spcPct val="0"/>
                </a:spcBef>
                <a:spcAft>
                  <a:spcPct val="35000"/>
                </a:spcAft>
              </a:pPr>
              <a:r>
                <a:rPr lang="en-US" sz="1400" b="1" kern="1200" dirty="0"/>
                <a:t>Concept &amp; </a:t>
              </a:r>
              <a:r>
                <a:rPr lang="en-US" sz="1400" b="1" kern="1200" dirty="0" err="1"/>
                <a:t>Feasibilty</a:t>
              </a:r>
              <a:endParaRPr lang="en-US" sz="1400" b="1" kern="1200" dirty="0"/>
            </a:p>
          </p:txBody>
        </p:sp>
      </p:grpSp>
      <p:grpSp>
        <p:nvGrpSpPr>
          <p:cNvPr id="23" name="Group 22"/>
          <p:cNvGrpSpPr/>
          <p:nvPr/>
        </p:nvGrpSpPr>
        <p:grpSpPr>
          <a:xfrm>
            <a:off x="3525893" y="1504092"/>
            <a:ext cx="2110631" cy="914400"/>
            <a:chOff x="4009" y="286632"/>
            <a:chExt cx="2396609" cy="958643"/>
          </a:xfrm>
        </p:grpSpPr>
        <p:sp>
          <p:nvSpPr>
            <p:cNvPr id="24" name="Chevron 23"/>
            <p:cNvSpPr/>
            <p:nvPr/>
          </p:nvSpPr>
          <p:spPr>
            <a:xfrm>
              <a:off x="4009" y="286632"/>
              <a:ext cx="2396609" cy="958643"/>
            </a:xfrm>
            <a:prstGeom prst="chevron">
              <a:avLst/>
            </a:prstGeom>
            <a:solidFill>
              <a:srgbClr val="7030A0"/>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en-US"/>
            </a:p>
          </p:txBody>
        </p:sp>
        <p:sp>
          <p:nvSpPr>
            <p:cNvPr id="25" name="Chevron 4"/>
            <p:cNvSpPr/>
            <p:nvPr/>
          </p:nvSpPr>
          <p:spPr>
            <a:xfrm>
              <a:off x="483331" y="286632"/>
              <a:ext cx="1657205" cy="9586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400" b="1" kern="1200" dirty="0"/>
                <a:t>Development</a:t>
              </a:r>
            </a:p>
          </p:txBody>
        </p:sp>
      </p:grpSp>
      <p:grpSp>
        <p:nvGrpSpPr>
          <p:cNvPr id="26" name="Group 25"/>
          <p:cNvGrpSpPr/>
          <p:nvPr/>
        </p:nvGrpSpPr>
        <p:grpSpPr>
          <a:xfrm>
            <a:off x="5563514" y="1500999"/>
            <a:ext cx="1828800" cy="914400"/>
            <a:chOff x="2227" y="0"/>
            <a:chExt cx="4557122" cy="1531907"/>
          </a:xfrm>
        </p:grpSpPr>
        <p:sp>
          <p:nvSpPr>
            <p:cNvPr id="27" name="Chevron 26"/>
            <p:cNvSpPr/>
            <p:nvPr/>
          </p:nvSpPr>
          <p:spPr>
            <a:xfrm>
              <a:off x="2227" y="0"/>
              <a:ext cx="4557122" cy="1531907"/>
            </a:xfrm>
            <a:prstGeom prst="chevron">
              <a:avLst/>
            </a:prstGeom>
            <a:solidFill>
              <a:srgbClr val="00B050"/>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en-US"/>
            </a:p>
          </p:txBody>
        </p:sp>
        <p:sp>
          <p:nvSpPr>
            <p:cNvPr id="28" name="Chevron 4"/>
            <p:cNvSpPr/>
            <p:nvPr/>
          </p:nvSpPr>
          <p:spPr>
            <a:xfrm>
              <a:off x="904217" y="0"/>
              <a:ext cx="3025216" cy="153190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6015" tIns="38672" rIns="38672" bIns="38672" numCol="1" spcCol="1270" anchor="ctr" anchorCtr="0">
              <a:noAutofit/>
            </a:bodyPr>
            <a:lstStyle/>
            <a:p>
              <a:pPr lvl="0" algn="ctr" defTabSz="666750">
                <a:lnSpc>
                  <a:spcPct val="90000"/>
                </a:lnSpc>
                <a:spcAft>
                  <a:spcPct val="35000"/>
                </a:spcAft>
              </a:pPr>
              <a:r>
                <a:rPr lang="en-US" sz="1400" b="1" dirty="0"/>
                <a:t>Pilot Production</a:t>
              </a:r>
            </a:p>
          </p:txBody>
        </p:sp>
      </p:grpSp>
      <p:sp>
        <p:nvSpPr>
          <p:cNvPr id="29" name="Oval 28"/>
          <p:cNvSpPr/>
          <p:nvPr/>
        </p:nvSpPr>
        <p:spPr>
          <a:xfrm>
            <a:off x="7480471" y="1531148"/>
            <a:ext cx="1609208" cy="793725"/>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sz="1400" b="1" dirty="0">
                <a:solidFill>
                  <a:schemeClr val="tx1"/>
                </a:solidFill>
              </a:rPr>
              <a:t>Volume Production</a:t>
            </a:r>
          </a:p>
        </p:txBody>
      </p:sp>
      <p:sp>
        <p:nvSpPr>
          <p:cNvPr id="30" name="Diamond 29"/>
          <p:cNvSpPr/>
          <p:nvPr/>
        </p:nvSpPr>
        <p:spPr>
          <a:xfrm>
            <a:off x="1449444" y="2254878"/>
            <a:ext cx="230188" cy="339725"/>
          </a:xfrm>
          <a:prstGeom prst="diamond">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endParaRPr lang="en-US"/>
          </a:p>
        </p:txBody>
      </p:sp>
      <p:sp>
        <p:nvSpPr>
          <p:cNvPr id="32" name="AutoShape 3"/>
          <p:cNvSpPr>
            <a:spLocks noChangeArrowheads="1"/>
          </p:cNvSpPr>
          <p:nvPr/>
        </p:nvSpPr>
        <p:spPr bwMode="auto">
          <a:xfrm>
            <a:off x="163774" y="6059001"/>
            <a:ext cx="8811929" cy="510778"/>
          </a:xfrm>
          <a:prstGeom prst="roundRect">
            <a:avLst>
              <a:gd name="adj" fmla="val 16667"/>
            </a:avLst>
          </a:prstGeom>
          <a:solidFill>
            <a:srgbClr val="50A5F2"/>
          </a:solidFill>
          <a:ln>
            <a:noFill/>
          </a:ln>
          <a:effectLst>
            <a:prstShdw prst="shdw17" dist="17961" dir="2700000">
              <a:srgbClr val="50A5F2">
                <a:gamma/>
                <a:shade val="60000"/>
                <a:invGamma/>
              </a:srgbClr>
            </a:prstShdw>
          </a:effectLst>
        </p:spPr>
        <p:txBody>
          <a:bodyPr anchor="ctr">
            <a:spAutoFit/>
          </a:bodyPr>
          <a:lstStyle/>
          <a:p>
            <a:pPr algn="ctr"/>
            <a:r>
              <a:rPr lang="en-US" sz="2400" b="1" dirty="0">
                <a:solidFill>
                  <a:sysClr val="windowText" lastClr="000000"/>
                </a:solidFill>
              </a:rPr>
              <a:t>Uncertainty decreases and cost increases through project</a:t>
            </a:r>
          </a:p>
        </p:txBody>
      </p:sp>
      <p:sp>
        <p:nvSpPr>
          <p:cNvPr id="3" name="Right Arrow 2"/>
          <p:cNvSpPr/>
          <p:nvPr/>
        </p:nvSpPr>
        <p:spPr>
          <a:xfrm rot="1108543">
            <a:off x="777304" y="3677555"/>
            <a:ext cx="7398586" cy="723331"/>
          </a:xfrm>
          <a:prstGeom prst="right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solidFill>
                  <a:schemeClr val="tx1"/>
                </a:solidFill>
              </a:rPr>
              <a:t>Risk</a:t>
            </a:r>
          </a:p>
        </p:txBody>
      </p:sp>
      <p:sp>
        <p:nvSpPr>
          <p:cNvPr id="31" name="Right Arrow 30"/>
          <p:cNvSpPr/>
          <p:nvPr/>
        </p:nvSpPr>
        <p:spPr>
          <a:xfrm rot="20559570">
            <a:off x="847816" y="3775363"/>
            <a:ext cx="7398586" cy="723331"/>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solidFill>
                  <a:schemeClr val="tx1"/>
                </a:solidFill>
              </a:rPr>
              <a:t>Cost</a:t>
            </a:r>
          </a:p>
        </p:txBody>
      </p:sp>
    </p:spTree>
    <p:extLst>
      <p:ext uri="{BB962C8B-B14F-4D97-AF65-F5344CB8AC3E}">
        <p14:creationId xmlns:p14="http://schemas.microsoft.com/office/powerpoint/2010/main" val="159505203"/>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480" y="125287"/>
            <a:ext cx="8686800" cy="720725"/>
          </a:xfrm>
        </p:spPr>
        <p:txBody>
          <a:bodyPr/>
          <a:lstStyle/>
          <a:p>
            <a:r>
              <a:rPr lang="en-US" sz="3600" dirty="0"/>
              <a:t>General Execution Discipline</a:t>
            </a:r>
            <a:br>
              <a:rPr lang="en-US" sz="3600" dirty="0"/>
            </a:br>
            <a:r>
              <a:rPr lang="en-US" sz="2000" dirty="0"/>
              <a:t>During all project phases</a:t>
            </a:r>
          </a:p>
        </p:txBody>
      </p:sp>
      <p:sp>
        <p:nvSpPr>
          <p:cNvPr id="3" name="Content Placeholder 2"/>
          <p:cNvSpPr>
            <a:spLocks noGrp="1"/>
          </p:cNvSpPr>
          <p:nvPr>
            <p:ph idx="1"/>
          </p:nvPr>
        </p:nvSpPr>
        <p:spPr>
          <a:xfrm>
            <a:off x="457200" y="1030448"/>
            <a:ext cx="8291513" cy="4909977"/>
          </a:xfrm>
        </p:spPr>
        <p:txBody>
          <a:bodyPr/>
          <a:lstStyle/>
          <a:p>
            <a:r>
              <a:rPr lang="en-US" sz="2000" dirty="0"/>
              <a:t>Project plan e.g. in MS Project</a:t>
            </a:r>
          </a:p>
          <a:p>
            <a:pPr lvl="1"/>
            <a:r>
              <a:rPr lang="en-US" sz="1800" dirty="0"/>
              <a:t>Gantt Chart with milestones</a:t>
            </a:r>
          </a:p>
          <a:p>
            <a:pPr lvl="1"/>
            <a:r>
              <a:rPr lang="en-US" sz="1800" dirty="0"/>
              <a:t>Budget projection</a:t>
            </a:r>
          </a:p>
          <a:p>
            <a:pPr lvl="1"/>
            <a:r>
              <a:rPr lang="en-US" sz="1800" dirty="0"/>
              <a:t>Resource allocation</a:t>
            </a:r>
          </a:p>
          <a:p>
            <a:endParaRPr lang="en-US" sz="2000" dirty="0"/>
          </a:p>
        </p:txBody>
      </p:sp>
    </p:spTree>
    <p:extLst>
      <p:ext uri="{BB962C8B-B14F-4D97-AF65-F5344CB8AC3E}">
        <p14:creationId xmlns:p14="http://schemas.microsoft.com/office/powerpoint/2010/main" val="4173335909"/>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480" y="125287"/>
            <a:ext cx="8686800" cy="720725"/>
          </a:xfrm>
        </p:spPr>
        <p:txBody>
          <a:bodyPr/>
          <a:lstStyle/>
          <a:p>
            <a:r>
              <a:rPr lang="en-US" sz="3600" dirty="0"/>
              <a:t>General Execution Discipline</a:t>
            </a:r>
            <a:br>
              <a:rPr lang="en-US" sz="3600" dirty="0"/>
            </a:br>
            <a:r>
              <a:rPr lang="en-US" sz="2000" dirty="0"/>
              <a:t>During all project phases</a:t>
            </a:r>
          </a:p>
        </p:txBody>
      </p:sp>
      <p:sp>
        <p:nvSpPr>
          <p:cNvPr id="3" name="Content Placeholder 2"/>
          <p:cNvSpPr>
            <a:spLocks noGrp="1"/>
          </p:cNvSpPr>
          <p:nvPr>
            <p:ph idx="1"/>
          </p:nvPr>
        </p:nvSpPr>
        <p:spPr>
          <a:xfrm>
            <a:off x="457200" y="1030448"/>
            <a:ext cx="8291513" cy="4909977"/>
          </a:xfrm>
        </p:spPr>
        <p:txBody>
          <a:bodyPr/>
          <a:lstStyle/>
          <a:p>
            <a:r>
              <a:rPr lang="en-US" sz="2000" dirty="0"/>
              <a:t>Project plan e.g. in MS Project</a:t>
            </a:r>
          </a:p>
          <a:p>
            <a:pPr lvl="1"/>
            <a:r>
              <a:rPr lang="en-US" sz="1800" dirty="0"/>
              <a:t>Gantt Chart with milestones</a:t>
            </a:r>
          </a:p>
          <a:p>
            <a:pPr lvl="1"/>
            <a:r>
              <a:rPr lang="en-US" sz="1800" dirty="0"/>
              <a:t>Budget projection</a:t>
            </a:r>
          </a:p>
          <a:p>
            <a:pPr lvl="1"/>
            <a:r>
              <a:rPr lang="en-US" sz="1800" dirty="0"/>
              <a:t>Resource allocation</a:t>
            </a:r>
          </a:p>
          <a:p>
            <a:r>
              <a:rPr lang="en-US" sz="2000" dirty="0"/>
              <a:t>Action Item tracking e.g. in MS Excel</a:t>
            </a:r>
          </a:p>
          <a:p>
            <a:pPr lvl="1"/>
            <a:r>
              <a:rPr lang="en-US" sz="1800" dirty="0"/>
              <a:t>Owners assigned with expected &amp; actual completion dates</a:t>
            </a:r>
          </a:p>
          <a:p>
            <a:pPr lvl="1"/>
            <a:r>
              <a:rPr lang="en-US" sz="1800" dirty="0"/>
              <a:t>Color-coded by status, with history for each item</a:t>
            </a:r>
          </a:p>
          <a:p>
            <a:pPr lvl="1"/>
            <a:r>
              <a:rPr lang="en-US" sz="1800" dirty="0"/>
              <a:t>Updated live during working meetings (and offline as needed)</a:t>
            </a:r>
          </a:p>
          <a:p>
            <a:endParaRPr lang="en-US" sz="2000" dirty="0"/>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971037"/>
            <a:ext cx="8987790" cy="1964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0359734"/>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480" y="125287"/>
            <a:ext cx="8686800" cy="720725"/>
          </a:xfrm>
        </p:spPr>
        <p:txBody>
          <a:bodyPr/>
          <a:lstStyle/>
          <a:p>
            <a:r>
              <a:rPr lang="en-US" sz="3600" dirty="0"/>
              <a:t>General Execution Discipline</a:t>
            </a:r>
            <a:br>
              <a:rPr lang="en-US" sz="3600" dirty="0"/>
            </a:br>
            <a:r>
              <a:rPr lang="en-US" sz="2000" dirty="0"/>
              <a:t>During all project phases</a:t>
            </a:r>
          </a:p>
        </p:txBody>
      </p:sp>
      <p:sp>
        <p:nvSpPr>
          <p:cNvPr id="3" name="Content Placeholder 2"/>
          <p:cNvSpPr>
            <a:spLocks noGrp="1"/>
          </p:cNvSpPr>
          <p:nvPr>
            <p:ph idx="1"/>
          </p:nvPr>
        </p:nvSpPr>
        <p:spPr>
          <a:xfrm>
            <a:off x="457200" y="1030448"/>
            <a:ext cx="8291513" cy="4909977"/>
          </a:xfrm>
        </p:spPr>
        <p:txBody>
          <a:bodyPr/>
          <a:lstStyle/>
          <a:p>
            <a:r>
              <a:rPr lang="en-US" sz="2000" dirty="0"/>
              <a:t>Project plan e.g. in MS Project</a:t>
            </a:r>
          </a:p>
          <a:p>
            <a:pPr lvl="1"/>
            <a:r>
              <a:rPr lang="en-US" sz="1800" dirty="0"/>
              <a:t>Gantt Chart with milestones</a:t>
            </a:r>
          </a:p>
          <a:p>
            <a:pPr lvl="1"/>
            <a:r>
              <a:rPr lang="en-US" sz="1800" dirty="0"/>
              <a:t>Budget projection</a:t>
            </a:r>
          </a:p>
          <a:p>
            <a:pPr lvl="1"/>
            <a:r>
              <a:rPr lang="en-US" sz="1800" dirty="0"/>
              <a:t>Resource allocation</a:t>
            </a:r>
          </a:p>
          <a:p>
            <a:r>
              <a:rPr lang="en-US" sz="2000" dirty="0"/>
              <a:t>Action Item tracking e.g. in MS Excel</a:t>
            </a:r>
          </a:p>
          <a:p>
            <a:pPr lvl="1"/>
            <a:r>
              <a:rPr lang="en-US" sz="1800" dirty="0"/>
              <a:t>Owners assigned with expected &amp; actual completion dates</a:t>
            </a:r>
          </a:p>
          <a:p>
            <a:pPr lvl="1"/>
            <a:r>
              <a:rPr lang="en-US" sz="1800" dirty="0"/>
              <a:t>Color-coded by status, with history for each item</a:t>
            </a:r>
          </a:p>
          <a:p>
            <a:pPr lvl="1"/>
            <a:r>
              <a:rPr lang="en-US" sz="1800" dirty="0"/>
              <a:t>Updated live during working meetings (and offline as needed)</a:t>
            </a:r>
          </a:p>
          <a:p>
            <a:r>
              <a:rPr lang="en-US" sz="2000" dirty="0"/>
              <a:t>Review meetings</a:t>
            </a:r>
          </a:p>
          <a:p>
            <a:pPr lvl="1"/>
            <a:r>
              <a:rPr lang="en-US" sz="1800" dirty="0"/>
              <a:t>Project owners present latest results, progress against plan, results achieved </a:t>
            </a:r>
            <a:r>
              <a:rPr lang="en-US" sz="1800" dirty="0" err="1"/>
              <a:t>vs</a:t>
            </a:r>
            <a:r>
              <a:rPr lang="en-US" sz="1800" dirty="0"/>
              <a:t> requirements</a:t>
            </a:r>
          </a:p>
          <a:p>
            <a:endParaRPr lang="en-US" sz="2000" dirty="0"/>
          </a:p>
        </p:txBody>
      </p:sp>
    </p:spTree>
    <p:extLst>
      <p:ext uri="{BB962C8B-B14F-4D97-AF65-F5344CB8AC3E}">
        <p14:creationId xmlns:p14="http://schemas.microsoft.com/office/powerpoint/2010/main" val="1990359734"/>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480" y="125287"/>
            <a:ext cx="8686800" cy="720725"/>
          </a:xfrm>
        </p:spPr>
        <p:txBody>
          <a:bodyPr/>
          <a:lstStyle/>
          <a:p>
            <a:r>
              <a:rPr lang="en-US" sz="3600" dirty="0"/>
              <a:t>General Execution Discipline</a:t>
            </a:r>
            <a:br>
              <a:rPr lang="en-US" sz="3600" dirty="0"/>
            </a:br>
            <a:r>
              <a:rPr lang="en-US" sz="2000" dirty="0"/>
              <a:t>During all project phases</a:t>
            </a:r>
          </a:p>
        </p:txBody>
      </p:sp>
      <p:sp>
        <p:nvSpPr>
          <p:cNvPr id="3" name="Content Placeholder 2"/>
          <p:cNvSpPr>
            <a:spLocks noGrp="1"/>
          </p:cNvSpPr>
          <p:nvPr>
            <p:ph idx="1"/>
          </p:nvPr>
        </p:nvSpPr>
        <p:spPr>
          <a:xfrm>
            <a:off x="457200" y="1030448"/>
            <a:ext cx="8291513" cy="4909977"/>
          </a:xfrm>
        </p:spPr>
        <p:txBody>
          <a:bodyPr/>
          <a:lstStyle/>
          <a:p>
            <a:r>
              <a:rPr lang="en-US" sz="2000" dirty="0"/>
              <a:t>Project plan e.g. in MS Project</a:t>
            </a:r>
          </a:p>
          <a:p>
            <a:pPr lvl="1"/>
            <a:r>
              <a:rPr lang="en-US" sz="1800" dirty="0"/>
              <a:t>Gantt Chart with milestones</a:t>
            </a:r>
          </a:p>
          <a:p>
            <a:pPr lvl="1"/>
            <a:r>
              <a:rPr lang="en-US" sz="1800" dirty="0"/>
              <a:t>Budget projection</a:t>
            </a:r>
          </a:p>
          <a:p>
            <a:pPr lvl="1"/>
            <a:r>
              <a:rPr lang="en-US" sz="1800" dirty="0"/>
              <a:t>Resource allocation</a:t>
            </a:r>
          </a:p>
          <a:p>
            <a:r>
              <a:rPr lang="en-US" sz="2000" dirty="0"/>
              <a:t>Action Item tracking e.g. in MS Excel</a:t>
            </a:r>
          </a:p>
          <a:p>
            <a:pPr lvl="1"/>
            <a:r>
              <a:rPr lang="en-US" sz="1800" dirty="0"/>
              <a:t>Owners assigned with expected &amp; actual completion dates</a:t>
            </a:r>
          </a:p>
          <a:p>
            <a:pPr lvl="1"/>
            <a:r>
              <a:rPr lang="en-US" sz="1800" dirty="0"/>
              <a:t>Color-coded by status, with history for each item</a:t>
            </a:r>
          </a:p>
          <a:p>
            <a:pPr lvl="1"/>
            <a:r>
              <a:rPr lang="en-US" sz="1800" dirty="0"/>
              <a:t>Updated live during working meetings (and offline as needed)</a:t>
            </a:r>
          </a:p>
          <a:p>
            <a:r>
              <a:rPr lang="en-US" sz="2000" dirty="0"/>
              <a:t>Review meetings</a:t>
            </a:r>
          </a:p>
          <a:p>
            <a:pPr lvl="1"/>
            <a:r>
              <a:rPr lang="en-US" sz="1800" dirty="0"/>
              <a:t>Project owners present latest results, progress against plan, results achieved </a:t>
            </a:r>
            <a:r>
              <a:rPr lang="en-US" sz="1800" dirty="0" err="1"/>
              <a:t>vs</a:t>
            </a:r>
            <a:r>
              <a:rPr lang="en-US" sz="1800" dirty="0"/>
              <a:t> requirements</a:t>
            </a:r>
          </a:p>
          <a:p>
            <a:r>
              <a:rPr lang="en-US" sz="2000" dirty="0"/>
              <a:t>Frequent customer interaction, both formal and informal</a:t>
            </a:r>
          </a:p>
          <a:p>
            <a:pPr lvl="1"/>
            <a:r>
              <a:rPr lang="en-US" sz="1800" dirty="0"/>
              <a:t>Keep project synchronized with evolving customer needs</a:t>
            </a:r>
          </a:p>
          <a:p>
            <a:endParaRPr lang="en-US" sz="2000" dirty="0"/>
          </a:p>
        </p:txBody>
      </p:sp>
    </p:spTree>
    <p:extLst>
      <p:ext uri="{BB962C8B-B14F-4D97-AF65-F5344CB8AC3E}">
        <p14:creationId xmlns:p14="http://schemas.microsoft.com/office/powerpoint/2010/main" val="1990359734"/>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480" y="125287"/>
            <a:ext cx="8686800" cy="720725"/>
          </a:xfrm>
        </p:spPr>
        <p:txBody>
          <a:bodyPr/>
          <a:lstStyle/>
          <a:p>
            <a:r>
              <a:rPr lang="en-US" sz="3600" dirty="0"/>
              <a:t>General Execution Discipline</a:t>
            </a:r>
            <a:br>
              <a:rPr lang="en-US" sz="3600" dirty="0"/>
            </a:br>
            <a:r>
              <a:rPr lang="en-US" sz="2000" dirty="0"/>
              <a:t>During all project phases</a:t>
            </a:r>
          </a:p>
        </p:txBody>
      </p:sp>
      <p:sp>
        <p:nvSpPr>
          <p:cNvPr id="3" name="Content Placeholder 2"/>
          <p:cNvSpPr>
            <a:spLocks noGrp="1"/>
          </p:cNvSpPr>
          <p:nvPr>
            <p:ph idx="1"/>
          </p:nvPr>
        </p:nvSpPr>
        <p:spPr>
          <a:xfrm>
            <a:off x="457200" y="1030448"/>
            <a:ext cx="8291513" cy="4909977"/>
          </a:xfrm>
        </p:spPr>
        <p:txBody>
          <a:bodyPr/>
          <a:lstStyle/>
          <a:p>
            <a:r>
              <a:rPr lang="en-US" sz="2000" dirty="0"/>
              <a:t>Project plan e.g. in MS Project</a:t>
            </a:r>
          </a:p>
          <a:p>
            <a:pPr lvl="1"/>
            <a:r>
              <a:rPr lang="en-US" sz="1800" dirty="0"/>
              <a:t>Gantt Chart with milestones</a:t>
            </a:r>
          </a:p>
          <a:p>
            <a:pPr lvl="1"/>
            <a:r>
              <a:rPr lang="en-US" sz="1800" dirty="0"/>
              <a:t>Budget projection</a:t>
            </a:r>
          </a:p>
          <a:p>
            <a:pPr lvl="1"/>
            <a:r>
              <a:rPr lang="en-US" sz="1800" dirty="0"/>
              <a:t>Resource allocation</a:t>
            </a:r>
          </a:p>
          <a:p>
            <a:r>
              <a:rPr lang="en-US" sz="2000" dirty="0"/>
              <a:t>Action Item tracking e.g. in MS Excel</a:t>
            </a:r>
          </a:p>
          <a:p>
            <a:pPr lvl="1"/>
            <a:r>
              <a:rPr lang="en-US" sz="1800" dirty="0"/>
              <a:t>Owners assigned with expected &amp; actual completion dates</a:t>
            </a:r>
          </a:p>
          <a:p>
            <a:pPr lvl="1"/>
            <a:r>
              <a:rPr lang="en-US" sz="1800" dirty="0"/>
              <a:t>Color-coded by status, with history for each item</a:t>
            </a:r>
          </a:p>
          <a:p>
            <a:pPr lvl="1"/>
            <a:r>
              <a:rPr lang="en-US" sz="1800" dirty="0"/>
              <a:t>Updated live during working meetings (and offline as needed)</a:t>
            </a:r>
          </a:p>
          <a:p>
            <a:r>
              <a:rPr lang="en-US" sz="2000" dirty="0"/>
              <a:t>Review meetings</a:t>
            </a:r>
          </a:p>
          <a:p>
            <a:pPr lvl="1"/>
            <a:r>
              <a:rPr lang="en-US" sz="1800" dirty="0"/>
              <a:t>Project owners present latest results, progress against plan, results achieved </a:t>
            </a:r>
            <a:r>
              <a:rPr lang="en-US" sz="1800" dirty="0" err="1"/>
              <a:t>vs</a:t>
            </a:r>
            <a:r>
              <a:rPr lang="en-US" sz="1800" dirty="0"/>
              <a:t> requirements</a:t>
            </a:r>
          </a:p>
          <a:p>
            <a:r>
              <a:rPr lang="en-US" sz="2000" dirty="0"/>
              <a:t>Frequent customer interaction, both formal and informal</a:t>
            </a:r>
          </a:p>
          <a:p>
            <a:pPr lvl="1"/>
            <a:r>
              <a:rPr lang="en-US" sz="1800" dirty="0"/>
              <a:t>Keep project synchronized with evolving customer needs</a:t>
            </a:r>
          </a:p>
          <a:p>
            <a:r>
              <a:rPr lang="en-US" sz="2000" dirty="0"/>
              <a:t>Weekly reports by each project member</a:t>
            </a:r>
          </a:p>
          <a:p>
            <a:pPr lvl="1"/>
            <a:r>
              <a:rPr lang="en-US" sz="1600" dirty="0"/>
              <a:t>Focus on accomplishments &amp; issues rather than mere activities</a:t>
            </a:r>
          </a:p>
          <a:p>
            <a:endParaRPr lang="en-US" sz="2000" dirty="0"/>
          </a:p>
        </p:txBody>
      </p:sp>
      <p:sp>
        <p:nvSpPr>
          <p:cNvPr id="4" name="AutoShape 3"/>
          <p:cNvSpPr>
            <a:spLocks noChangeArrowheads="1"/>
          </p:cNvSpPr>
          <p:nvPr/>
        </p:nvSpPr>
        <p:spPr bwMode="auto">
          <a:xfrm>
            <a:off x="409433" y="6149334"/>
            <a:ext cx="8284191" cy="488454"/>
          </a:xfrm>
          <a:prstGeom prst="roundRect">
            <a:avLst>
              <a:gd name="adj" fmla="val 10051"/>
            </a:avLst>
          </a:prstGeom>
          <a:solidFill>
            <a:srgbClr val="50A5F2"/>
          </a:solidFill>
          <a:ln>
            <a:noFill/>
          </a:ln>
          <a:effectLst>
            <a:prstShdw prst="shdw17" dist="17961" dir="2700000">
              <a:srgbClr val="50A5F2">
                <a:gamma/>
                <a:shade val="60000"/>
                <a:invGamma/>
              </a:srgbClr>
            </a:prstShdw>
          </a:effectLst>
        </p:spPr>
        <p:txBody>
          <a:bodyPr anchor="ctr">
            <a:spAutoFit/>
          </a:bodyPr>
          <a:lstStyle/>
          <a:p>
            <a:pPr algn="ctr"/>
            <a:r>
              <a:rPr lang="en-US" sz="2400" b="1" dirty="0">
                <a:solidFill>
                  <a:sysClr val="windowText" lastClr="000000"/>
                </a:solidFill>
              </a:rPr>
              <a:t>These key tools ensure alignment and efficient execution</a:t>
            </a:r>
          </a:p>
        </p:txBody>
      </p:sp>
    </p:spTree>
    <p:extLst>
      <p:ext uri="{BB962C8B-B14F-4D97-AF65-F5344CB8AC3E}">
        <p14:creationId xmlns:p14="http://schemas.microsoft.com/office/powerpoint/2010/main" val="1990359734"/>
      </p:ext>
    </p:extLst>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4807"/>
            <a:ext cx="8291513" cy="720725"/>
          </a:xfrm>
        </p:spPr>
        <p:txBody>
          <a:bodyPr/>
          <a:lstStyle/>
          <a:p>
            <a:r>
              <a:rPr lang="en-US" sz="4000" dirty="0"/>
              <a:t>Phase 1—Ideas &amp; Business Case</a:t>
            </a:r>
            <a:br>
              <a:rPr lang="en-US" dirty="0"/>
            </a:br>
            <a:r>
              <a:rPr lang="en-US" sz="2000" dirty="0"/>
              <a:t>Key points</a:t>
            </a:r>
          </a:p>
        </p:txBody>
      </p:sp>
      <p:sp>
        <p:nvSpPr>
          <p:cNvPr id="3" name="Content Placeholder 2"/>
          <p:cNvSpPr>
            <a:spLocks noGrp="1"/>
          </p:cNvSpPr>
          <p:nvPr>
            <p:ph idx="1"/>
          </p:nvPr>
        </p:nvSpPr>
        <p:spPr/>
        <p:txBody>
          <a:bodyPr/>
          <a:lstStyle/>
          <a:p>
            <a:r>
              <a:rPr lang="en-US" sz="2400" dirty="0"/>
              <a:t>This phase usually owned by Product Marketing function</a:t>
            </a:r>
          </a:p>
          <a:p>
            <a:r>
              <a:rPr lang="en-US" sz="2400" dirty="0"/>
              <a:t>Driven by market requirements</a:t>
            </a:r>
          </a:p>
          <a:p>
            <a:pPr lvl="1"/>
            <a:r>
              <a:rPr lang="en-US" sz="2000" dirty="0"/>
              <a:t>Voice of the Customer</a:t>
            </a:r>
          </a:p>
          <a:p>
            <a:pPr lvl="1"/>
            <a:r>
              <a:rPr lang="en-US" sz="2000" dirty="0"/>
              <a:t>SWOT analysis</a:t>
            </a:r>
          </a:p>
          <a:p>
            <a:r>
              <a:rPr lang="en-US" sz="2400" dirty="0"/>
              <a:t>Create Marketing Requirements Document (MRD), which drives the Product Requirements Document (PRD)</a:t>
            </a:r>
          </a:p>
        </p:txBody>
      </p:sp>
    </p:spTree>
    <p:extLst>
      <p:ext uri="{BB962C8B-B14F-4D97-AF65-F5344CB8AC3E}">
        <p14:creationId xmlns:p14="http://schemas.microsoft.com/office/powerpoint/2010/main" val="321198481"/>
      </p:ext>
    </p:extLst>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4807"/>
            <a:ext cx="8291513" cy="720725"/>
          </a:xfrm>
        </p:spPr>
        <p:txBody>
          <a:bodyPr/>
          <a:lstStyle/>
          <a:p>
            <a:r>
              <a:rPr lang="en-US" sz="4000" dirty="0"/>
              <a:t>Phase 1—Ideas &amp; Business Case</a:t>
            </a:r>
            <a:br>
              <a:rPr lang="en-US" dirty="0"/>
            </a:br>
            <a:r>
              <a:rPr lang="en-US" sz="2000" dirty="0"/>
              <a:t>Key points</a:t>
            </a:r>
          </a:p>
        </p:txBody>
      </p:sp>
      <p:sp>
        <p:nvSpPr>
          <p:cNvPr id="3" name="Content Placeholder 2"/>
          <p:cNvSpPr>
            <a:spLocks noGrp="1"/>
          </p:cNvSpPr>
          <p:nvPr>
            <p:ph idx="1"/>
          </p:nvPr>
        </p:nvSpPr>
        <p:spPr/>
        <p:txBody>
          <a:bodyPr/>
          <a:lstStyle/>
          <a:p>
            <a:r>
              <a:rPr lang="en-US" sz="2400" dirty="0"/>
              <a:t>This phase usually owned by Product Marketing function</a:t>
            </a:r>
          </a:p>
          <a:p>
            <a:r>
              <a:rPr lang="en-US" sz="2400" dirty="0"/>
              <a:t>Driven by market requirements</a:t>
            </a:r>
          </a:p>
          <a:p>
            <a:pPr lvl="1"/>
            <a:r>
              <a:rPr lang="en-US" sz="2000" dirty="0"/>
              <a:t>Voice of the Customer</a:t>
            </a:r>
          </a:p>
          <a:p>
            <a:pPr lvl="1"/>
            <a:r>
              <a:rPr lang="en-US" sz="2000" dirty="0"/>
              <a:t>SWOT analysis</a:t>
            </a:r>
          </a:p>
          <a:p>
            <a:r>
              <a:rPr lang="en-US" sz="2400" dirty="0"/>
              <a:t>Create Marketing Requirements Document (MRD), which drives the Product Requirements Document (PRD)</a:t>
            </a:r>
          </a:p>
          <a:p>
            <a:r>
              <a:rPr lang="en-US" sz="2400" dirty="0"/>
              <a:t>Project definition (e.g. project charter)</a:t>
            </a:r>
          </a:p>
          <a:p>
            <a:r>
              <a:rPr lang="en-US" sz="2400" dirty="0"/>
              <a:t>Preliminary business case, pro forma financials</a:t>
            </a:r>
            <a:endParaRPr lang="en-US" sz="2000" dirty="0"/>
          </a:p>
          <a:p>
            <a:r>
              <a:rPr lang="en-US" sz="2400" dirty="0"/>
              <a:t>Finalize checklist, budget, and schedule for next stage</a:t>
            </a:r>
          </a:p>
        </p:txBody>
      </p:sp>
      <p:sp>
        <p:nvSpPr>
          <p:cNvPr id="9" name="AutoShape 3"/>
          <p:cNvSpPr>
            <a:spLocks noChangeArrowheads="1"/>
          </p:cNvSpPr>
          <p:nvPr/>
        </p:nvSpPr>
        <p:spPr bwMode="auto">
          <a:xfrm>
            <a:off x="689166" y="5531386"/>
            <a:ext cx="7869237" cy="879217"/>
          </a:xfrm>
          <a:prstGeom prst="roundRect">
            <a:avLst>
              <a:gd name="adj" fmla="val 10051"/>
            </a:avLst>
          </a:prstGeom>
          <a:solidFill>
            <a:srgbClr val="50A5F2"/>
          </a:solidFill>
          <a:ln>
            <a:noFill/>
          </a:ln>
          <a:effectLst>
            <a:prstShdw prst="shdw17" dist="17961" dir="2700000">
              <a:srgbClr val="50A5F2">
                <a:gamma/>
                <a:shade val="60000"/>
                <a:invGamma/>
              </a:srgbClr>
            </a:prstShdw>
          </a:effectLst>
          <a:extLst>
            <a:ext uri="{91240B29-F687-4F45-9708-019B960494DF}">
              <a14:hiddenLine xmlns:a14="http://schemas.microsoft.com/office/drawing/2010/main" w="28575" algn="ctr">
                <a:solidFill>
                  <a:srgbClr val="C0C0C0"/>
                </a:solidFill>
                <a:round/>
                <a:headEnd/>
                <a:tailEnd/>
              </a14:hiddenLine>
            </a:ext>
          </a:extLst>
        </p:spPr>
        <p:txBody>
          <a:bodyPr anchor="ctr">
            <a:spAutoFit/>
          </a:bodyPr>
          <a:lstStyle/>
          <a:p>
            <a:pPr algn="ctr"/>
            <a:r>
              <a:rPr lang="en-US" sz="2400" b="1" dirty="0">
                <a:solidFill>
                  <a:sysClr val="windowText" lastClr="000000"/>
                </a:solidFill>
              </a:rPr>
              <a:t>Exit criteria depend on company and may be strategic and/or a strictly financial metric (e.g. NPV, ROI)</a:t>
            </a:r>
          </a:p>
        </p:txBody>
      </p:sp>
    </p:spTree>
    <p:extLst>
      <p:ext uri="{BB962C8B-B14F-4D97-AF65-F5344CB8AC3E}">
        <p14:creationId xmlns:p14="http://schemas.microsoft.com/office/powerpoint/2010/main" val="2305567848"/>
      </p:ext>
    </p:extLst>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254" y="170327"/>
            <a:ext cx="8557644" cy="720725"/>
          </a:xfrm>
        </p:spPr>
        <p:txBody>
          <a:bodyPr/>
          <a:lstStyle/>
          <a:p>
            <a:r>
              <a:rPr lang="en-US" sz="3600" dirty="0"/>
              <a:t>Risk Management tools</a:t>
            </a:r>
            <a:br>
              <a:rPr lang="en-US" sz="3200" dirty="0"/>
            </a:br>
            <a:r>
              <a:rPr lang="en-US" sz="2000" dirty="0"/>
              <a:t>During Phase 1—Ideas and Business Case phase</a:t>
            </a:r>
          </a:p>
        </p:txBody>
      </p:sp>
      <p:sp>
        <p:nvSpPr>
          <p:cNvPr id="3" name="Content Placeholder 2"/>
          <p:cNvSpPr>
            <a:spLocks noGrp="1"/>
          </p:cNvSpPr>
          <p:nvPr>
            <p:ph idx="1"/>
          </p:nvPr>
        </p:nvSpPr>
        <p:spPr/>
        <p:txBody>
          <a:bodyPr/>
          <a:lstStyle/>
          <a:p>
            <a:r>
              <a:rPr lang="en-US" sz="2400" dirty="0"/>
              <a:t>Sensitivity analysis of business case</a:t>
            </a:r>
          </a:p>
          <a:p>
            <a:pPr lvl="1"/>
            <a:r>
              <a:rPr lang="en-US" sz="2000" dirty="0"/>
              <a:t>What are the key levers that can affect the financial viability of the project?</a:t>
            </a:r>
          </a:p>
        </p:txBody>
      </p:sp>
    </p:spTree>
    <p:extLst>
      <p:ext uri="{BB962C8B-B14F-4D97-AF65-F5344CB8AC3E}">
        <p14:creationId xmlns:p14="http://schemas.microsoft.com/office/powerpoint/2010/main" val="923356242"/>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0047"/>
            <a:ext cx="8291513" cy="720725"/>
          </a:xfrm>
        </p:spPr>
        <p:txBody>
          <a:bodyPr/>
          <a:lstStyle/>
          <a:p>
            <a:r>
              <a:rPr lang="en-US" sz="4000" dirty="0"/>
              <a:t>Phase 2—Concept and Feasibility</a:t>
            </a:r>
            <a:br>
              <a:rPr lang="en-US" dirty="0"/>
            </a:br>
            <a:r>
              <a:rPr lang="en-US" sz="2000" dirty="0"/>
              <a:t>Key points</a:t>
            </a:r>
          </a:p>
        </p:txBody>
      </p:sp>
      <p:sp>
        <p:nvSpPr>
          <p:cNvPr id="3" name="Content Placeholder 2"/>
          <p:cNvSpPr>
            <a:spLocks noGrp="1"/>
          </p:cNvSpPr>
          <p:nvPr>
            <p:ph idx="1"/>
          </p:nvPr>
        </p:nvSpPr>
        <p:spPr/>
        <p:txBody>
          <a:bodyPr/>
          <a:lstStyle/>
          <a:p>
            <a:r>
              <a:rPr lang="en-US" sz="2800" dirty="0"/>
              <a:t>PRD may drive a functional spec for a particular product design or generation</a:t>
            </a:r>
          </a:p>
          <a:p>
            <a:pPr lvl="1"/>
            <a:r>
              <a:rPr lang="en-US" sz="2400" dirty="0"/>
              <a:t>May include business case</a:t>
            </a:r>
          </a:p>
          <a:p>
            <a:r>
              <a:rPr lang="en-US" sz="2800" dirty="0"/>
              <a:t>Confirm or modify MRD, PRD </a:t>
            </a:r>
          </a:p>
        </p:txBody>
      </p:sp>
    </p:spTree>
    <p:extLst>
      <p:ext uri="{BB962C8B-B14F-4D97-AF65-F5344CB8AC3E}">
        <p14:creationId xmlns:p14="http://schemas.microsoft.com/office/powerpoint/2010/main" val="3073733901"/>
      </p:ext>
    </p:extLst>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0047"/>
            <a:ext cx="8291513" cy="720725"/>
          </a:xfrm>
        </p:spPr>
        <p:txBody>
          <a:bodyPr/>
          <a:lstStyle/>
          <a:p>
            <a:r>
              <a:rPr lang="en-US" sz="4000" dirty="0"/>
              <a:t>Phase 2—Concept and Feasibility</a:t>
            </a:r>
            <a:br>
              <a:rPr lang="en-US" dirty="0"/>
            </a:br>
            <a:r>
              <a:rPr lang="en-US" sz="2000" dirty="0"/>
              <a:t>Key points</a:t>
            </a:r>
          </a:p>
        </p:txBody>
      </p:sp>
      <p:sp>
        <p:nvSpPr>
          <p:cNvPr id="3" name="Content Placeholder 2"/>
          <p:cNvSpPr>
            <a:spLocks noGrp="1"/>
          </p:cNvSpPr>
          <p:nvPr>
            <p:ph idx="1"/>
          </p:nvPr>
        </p:nvSpPr>
        <p:spPr/>
        <p:txBody>
          <a:bodyPr/>
          <a:lstStyle/>
          <a:p>
            <a:r>
              <a:rPr lang="en-US" sz="2800" dirty="0"/>
              <a:t>PRD may drive a functional spec for a particular product design or generation</a:t>
            </a:r>
          </a:p>
          <a:p>
            <a:pPr lvl="1"/>
            <a:r>
              <a:rPr lang="en-US" sz="2400" dirty="0"/>
              <a:t>May include business case</a:t>
            </a:r>
          </a:p>
          <a:p>
            <a:r>
              <a:rPr lang="en-US" sz="2800" dirty="0"/>
              <a:t>Confirm or modify MRD, PRD </a:t>
            </a:r>
          </a:p>
          <a:p>
            <a:r>
              <a:rPr lang="en-US" sz="2800" dirty="0"/>
              <a:t>Invention/discovery resolved at this phase; solely engineering execution going forward</a:t>
            </a:r>
          </a:p>
          <a:p>
            <a:r>
              <a:rPr lang="en-US" sz="2800" dirty="0"/>
              <a:t>Finalize checklist, budget, and schedule for next phase</a:t>
            </a:r>
          </a:p>
        </p:txBody>
      </p:sp>
      <p:sp>
        <p:nvSpPr>
          <p:cNvPr id="4" name="AutoShape 3"/>
          <p:cNvSpPr>
            <a:spLocks noChangeArrowheads="1"/>
          </p:cNvSpPr>
          <p:nvPr/>
        </p:nvSpPr>
        <p:spPr bwMode="auto">
          <a:xfrm>
            <a:off x="416206" y="6018151"/>
            <a:ext cx="8454834" cy="488454"/>
          </a:xfrm>
          <a:prstGeom prst="roundRect">
            <a:avLst>
              <a:gd name="adj" fmla="val 10051"/>
            </a:avLst>
          </a:prstGeom>
          <a:solidFill>
            <a:srgbClr val="50A5F2"/>
          </a:solidFill>
          <a:ln>
            <a:noFill/>
          </a:ln>
          <a:effectLst>
            <a:prstShdw prst="shdw17" dist="17961" dir="2700000">
              <a:srgbClr val="50A5F2">
                <a:gamma/>
                <a:shade val="60000"/>
                <a:invGamma/>
              </a:srgbClr>
            </a:prstShdw>
          </a:effectLst>
        </p:spPr>
        <p:txBody>
          <a:bodyPr anchor="ctr">
            <a:spAutoFit/>
          </a:bodyPr>
          <a:lstStyle/>
          <a:p>
            <a:pPr algn="ctr"/>
            <a:r>
              <a:rPr lang="en-US" sz="2400" b="1" dirty="0">
                <a:solidFill>
                  <a:sysClr val="windowText" lastClr="000000"/>
                </a:solidFill>
              </a:rPr>
              <a:t>Demonstrate that the idea is likely to work</a:t>
            </a:r>
          </a:p>
        </p:txBody>
      </p:sp>
    </p:spTree>
    <p:extLst>
      <p:ext uri="{BB962C8B-B14F-4D97-AF65-F5344CB8AC3E}">
        <p14:creationId xmlns:p14="http://schemas.microsoft.com/office/powerpoint/2010/main" val="3426382472"/>
      </p:ext>
    </p:extLst>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254" y="170327"/>
            <a:ext cx="8557644" cy="720725"/>
          </a:xfrm>
        </p:spPr>
        <p:txBody>
          <a:bodyPr/>
          <a:lstStyle/>
          <a:p>
            <a:r>
              <a:rPr lang="en-US" sz="3600" dirty="0"/>
              <a:t>Risk Management tools</a:t>
            </a:r>
            <a:br>
              <a:rPr lang="en-US" sz="3200" dirty="0"/>
            </a:br>
            <a:r>
              <a:rPr lang="en-US" sz="2000" dirty="0"/>
              <a:t>During Phase 2—Concept and Feasibility phase</a:t>
            </a:r>
          </a:p>
        </p:txBody>
      </p:sp>
      <p:sp>
        <p:nvSpPr>
          <p:cNvPr id="3" name="Content Placeholder 2"/>
          <p:cNvSpPr>
            <a:spLocks noGrp="1"/>
          </p:cNvSpPr>
          <p:nvPr>
            <p:ph idx="1"/>
          </p:nvPr>
        </p:nvSpPr>
        <p:spPr>
          <a:xfrm>
            <a:off x="365760" y="1182848"/>
            <a:ext cx="8503920" cy="4909977"/>
          </a:xfrm>
        </p:spPr>
        <p:txBody>
          <a:bodyPr/>
          <a:lstStyle/>
          <a:p>
            <a:r>
              <a:rPr lang="en-US" sz="2400" dirty="0">
                <a:solidFill>
                  <a:schemeClr val="accent4">
                    <a:lumMod val="50000"/>
                    <a:lumOff val="50000"/>
                  </a:schemeClr>
                </a:solidFill>
              </a:rPr>
              <a:t>Sensitivity analysis of business case</a:t>
            </a:r>
          </a:p>
          <a:p>
            <a:pPr lvl="1"/>
            <a:r>
              <a:rPr lang="en-US" sz="2000" dirty="0">
                <a:solidFill>
                  <a:schemeClr val="accent4">
                    <a:lumMod val="50000"/>
                    <a:lumOff val="50000"/>
                  </a:schemeClr>
                </a:solidFill>
              </a:rPr>
              <a:t>Identify key levers that can affect the financial viability of the project</a:t>
            </a:r>
          </a:p>
          <a:p>
            <a:r>
              <a:rPr lang="en-US" sz="2400" dirty="0"/>
              <a:t>Fishbone analysis as problem solving tool</a:t>
            </a:r>
          </a:p>
          <a:p>
            <a:pPr lvl="1"/>
            <a:r>
              <a:rPr lang="en-US" sz="2000" dirty="0"/>
              <a:t>Effective problem solving minimizes technical risk</a:t>
            </a:r>
          </a:p>
          <a:p>
            <a:pPr lvl="1"/>
            <a:r>
              <a:rPr lang="en-US" sz="2000" dirty="0"/>
              <a:t>Fishbone approach separates brainstorming of potential causes from the evaluation of their likelihood, facilitates success</a:t>
            </a:r>
          </a:p>
        </p:txBody>
      </p:sp>
    </p:spTree>
    <p:extLst>
      <p:ext uri="{BB962C8B-B14F-4D97-AF65-F5344CB8AC3E}">
        <p14:creationId xmlns:p14="http://schemas.microsoft.com/office/powerpoint/2010/main" val="2158008924"/>
      </p:ext>
    </p:extLst>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254" y="170327"/>
            <a:ext cx="8557644" cy="720725"/>
          </a:xfrm>
        </p:spPr>
        <p:txBody>
          <a:bodyPr/>
          <a:lstStyle/>
          <a:p>
            <a:r>
              <a:rPr lang="en-US" sz="3600" dirty="0"/>
              <a:t>Risk Management tools</a:t>
            </a:r>
            <a:br>
              <a:rPr lang="en-US" sz="3200" dirty="0"/>
            </a:br>
            <a:r>
              <a:rPr lang="en-US" sz="2000" dirty="0"/>
              <a:t>During Phase 2—Concept and Feasibility phase</a:t>
            </a:r>
          </a:p>
        </p:txBody>
      </p:sp>
      <p:sp>
        <p:nvSpPr>
          <p:cNvPr id="3" name="Content Placeholder 2"/>
          <p:cNvSpPr>
            <a:spLocks noGrp="1"/>
          </p:cNvSpPr>
          <p:nvPr>
            <p:ph idx="1"/>
          </p:nvPr>
        </p:nvSpPr>
        <p:spPr>
          <a:xfrm>
            <a:off x="365760" y="1182848"/>
            <a:ext cx="8503920" cy="4909977"/>
          </a:xfrm>
        </p:spPr>
        <p:txBody>
          <a:bodyPr/>
          <a:lstStyle/>
          <a:p>
            <a:r>
              <a:rPr lang="en-US" sz="2400" dirty="0">
                <a:solidFill>
                  <a:schemeClr val="accent4">
                    <a:lumMod val="50000"/>
                    <a:lumOff val="50000"/>
                  </a:schemeClr>
                </a:solidFill>
              </a:rPr>
              <a:t>Sensitivity analysis of business case</a:t>
            </a:r>
          </a:p>
          <a:p>
            <a:pPr lvl="1"/>
            <a:r>
              <a:rPr lang="en-US" sz="2000" dirty="0">
                <a:solidFill>
                  <a:schemeClr val="accent4">
                    <a:lumMod val="50000"/>
                    <a:lumOff val="50000"/>
                  </a:schemeClr>
                </a:solidFill>
              </a:rPr>
              <a:t>Identify key levers that can affect the financial viability of the project</a:t>
            </a:r>
          </a:p>
          <a:p>
            <a:r>
              <a:rPr lang="en-US" sz="2400" dirty="0"/>
              <a:t>Fishbone analysis as problem solving tool</a:t>
            </a:r>
          </a:p>
          <a:p>
            <a:pPr lvl="1"/>
            <a:r>
              <a:rPr lang="en-US" sz="2000" dirty="0"/>
              <a:t>Effective problem solving minimizes technical risk</a:t>
            </a:r>
          </a:p>
          <a:p>
            <a:pPr lvl="1"/>
            <a:r>
              <a:rPr lang="en-US" sz="2000" dirty="0"/>
              <a:t>Fishbone approach separates brainstorming of potential causes from the evaluation of their likelihood, facilitates success</a:t>
            </a:r>
          </a:p>
          <a:p>
            <a:r>
              <a:rPr lang="en-US" sz="2400" dirty="0"/>
              <a:t>FMEA</a:t>
            </a:r>
          </a:p>
          <a:p>
            <a:pPr lvl="1"/>
            <a:r>
              <a:rPr lang="en-US" sz="2000" dirty="0"/>
              <a:t>Anticipate (known) potential issues</a:t>
            </a:r>
          </a:p>
          <a:p>
            <a:pPr lvl="1"/>
            <a:r>
              <a:rPr lang="en-US" sz="2000" dirty="0"/>
              <a:t>Items scored on impact severity, likelihood of occurrence, and ability to detect</a:t>
            </a:r>
          </a:p>
          <a:p>
            <a:pPr lvl="1"/>
            <a:r>
              <a:rPr lang="en-US" sz="2000" dirty="0"/>
              <a:t>Associate a test/interlock/control for each item</a:t>
            </a:r>
          </a:p>
          <a:p>
            <a:pPr lvl="1"/>
            <a:r>
              <a:rPr lang="en-US" sz="2000" dirty="0"/>
              <a:t>Contingency/mitigation plan for each risk if detected</a:t>
            </a:r>
          </a:p>
          <a:p>
            <a:endParaRPr lang="en-US" sz="2400" dirty="0"/>
          </a:p>
        </p:txBody>
      </p:sp>
    </p:spTree>
    <p:extLst>
      <p:ext uri="{BB962C8B-B14F-4D97-AF65-F5344CB8AC3E}">
        <p14:creationId xmlns:p14="http://schemas.microsoft.com/office/powerpoint/2010/main" val="1927239643"/>
      </p:ext>
    </p:extLst>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4807"/>
            <a:ext cx="8291513" cy="720725"/>
          </a:xfrm>
        </p:spPr>
        <p:txBody>
          <a:bodyPr/>
          <a:lstStyle/>
          <a:p>
            <a:r>
              <a:rPr lang="en-US" sz="4000" dirty="0"/>
              <a:t>Phase 3—Development</a:t>
            </a:r>
            <a:br>
              <a:rPr lang="en-US" dirty="0"/>
            </a:br>
            <a:r>
              <a:rPr lang="en-US" sz="2000" dirty="0"/>
              <a:t>Key points</a:t>
            </a:r>
          </a:p>
        </p:txBody>
      </p:sp>
      <p:sp>
        <p:nvSpPr>
          <p:cNvPr id="3" name="Content Placeholder 2"/>
          <p:cNvSpPr>
            <a:spLocks noGrp="1"/>
          </p:cNvSpPr>
          <p:nvPr>
            <p:ph idx="1"/>
          </p:nvPr>
        </p:nvSpPr>
        <p:spPr/>
        <p:txBody>
          <a:bodyPr/>
          <a:lstStyle/>
          <a:p>
            <a:r>
              <a:rPr lang="en-US" sz="2400" dirty="0"/>
              <a:t>Manufacturing equipment designed and tested, with robust manufacturing processes</a:t>
            </a:r>
          </a:p>
          <a:p>
            <a:pPr lvl="1"/>
            <a:r>
              <a:rPr lang="en-US" sz="2000" dirty="0"/>
              <a:t>Intense focus on rooting out of issues in the product design</a:t>
            </a:r>
          </a:p>
          <a:p>
            <a:pPr lvl="1"/>
            <a:r>
              <a:rPr lang="en-US" sz="2000" dirty="0"/>
              <a:t>ECO release documentation for both equipment and process</a:t>
            </a:r>
          </a:p>
          <a:p>
            <a:pPr lvl="1"/>
            <a:r>
              <a:rPr lang="en-US" sz="2000" dirty="0"/>
              <a:t>Close analysis of performance, costs, pricing models </a:t>
            </a:r>
            <a:r>
              <a:rPr lang="en-US" sz="2000" dirty="0" err="1"/>
              <a:t>vs</a:t>
            </a:r>
            <a:r>
              <a:rPr lang="en-US" sz="2000" dirty="0"/>
              <a:t> PRD</a:t>
            </a:r>
          </a:p>
          <a:p>
            <a:pPr lvl="1"/>
            <a:r>
              <a:rPr lang="en-US" sz="2000" dirty="0"/>
              <a:t>Quality checkpoints and metrics identified</a:t>
            </a:r>
          </a:p>
          <a:p>
            <a:r>
              <a:rPr lang="en-US" sz="2400" dirty="0"/>
              <a:t>Finalize checklist, budget, and schedule for next phase</a:t>
            </a:r>
          </a:p>
        </p:txBody>
      </p:sp>
      <p:sp>
        <p:nvSpPr>
          <p:cNvPr id="4" name="AutoShape 3"/>
          <p:cNvSpPr>
            <a:spLocks noChangeArrowheads="1"/>
          </p:cNvSpPr>
          <p:nvPr/>
        </p:nvSpPr>
        <p:spPr bwMode="auto">
          <a:xfrm>
            <a:off x="416206" y="6002911"/>
            <a:ext cx="8454834" cy="488454"/>
          </a:xfrm>
          <a:prstGeom prst="roundRect">
            <a:avLst>
              <a:gd name="adj" fmla="val 10051"/>
            </a:avLst>
          </a:prstGeom>
          <a:solidFill>
            <a:srgbClr val="50A5F2"/>
          </a:solidFill>
          <a:ln>
            <a:noFill/>
          </a:ln>
          <a:effectLst>
            <a:prstShdw prst="shdw17" dist="17961" dir="2700000">
              <a:srgbClr val="50A5F2">
                <a:gamma/>
                <a:shade val="60000"/>
                <a:invGamma/>
              </a:srgbClr>
            </a:prstShdw>
          </a:effectLst>
        </p:spPr>
        <p:txBody>
          <a:bodyPr anchor="ctr">
            <a:spAutoFit/>
          </a:bodyPr>
          <a:lstStyle/>
          <a:p>
            <a:pPr algn="ctr"/>
            <a:r>
              <a:rPr lang="en-US" sz="2400" b="1" dirty="0">
                <a:solidFill>
                  <a:sysClr val="windowText" lastClr="000000"/>
                </a:solidFill>
              </a:rPr>
              <a:t>Create a real product and confirm that it meets requirements</a:t>
            </a:r>
          </a:p>
        </p:txBody>
      </p:sp>
    </p:spTree>
    <p:extLst>
      <p:ext uri="{BB962C8B-B14F-4D97-AF65-F5344CB8AC3E}">
        <p14:creationId xmlns:p14="http://schemas.microsoft.com/office/powerpoint/2010/main" val="3012767304"/>
      </p:ext>
    </p:extLst>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254" y="170327"/>
            <a:ext cx="8557644" cy="720725"/>
          </a:xfrm>
        </p:spPr>
        <p:txBody>
          <a:bodyPr/>
          <a:lstStyle/>
          <a:p>
            <a:r>
              <a:rPr lang="en-US" sz="3600" dirty="0"/>
              <a:t>Risk Management tools</a:t>
            </a:r>
            <a:br>
              <a:rPr lang="en-US" sz="3200" dirty="0"/>
            </a:br>
            <a:r>
              <a:rPr lang="en-US" sz="2000" dirty="0"/>
              <a:t>During Phase 3—Development phase</a:t>
            </a:r>
          </a:p>
        </p:txBody>
      </p:sp>
      <p:sp>
        <p:nvSpPr>
          <p:cNvPr id="3" name="Content Placeholder 2"/>
          <p:cNvSpPr>
            <a:spLocks noGrp="1"/>
          </p:cNvSpPr>
          <p:nvPr>
            <p:ph idx="1"/>
          </p:nvPr>
        </p:nvSpPr>
        <p:spPr/>
        <p:txBody>
          <a:bodyPr/>
          <a:lstStyle/>
          <a:p>
            <a:r>
              <a:rPr lang="en-US" sz="2000" dirty="0">
                <a:solidFill>
                  <a:schemeClr val="accent4">
                    <a:lumMod val="50000"/>
                    <a:lumOff val="50000"/>
                  </a:schemeClr>
                </a:solidFill>
              </a:rPr>
              <a:t>Sensitivity analysis of business case</a:t>
            </a:r>
          </a:p>
          <a:p>
            <a:pPr lvl="1"/>
            <a:r>
              <a:rPr lang="en-US" sz="1800" dirty="0">
                <a:solidFill>
                  <a:schemeClr val="accent4">
                    <a:lumMod val="50000"/>
                    <a:lumOff val="50000"/>
                  </a:schemeClr>
                </a:solidFill>
              </a:rPr>
              <a:t>Identify key levers that can affect the financial viability of the project </a:t>
            </a:r>
          </a:p>
          <a:p>
            <a:r>
              <a:rPr lang="en-US" sz="2000" dirty="0">
                <a:solidFill>
                  <a:schemeClr val="accent4">
                    <a:lumMod val="50000"/>
                    <a:lumOff val="50000"/>
                  </a:schemeClr>
                </a:solidFill>
              </a:rPr>
              <a:t>Fishbone analysis as problem solving tool</a:t>
            </a:r>
          </a:p>
          <a:p>
            <a:pPr lvl="1"/>
            <a:r>
              <a:rPr lang="en-US" sz="1800" dirty="0">
                <a:solidFill>
                  <a:schemeClr val="accent4">
                    <a:lumMod val="50000"/>
                    <a:lumOff val="50000"/>
                  </a:schemeClr>
                </a:solidFill>
              </a:rPr>
              <a:t>Effective problem solving minimizes technical risk</a:t>
            </a:r>
          </a:p>
          <a:p>
            <a:pPr lvl="1"/>
            <a:r>
              <a:rPr lang="en-US" sz="1800" dirty="0">
                <a:solidFill>
                  <a:schemeClr val="accent4">
                    <a:lumMod val="50000"/>
                    <a:lumOff val="50000"/>
                  </a:schemeClr>
                </a:solidFill>
              </a:rPr>
              <a:t>Fishbone approach separates brainstorming of potential causes from the evaluation of their likelihood, facilitates success</a:t>
            </a:r>
          </a:p>
          <a:p>
            <a:r>
              <a:rPr lang="en-US" sz="2000" dirty="0">
                <a:solidFill>
                  <a:schemeClr val="accent4">
                    <a:lumMod val="50000"/>
                    <a:lumOff val="50000"/>
                  </a:schemeClr>
                </a:solidFill>
              </a:rPr>
              <a:t>FMEA</a:t>
            </a:r>
          </a:p>
          <a:p>
            <a:pPr lvl="1"/>
            <a:r>
              <a:rPr lang="en-US" sz="1800" dirty="0">
                <a:solidFill>
                  <a:schemeClr val="accent4">
                    <a:lumMod val="50000"/>
                    <a:lumOff val="50000"/>
                  </a:schemeClr>
                </a:solidFill>
              </a:rPr>
              <a:t>Anticipate (known) potential issues and create contingency plans</a:t>
            </a:r>
          </a:p>
          <a:p>
            <a:pPr lvl="1"/>
            <a:r>
              <a:rPr lang="en-US" sz="1800" dirty="0"/>
              <a:t>Encompass technical, manufacturing, supply chain, quality &amp; reliability, IT, logistics, and business risks</a:t>
            </a:r>
          </a:p>
          <a:p>
            <a:r>
              <a:rPr lang="en-US" sz="2000" dirty="0"/>
              <a:t>RCCA (Root Cause &amp; Corrective Action)</a:t>
            </a:r>
          </a:p>
          <a:p>
            <a:pPr lvl="1"/>
            <a:r>
              <a:rPr lang="en-US" sz="1800" dirty="0"/>
              <a:t>Fishbone analysis to identify root cause</a:t>
            </a:r>
          </a:p>
          <a:p>
            <a:pPr lvl="1"/>
            <a:r>
              <a:rPr lang="en-US" sz="1800" dirty="0"/>
              <a:t>Corrective action to prevent recurrence</a:t>
            </a:r>
          </a:p>
          <a:p>
            <a:r>
              <a:rPr lang="en-US" sz="2000" dirty="0"/>
              <a:t>Process window checks</a:t>
            </a:r>
          </a:p>
          <a:p>
            <a:pPr lvl="1"/>
            <a:r>
              <a:rPr lang="en-US" sz="1800" dirty="0"/>
              <a:t>Need robust processes with sufficiently wide window</a:t>
            </a:r>
          </a:p>
        </p:txBody>
      </p:sp>
    </p:spTree>
    <p:extLst>
      <p:ext uri="{BB962C8B-B14F-4D97-AF65-F5344CB8AC3E}">
        <p14:creationId xmlns:p14="http://schemas.microsoft.com/office/powerpoint/2010/main" val="2199607666"/>
      </p:ext>
    </p:extLst>
  </p:cSld>
  <p:clrMapOvr>
    <a:masterClrMapping/>
  </p:clrMapOvr>
  <p:transition>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0047"/>
            <a:ext cx="8291513" cy="720725"/>
          </a:xfrm>
        </p:spPr>
        <p:txBody>
          <a:bodyPr/>
          <a:lstStyle/>
          <a:p>
            <a:r>
              <a:rPr lang="en-US" sz="4000" dirty="0"/>
              <a:t>Phase 4—Pilot Production</a:t>
            </a:r>
            <a:br>
              <a:rPr lang="en-US" dirty="0"/>
            </a:br>
            <a:r>
              <a:rPr lang="en-US" sz="2000" dirty="0"/>
              <a:t>Key points</a:t>
            </a:r>
          </a:p>
        </p:txBody>
      </p:sp>
      <p:sp>
        <p:nvSpPr>
          <p:cNvPr id="3" name="Content Placeholder 2"/>
          <p:cNvSpPr>
            <a:spLocks noGrp="1"/>
          </p:cNvSpPr>
          <p:nvPr>
            <p:ph idx="1"/>
          </p:nvPr>
        </p:nvSpPr>
        <p:spPr>
          <a:xfrm>
            <a:off x="457200" y="1030448"/>
            <a:ext cx="8291513" cy="4909977"/>
          </a:xfrm>
        </p:spPr>
        <p:txBody>
          <a:bodyPr/>
          <a:lstStyle/>
          <a:p>
            <a:r>
              <a:rPr lang="en-US" sz="2800" dirty="0"/>
              <a:t>Refinement of manufacturing processes, procedures</a:t>
            </a:r>
          </a:p>
          <a:p>
            <a:pPr lvl="1"/>
            <a:r>
              <a:rPr lang="en-US" sz="2400" dirty="0"/>
              <a:t>Intense focus on rooting out of bugs in the manufacturing process</a:t>
            </a:r>
          </a:p>
          <a:p>
            <a:pPr lvl="1"/>
            <a:r>
              <a:rPr lang="en-US" sz="2400" dirty="0"/>
              <a:t>Confirmation of costs, pricing, capacity models</a:t>
            </a:r>
          </a:p>
          <a:p>
            <a:pPr lvl="1"/>
            <a:r>
              <a:rPr lang="en-US" sz="2400" dirty="0"/>
              <a:t>Initiate SPC data gathering, analysis</a:t>
            </a:r>
          </a:p>
        </p:txBody>
      </p:sp>
      <p:sp>
        <p:nvSpPr>
          <p:cNvPr id="4" name="AutoShape 3"/>
          <p:cNvSpPr>
            <a:spLocks noChangeArrowheads="1"/>
          </p:cNvSpPr>
          <p:nvPr/>
        </p:nvSpPr>
        <p:spPr bwMode="auto">
          <a:xfrm>
            <a:off x="416206" y="5972431"/>
            <a:ext cx="8454834" cy="488454"/>
          </a:xfrm>
          <a:prstGeom prst="roundRect">
            <a:avLst>
              <a:gd name="adj" fmla="val 10051"/>
            </a:avLst>
          </a:prstGeom>
          <a:solidFill>
            <a:srgbClr val="50A5F2"/>
          </a:solidFill>
          <a:ln>
            <a:noFill/>
          </a:ln>
          <a:effectLst>
            <a:prstShdw prst="shdw17" dist="17961" dir="2700000">
              <a:srgbClr val="50A5F2">
                <a:gamma/>
                <a:shade val="60000"/>
                <a:invGamma/>
              </a:srgbClr>
            </a:prstShdw>
          </a:effectLst>
        </p:spPr>
        <p:txBody>
          <a:bodyPr anchor="ctr">
            <a:spAutoFit/>
          </a:bodyPr>
          <a:lstStyle/>
          <a:p>
            <a:pPr algn="ctr"/>
            <a:r>
              <a:rPr lang="en-US" sz="2400" b="1" dirty="0">
                <a:solidFill>
                  <a:sysClr val="windowText" lastClr="000000"/>
                </a:solidFill>
              </a:rPr>
              <a:t>Develop robust manufacturing process</a:t>
            </a:r>
          </a:p>
        </p:txBody>
      </p:sp>
    </p:spTree>
    <p:extLst>
      <p:ext uri="{BB962C8B-B14F-4D97-AF65-F5344CB8AC3E}">
        <p14:creationId xmlns:p14="http://schemas.microsoft.com/office/powerpoint/2010/main" val="1715897260"/>
      </p:ext>
    </p:extLst>
  </p:cSld>
  <p:clrMapOvr>
    <a:masterClrMapping/>
  </p:clrMapOvr>
  <p:transitio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1919"/>
            <a:ext cx="8686800" cy="720725"/>
          </a:xfrm>
        </p:spPr>
        <p:txBody>
          <a:bodyPr/>
          <a:lstStyle/>
          <a:p>
            <a:r>
              <a:rPr lang="en-US" sz="3600" dirty="0"/>
              <a:t>Risk Management tools</a:t>
            </a:r>
            <a:br>
              <a:rPr lang="en-US" sz="3600" dirty="0"/>
            </a:br>
            <a:r>
              <a:rPr lang="en-US" sz="2000" dirty="0"/>
              <a:t>During Phase 4—Pilot Production phase</a:t>
            </a:r>
            <a:endParaRPr lang="en-US" sz="3600" dirty="0"/>
          </a:p>
        </p:txBody>
      </p:sp>
      <p:sp>
        <p:nvSpPr>
          <p:cNvPr id="3" name="Content Placeholder 2"/>
          <p:cNvSpPr>
            <a:spLocks noGrp="1"/>
          </p:cNvSpPr>
          <p:nvPr>
            <p:ph idx="1"/>
          </p:nvPr>
        </p:nvSpPr>
        <p:spPr>
          <a:xfrm>
            <a:off x="198120" y="1182848"/>
            <a:ext cx="8823960" cy="4909977"/>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sz="2400" dirty="0">
                <a:solidFill>
                  <a:schemeClr val="accent4">
                    <a:lumMod val="50000"/>
                    <a:lumOff val="50000"/>
                  </a:schemeClr>
                </a:solidFill>
              </a:rPr>
              <a:t>Sensitivity analysis of business case</a:t>
            </a:r>
          </a:p>
          <a:p>
            <a:pPr lvl="1"/>
            <a:r>
              <a:rPr lang="en-US" sz="2000" dirty="0">
                <a:solidFill>
                  <a:schemeClr val="accent4">
                    <a:lumMod val="50000"/>
                    <a:lumOff val="50000"/>
                  </a:schemeClr>
                </a:solidFill>
              </a:rPr>
              <a:t>What are the key levers that can affect the financial viability of the project?</a:t>
            </a:r>
          </a:p>
          <a:p>
            <a:r>
              <a:rPr lang="en-US" sz="2400" dirty="0">
                <a:solidFill>
                  <a:schemeClr val="accent4">
                    <a:lumMod val="50000"/>
                    <a:lumOff val="50000"/>
                  </a:schemeClr>
                </a:solidFill>
              </a:rPr>
              <a:t>RCCA (Root Cause &amp; Corrective Action)</a:t>
            </a:r>
          </a:p>
          <a:p>
            <a:pPr lvl="1"/>
            <a:r>
              <a:rPr lang="en-US" sz="2000" dirty="0">
                <a:solidFill>
                  <a:schemeClr val="accent4">
                    <a:lumMod val="50000"/>
                    <a:lumOff val="50000"/>
                  </a:schemeClr>
                </a:solidFill>
              </a:rPr>
              <a:t>Fishbone analysis to identify root cause</a:t>
            </a:r>
          </a:p>
          <a:p>
            <a:pPr lvl="1"/>
            <a:r>
              <a:rPr lang="en-US" sz="2000" dirty="0">
                <a:solidFill>
                  <a:schemeClr val="accent4">
                    <a:lumMod val="50000"/>
                    <a:lumOff val="50000"/>
                  </a:schemeClr>
                </a:solidFill>
              </a:rPr>
              <a:t>Corrective action to prevent recurrence</a:t>
            </a:r>
          </a:p>
          <a:p>
            <a:r>
              <a:rPr lang="en-US" sz="2400" dirty="0">
                <a:solidFill>
                  <a:schemeClr val="accent4">
                    <a:lumMod val="50000"/>
                    <a:lumOff val="50000"/>
                  </a:schemeClr>
                </a:solidFill>
              </a:rPr>
              <a:t>FMEA</a:t>
            </a:r>
          </a:p>
          <a:p>
            <a:pPr lvl="1"/>
            <a:r>
              <a:rPr lang="en-US" sz="2000" dirty="0">
                <a:solidFill>
                  <a:schemeClr val="accent4">
                    <a:lumMod val="50000"/>
                    <a:lumOff val="50000"/>
                  </a:schemeClr>
                </a:solidFill>
              </a:rPr>
              <a:t>Anticipate (known) potential issues and create contingency plans</a:t>
            </a:r>
          </a:p>
          <a:p>
            <a:pPr lvl="1"/>
            <a:r>
              <a:rPr lang="en-US" sz="2000" dirty="0">
                <a:solidFill>
                  <a:schemeClr val="accent4">
                    <a:lumMod val="50000"/>
                    <a:lumOff val="50000"/>
                  </a:schemeClr>
                </a:solidFill>
              </a:rPr>
              <a:t>Encompass technical, manufacturing, supply chain, quality &amp; reliability, IT, logistics, and business risks</a:t>
            </a:r>
          </a:p>
          <a:p>
            <a:pPr lvl="1"/>
            <a:r>
              <a:rPr lang="en-US" sz="2000" dirty="0">
                <a:solidFill>
                  <a:schemeClr val="accent4"/>
                </a:solidFill>
              </a:rPr>
              <a:t>Used intensively for changes to production processes and equipment</a:t>
            </a:r>
          </a:p>
          <a:p>
            <a:r>
              <a:rPr lang="en-US" sz="2400" dirty="0"/>
              <a:t>Proto-SPC implementation</a:t>
            </a:r>
          </a:p>
          <a:p>
            <a:pPr lvl="1"/>
            <a:r>
              <a:rPr lang="en-US" sz="2000" dirty="0"/>
              <a:t>Early look at production statistics</a:t>
            </a:r>
          </a:p>
        </p:txBody>
      </p:sp>
    </p:spTree>
    <p:extLst>
      <p:ext uri="{BB962C8B-B14F-4D97-AF65-F5344CB8AC3E}">
        <p14:creationId xmlns:p14="http://schemas.microsoft.com/office/powerpoint/2010/main" val="3623711661"/>
      </p:ext>
    </p:extLst>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4807"/>
            <a:ext cx="8291513" cy="720725"/>
          </a:xfrm>
        </p:spPr>
        <p:txBody>
          <a:bodyPr/>
          <a:lstStyle/>
          <a:p>
            <a:r>
              <a:rPr lang="en-US" sz="4000" dirty="0"/>
              <a:t>Phase 5—Volume Production</a:t>
            </a:r>
            <a:br>
              <a:rPr lang="en-US" dirty="0"/>
            </a:br>
            <a:r>
              <a:rPr lang="en-US" sz="2000" dirty="0"/>
              <a:t>Key points</a:t>
            </a:r>
          </a:p>
        </p:txBody>
      </p:sp>
      <p:sp>
        <p:nvSpPr>
          <p:cNvPr id="3" name="Content Placeholder 2"/>
          <p:cNvSpPr>
            <a:spLocks noGrp="1"/>
          </p:cNvSpPr>
          <p:nvPr>
            <p:ph idx="1"/>
          </p:nvPr>
        </p:nvSpPr>
        <p:spPr>
          <a:xfrm>
            <a:off x="350520" y="1060928"/>
            <a:ext cx="8413840" cy="4909977"/>
          </a:xfrm>
        </p:spPr>
        <p:txBody>
          <a:bodyPr/>
          <a:lstStyle/>
          <a:p>
            <a:r>
              <a:rPr lang="en-US" sz="2800" dirty="0"/>
              <a:t>Product hand off to Manufacturing organization</a:t>
            </a:r>
          </a:p>
          <a:p>
            <a:r>
              <a:rPr lang="en-US" sz="2800" dirty="0"/>
              <a:t>Ramp production volume</a:t>
            </a:r>
          </a:p>
          <a:p>
            <a:r>
              <a:rPr lang="en-US" sz="2800" dirty="0"/>
              <a:t>Continuous improvement</a:t>
            </a:r>
          </a:p>
          <a:p>
            <a:pPr lvl="1"/>
            <a:r>
              <a:rPr lang="en-US" sz="2400" dirty="0"/>
              <a:t>Yield improvement</a:t>
            </a:r>
          </a:p>
          <a:p>
            <a:pPr lvl="1"/>
            <a:r>
              <a:rPr lang="en-US" sz="2400" dirty="0"/>
              <a:t>Cost reduction</a:t>
            </a:r>
          </a:p>
          <a:p>
            <a:pPr lvl="1"/>
            <a:r>
              <a:rPr lang="en-US" sz="2400" dirty="0"/>
              <a:t>SPC</a:t>
            </a:r>
          </a:p>
        </p:txBody>
      </p:sp>
      <p:sp>
        <p:nvSpPr>
          <p:cNvPr id="4" name="AutoShape 3"/>
          <p:cNvSpPr>
            <a:spLocks noChangeArrowheads="1"/>
          </p:cNvSpPr>
          <p:nvPr/>
        </p:nvSpPr>
        <p:spPr bwMode="auto">
          <a:xfrm>
            <a:off x="416206" y="5578930"/>
            <a:ext cx="8454834" cy="879217"/>
          </a:xfrm>
          <a:prstGeom prst="roundRect">
            <a:avLst>
              <a:gd name="adj" fmla="val 10051"/>
            </a:avLst>
          </a:prstGeom>
          <a:solidFill>
            <a:srgbClr val="50A5F2"/>
          </a:solidFill>
          <a:ln>
            <a:noFill/>
          </a:ln>
          <a:effectLst>
            <a:prstShdw prst="shdw17" dist="17961" dir="2700000">
              <a:srgbClr val="50A5F2">
                <a:gamma/>
                <a:shade val="60000"/>
                <a:invGamma/>
              </a:srgbClr>
            </a:prstShdw>
          </a:effectLst>
        </p:spPr>
        <p:txBody>
          <a:bodyPr anchor="ctr">
            <a:spAutoFit/>
          </a:bodyPr>
          <a:lstStyle/>
          <a:p>
            <a:pPr algn="ctr"/>
            <a:r>
              <a:rPr lang="en-US" sz="2400" b="1" dirty="0">
                <a:solidFill>
                  <a:schemeClr val="accent4"/>
                </a:solidFill>
              </a:rPr>
              <a:t>Product Development team available to</a:t>
            </a:r>
          </a:p>
          <a:p>
            <a:pPr algn="ctr"/>
            <a:r>
              <a:rPr lang="en-US" sz="2400" b="1" dirty="0">
                <a:solidFill>
                  <a:schemeClr val="accent4"/>
                </a:solidFill>
              </a:rPr>
              <a:t>support escalations when needed</a:t>
            </a:r>
            <a:endParaRPr lang="en-US" sz="2000" b="1" dirty="0">
              <a:solidFill>
                <a:schemeClr val="accent4"/>
              </a:solidFill>
            </a:endParaRPr>
          </a:p>
        </p:txBody>
      </p:sp>
    </p:spTree>
    <p:extLst>
      <p:ext uri="{BB962C8B-B14F-4D97-AF65-F5344CB8AC3E}">
        <p14:creationId xmlns:p14="http://schemas.microsoft.com/office/powerpoint/2010/main" val="1533918540"/>
      </p:ext>
    </p:extLst>
  </p:cSld>
  <p:clrMapOvr>
    <a:masterClrMapping/>
  </p:clrMapOvr>
  <p:transition>
    <p:wipe dir="r"/>
  </p:transition>
</p:sld>
</file>

<file path=ppt/theme/theme1.xml><?xml version="1.0" encoding="utf-8"?>
<a:theme xmlns:a="http://schemas.openxmlformats.org/drawingml/2006/main" name="00018">
  <a:themeElements>
    <a:clrScheme name="Custom 6">
      <a:dk1>
        <a:srgbClr val="0D3767"/>
      </a:dk1>
      <a:lt1>
        <a:srgbClr val="FFFFFF"/>
      </a:lt1>
      <a:dk2>
        <a:srgbClr val="7AAFF0"/>
      </a:dk2>
      <a:lt2>
        <a:srgbClr val="DAE9FA"/>
      </a:lt2>
      <a:accent1>
        <a:srgbClr val="B5D3F6"/>
      </a:accent1>
      <a:accent2>
        <a:srgbClr val="FFFFFF"/>
      </a:accent2>
      <a:accent3>
        <a:srgbClr val="FFC000"/>
      </a:accent3>
      <a:accent4>
        <a:srgbClr val="000000"/>
      </a:accent4>
      <a:accent5>
        <a:srgbClr val="7030A0"/>
      </a:accent5>
      <a:accent6>
        <a:srgbClr val="C00000"/>
      </a:accent6>
      <a:hlink>
        <a:srgbClr val="4891EA"/>
      </a:hlink>
      <a:folHlink>
        <a:srgbClr val="7AAFF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5A58"/>
        </a:dk1>
        <a:lt1>
          <a:srgbClr val="FFFFFF"/>
        </a:lt1>
        <a:dk2>
          <a:srgbClr val="008080"/>
        </a:dk2>
        <a:lt2>
          <a:srgbClr val="FFFFCC"/>
        </a:lt2>
        <a:accent1>
          <a:srgbClr val="006462"/>
        </a:accent1>
        <a:accent2>
          <a:srgbClr val="008080"/>
        </a:accent2>
        <a:accent3>
          <a:srgbClr val="AAC0C0"/>
        </a:accent3>
        <a:accent4>
          <a:srgbClr val="DADADA"/>
        </a:accent4>
        <a:accent5>
          <a:srgbClr val="AAB8B7"/>
        </a:accent5>
        <a:accent6>
          <a:srgbClr val="007373"/>
        </a:accent6>
        <a:hlink>
          <a:srgbClr val="00ACA8"/>
        </a:hlink>
        <a:folHlink>
          <a:srgbClr val="004444"/>
        </a:folHlink>
      </a:clrScheme>
      <a:clrMap bg1="dk2" tx1="lt1" bg2="dk1" tx2="lt2" accent1="accent1" accent2="accent2" accent3="accent3" accent4="accent4" accent5="accent5" accent6="accent6" hlink="hlink" folHlink="folHlink"/>
    </a:extraClrScheme>
    <a:extraClrScheme>
      <a:clrScheme name="Default Design 2">
        <a:dk1>
          <a:srgbClr val="342F61"/>
        </a:dk1>
        <a:lt1>
          <a:srgbClr val="FFFFFF"/>
        </a:lt1>
        <a:dk2>
          <a:srgbClr val="8794D5"/>
        </a:dk2>
        <a:lt2>
          <a:srgbClr val="FFFFFF"/>
        </a:lt2>
        <a:accent1>
          <a:srgbClr val="504D80"/>
        </a:accent1>
        <a:accent2>
          <a:srgbClr val="9791CA"/>
        </a:accent2>
        <a:accent3>
          <a:srgbClr val="C3C8E7"/>
        </a:accent3>
        <a:accent4>
          <a:srgbClr val="DADADA"/>
        </a:accent4>
        <a:accent5>
          <a:srgbClr val="B3B2C0"/>
        </a:accent5>
        <a:accent6>
          <a:srgbClr val="8883B7"/>
        </a:accent6>
        <a:hlink>
          <a:srgbClr val="322D5A"/>
        </a:hlink>
        <a:folHlink>
          <a:srgbClr val="544C9E"/>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DBA6"/>
        </a:lt1>
        <a:dk2>
          <a:srgbClr val="000000"/>
        </a:dk2>
        <a:lt2>
          <a:srgbClr val="FFAC31"/>
        </a:lt2>
        <a:accent1>
          <a:srgbClr val="FF9900"/>
        </a:accent1>
        <a:accent2>
          <a:srgbClr val="FFCC80"/>
        </a:accent2>
        <a:accent3>
          <a:srgbClr val="FFEAD0"/>
        </a:accent3>
        <a:accent4>
          <a:srgbClr val="000000"/>
        </a:accent4>
        <a:accent5>
          <a:srgbClr val="FFCAAA"/>
        </a:accent5>
        <a:accent6>
          <a:srgbClr val="E7B973"/>
        </a:accent6>
        <a:hlink>
          <a:srgbClr val="E68A00"/>
        </a:hlink>
        <a:folHlink>
          <a:srgbClr val="FF6600"/>
        </a:folHlink>
      </a:clrScheme>
      <a:clrMap bg1="lt1" tx1="dk1" bg2="lt2" tx2="dk2" accent1="accent1" accent2="accent2" accent3="accent3" accent4="accent4" accent5="accent5" accent6="accent6" hlink="hlink" folHlink="folHlink"/>
    </a:extraClrScheme>
    <a:extraClrScheme>
      <a:clrScheme name="Default Design 4">
        <a:dk1>
          <a:srgbClr val="66CCCC"/>
        </a:dk1>
        <a:lt1>
          <a:srgbClr val="FFFFFF"/>
        </a:lt1>
        <a:dk2>
          <a:srgbClr val="2E6B6B"/>
        </a:dk2>
        <a:lt2>
          <a:srgbClr val="2E6B6B"/>
        </a:lt2>
        <a:accent1>
          <a:srgbClr val="9ADEDC"/>
        </a:accent1>
        <a:accent2>
          <a:srgbClr val="45A3A1"/>
        </a:accent2>
        <a:accent3>
          <a:srgbClr val="ADBABA"/>
        </a:accent3>
        <a:accent4>
          <a:srgbClr val="DADADA"/>
        </a:accent4>
        <a:accent5>
          <a:srgbClr val="CAECEB"/>
        </a:accent5>
        <a:accent6>
          <a:srgbClr val="3E9391"/>
        </a:accent6>
        <a:hlink>
          <a:srgbClr val="45A3A1"/>
        </a:hlink>
        <a:folHlink>
          <a:srgbClr val="9ADEDC"/>
        </a:folHlink>
      </a:clrScheme>
      <a:clrMap bg1="dk2" tx1="lt1" bg2="dk1" tx2="lt2" accent1="accent1" accent2="accent2" accent3="accent3" accent4="accent4" accent5="accent5" accent6="accent6" hlink="hlink" folHlink="folHlink"/>
    </a:extraClrScheme>
    <a:extraClrScheme>
      <a:clrScheme name="Default Design 5">
        <a:dk1>
          <a:srgbClr val="B3CCE6"/>
        </a:dk1>
        <a:lt1>
          <a:srgbClr val="FFFFFF"/>
        </a:lt1>
        <a:dk2>
          <a:srgbClr val="6698CC"/>
        </a:dk2>
        <a:lt2>
          <a:srgbClr val="FFFFFF"/>
        </a:lt2>
        <a:accent1>
          <a:srgbClr val="336599"/>
        </a:accent1>
        <a:accent2>
          <a:srgbClr val="2E4C6B"/>
        </a:accent2>
        <a:accent3>
          <a:srgbClr val="B8CAE2"/>
        </a:accent3>
        <a:accent4>
          <a:srgbClr val="DADADA"/>
        </a:accent4>
        <a:accent5>
          <a:srgbClr val="ADB8CA"/>
        </a:accent5>
        <a:accent6>
          <a:srgbClr val="294460"/>
        </a:accent6>
        <a:hlink>
          <a:srgbClr val="0B54A3"/>
        </a:hlink>
        <a:folHlink>
          <a:srgbClr val="0B73E0"/>
        </a:folHlink>
      </a:clrScheme>
      <a:clrMap bg1="dk2" tx1="lt1" bg2="dk1" tx2="lt2" accent1="accent1" accent2="accent2" accent3="accent3" accent4="accent4" accent5="accent5" accent6="accent6" hlink="hlink" folHlink="folHlink"/>
    </a:extraClrScheme>
    <a:extraClrScheme>
      <a:clrScheme name="Default Design 6">
        <a:dk1>
          <a:srgbClr val="496B2E"/>
        </a:dk1>
        <a:lt1>
          <a:srgbClr val="CCE3B5"/>
        </a:lt1>
        <a:dk2>
          <a:srgbClr val="619933"/>
        </a:dk2>
        <a:lt2>
          <a:srgbClr val="F2F8ED"/>
        </a:lt2>
        <a:accent1>
          <a:srgbClr val="94CC66"/>
        </a:accent1>
        <a:accent2>
          <a:srgbClr val="FFFFFF"/>
        </a:accent2>
        <a:accent3>
          <a:srgbClr val="E2EFD7"/>
        </a:accent3>
        <a:accent4>
          <a:srgbClr val="3D5A26"/>
        </a:accent4>
        <a:accent5>
          <a:srgbClr val="C8E2B8"/>
        </a:accent5>
        <a:accent6>
          <a:srgbClr val="E7E7E7"/>
        </a:accent6>
        <a:hlink>
          <a:srgbClr val="4891EA"/>
        </a:hlink>
        <a:folHlink>
          <a:srgbClr val="7AAFF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00018</Template>
  <TotalTime>0</TotalTime>
  <Words>1876</Words>
  <Application>Microsoft Office PowerPoint</Application>
  <PresentationFormat>On-screen Show (4:3)</PresentationFormat>
  <Paragraphs>206</Paragraphs>
  <Slides>20</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Wingdings</vt:lpstr>
      <vt:lpstr>00018</vt:lpstr>
      <vt:lpstr>Product Development Process</vt:lpstr>
      <vt:lpstr>Product Development Process (PDP)</vt:lpstr>
      <vt:lpstr>Product Development Process (PDP)</vt:lpstr>
      <vt:lpstr>General Execution Discipline During all project phases</vt:lpstr>
      <vt:lpstr>General Execution Discipline During all project phases</vt:lpstr>
      <vt:lpstr>General Execution Discipline During all project phases</vt:lpstr>
      <vt:lpstr>General Execution Discipline During all project phases</vt:lpstr>
      <vt:lpstr>General Execution Discipline During all project phases</vt:lpstr>
      <vt:lpstr>Phase 1—Ideas &amp; Business Case Key points</vt:lpstr>
      <vt:lpstr>Phase 1—Ideas &amp; Business Case Key points</vt:lpstr>
      <vt:lpstr>Risk Management tools During Phase 1—Ideas and Business Case phase</vt:lpstr>
      <vt:lpstr>Phase 2—Concept and Feasibility Key points</vt:lpstr>
      <vt:lpstr>Phase 2—Concept and Feasibility Key points</vt:lpstr>
      <vt:lpstr>Risk Management tools During Phase 2—Concept and Feasibility phase</vt:lpstr>
      <vt:lpstr>Risk Management tools During Phase 2—Concept and Feasibility phase</vt:lpstr>
      <vt:lpstr>Phase 3—Development Key points</vt:lpstr>
      <vt:lpstr>Risk Management tools During Phase 3—Development phase</vt:lpstr>
      <vt:lpstr>Phase 4—Pilot Production Key points</vt:lpstr>
      <vt:lpstr>Risk Management tools During Phase 4—Pilot Production phase</vt:lpstr>
      <vt:lpstr>Phase 5—Volume Production Key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2015-11-03T21:21:05Z</dcterms:created>
  <dcterms:modified xsi:type="dcterms:W3CDTF">2023-10-14T00:11:39Z</dcterms:modified>
</cp:coreProperties>
</file>