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19" roundtripDataSignature="AMtx7mhR0jgvWriFmfUO6s5JQkdmuR46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54286F4-31B7-4036-973E-320DE70E23A0}">
  <a:tblStyle styleId="{A54286F4-31B7-4036-973E-320DE70E23A0}"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customschemas.google.com/relationships/presentationmetadata" Target="meta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Owner is key for accountability</a:t>
            </a:r>
            <a:endParaRPr/>
          </a:p>
        </p:txBody>
      </p:sp>
      <p:sp>
        <p:nvSpPr>
          <p:cNvPr id="120" name="Google Shape;12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Problem Statement is key.  Easy to go wrong here.  Don’t express problem in terms of the solution.  </a:t>
            </a:r>
            <a:endParaRPr/>
          </a:p>
          <a:p>
            <a:pPr indent="0" lvl="0" marL="0" rtl="0" algn="l">
              <a:spcBef>
                <a:spcPts val="0"/>
              </a:spcBef>
              <a:spcAft>
                <a:spcPts val="0"/>
              </a:spcAft>
              <a:buNone/>
            </a:pPr>
            <a:r>
              <a:rPr lang="en-US"/>
              <a:t>PREVIOUS TRAINING SEMINAR ON WRITING GOOD PROBLEM STATEMENTS.</a:t>
            </a:r>
            <a:endParaRPr/>
          </a:p>
          <a:p>
            <a:pPr indent="0" lvl="0" marL="0" rtl="0" algn="l">
              <a:spcBef>
                <a:spcPts val="0"/>
              </a:spcBef>
              <a:spcAft>
                <a:spcPts val="0"/>
              </a:spcAft>
              <a:buNone/>
            </a:pPr>
            <a:r>
              <a:rPr lang="en-US"/>
              <a:t>The question helps keep people on track with the Problem Statement.</a:t>
            </a:r>
            <a:endParaRPr/>
          </a:p>
          <a:p>
            <a:pPr indent="0" lvl="0" marL="0" marR="0" rtl="0" algn="l">
              <a:lnSpc>
                <a:spcPct val="100000"/>
              </a:lnSpc>
              <a:spcBef>
                <a:spcPts val="0"/>
              </a:spcBef>
              <a:spcAft>
                <a:spcPts val="0"/>
              </a:spcAft>
              <a:buClr>
                <a:schemeClr val="dk1"/>
              </a:buClr>
              <a:buSzPts val="1200"/>
              <a:buFont typeface="Calibri"/>
              <a:buNone/>
            </a:pPr>
            <a:r>
              <a:rPr lang="en-US"/>
              <a:t>With Current Status, serves as a 1 page summary of the issue.</a:t>
            </a:r>
            <a:endParaRPr/>
          </a:p>
        </p:txBody>
      </p:sp>
      <p:sp>
        <p:nvSpPr>
          <p:cNvPr id="127" name="Google Shape;12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Containment is a Band-Aid.  Organizations tend to put in place a containment and then forget about the problem, which doesn’t really solve anything.  Also big risks of causing new issues or having the containment fail.  Questions on this slide keep you on track.  Narrative format of the questions helps step the team through the process, together.</a:t>
            </a:r>
            <a:endParaRPr/>
          </a:p>
        </p:txBody>
      </p:sp>
      <p:sp>
        <p:nvSpPr>
          <p:cNvPr id="134" name="Google Shape;13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core of the process, and where most of the work will be done.  Can and should use tools such as Pareto Charts, Fishbone Diagram, 5 Why’s to find root cause. Need to address the root cause in order to systematically fix the problem and prevent recurrence. (Hint: root cause is almost never “operator error” or similar blame that can be placed on a person.  Instead look at procedures, policies, practices, equipment, training, and the like which can be changed to systematically address the problem.)</a:t>
            </a:r>
            <a:endParaRPr/>
          </a:p>
        </p:txBody>
      </p:sp>
      <p:sp>
        <p:nvSpPr>
          <p:cNvPr id="141" name="Google Shape;14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Second question 🡪 gets to what is sometimes called the Preventative Action.  What can we do proactively to avoid a repeat?  Net result is that every RCCA completed makes the organization stronger, more capable, more robust.  It’s a mechanism of continuous improvement for the organization.</a:t>
            </a:r>
            <a:endParaRPr/>
          </a:p>
          <a:p>
            <a:pPr indent="0" lvl="0" marL="0" marR="0" rtl="0" algn="l">
              <a:lnSpc>
                <a:spcPct val="100000"/>
              </a:lnSpc>
              <a:spcBef>
                <a:spcPts val="0"/>
              </a:spcBef>
              <a:spcAft>
                <a:spcPts val="0"/>
              </a:spcAft>
              <a:buClr>
                <a:schemeClr val="dk1"/>
              </a:buClr>
              <a:buSzPts val="1200"/>
              <a:buFont typeface="Calibri"/>
              <a:buNone/>
            </a:pPr>
            <a:r>
              <a:t/>
            </a:r>
            <a:endParaRPr/>
          </a:p>
        </p:txBody>
      </p:sp>
      <p:sp>
        <p:nvSpPr>
          <p:cNvPr id="148" name="Google Shape;14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action list is likely to be a subset of a larger list kept in Excel format.</a:t>
            </a:r>
            <a:endParaRPr/>
          </a:p>
        </p:txBody>
      </p:sp>
      <p:sp>
        <p:nvSpPr>
          <p:cNvPr id="155" name="Google Shape;15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Each company will want to customize the signoff list, which should be as short as is prudent.  After completion, the RCCA should be archived, along with the associated data and other project files.</a:t>
            </a:r>
            <a:endParaRPr/>
          </a:p>
        </p:txBody>
      </p:sp>
      <p:sp>
        <p:nvSpPr>
          <p:cNvPr id="162" name="Google Shape;16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chemeClr val="dk1"/>
              </a:buClr>
              <a:buSzPts val="3200"/>
              <a:buNone/>
              <a:defRPr>
                <a:solidFill>
                  <a:schemeClr val="dk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1" name="Google Shape;3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8" name="Google Shape;3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4" name="Google Shape;44;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5" name="Google Shape;45;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6" name="Google Shape;46;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7" name="Google Shape;4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22"/>
          <p:cNvSpPr/>
          <p:nvPr>
            <p:ph idx="2" type="pic"/>
          </p:nvPr>
        </p:nvSpPr>
        <p:spPr>
          <a:xfrm>
            <a:off x="1792288" y="612775"/>
            <a:ext cx="5486400" cy="4114800"/>
          </a:xfrm>
          <a:prstGeom prst="rect">
            <a:avLst/>
          </a:prstGeom>
          <a:noFill/>
          <a:ln>
            <a:noFill/>
          </a:ln>
        </p:spPr>
      </p:sp>
      <p:sp>
        <p:nvSpPr>
          <p:cNvPr id="69" name="Google Shape;69;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MSU-ppt-2011-white-final.jpg" id="10" name="Google Shape;10;p13"/>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Google Shape;11;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685800" y="1462913"/>
            <a:ext cx="77724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Root Cause and Corrective Action (RCCA)</a:t>
            </a:r>
            <a:endParaRPr/>
          </a:p>
        </p:txBody>
      </p:sp>
      <p:sp>
        <p:nvSpPr>
          <p:cNvPr id="90" name="Google Shape;90;p1"/>
          <p:cNvSpPr txBox="1"/>
          <p:nvPr>
            <p:ph idx="1" type="subTitle"/>
          </p:nvPr>
        </p:nvSpPr>
        <p:spPr>
          <a:xfrm>
            <a:off x="978408" y="3675888"/>
            <a:ext cx="7187184" cy="1752600"/>
          </a:xfrm>
          <a:prstGeom prst="rect">
            <a:avLst/>
          </a:prstGeom>
          <a:noFill/>
          <a:ln>
            <a:noFill/>
          </a:ln>
        </p:spPr>
        <p:txBody>
          <a:bodyPr anchorCtr="0" anchor="t" bIns="45700" lIns="91425" spcFirstLastPara="1" rIns="91425" wrap="square" tIns="45700">
            <a:normAutofit fontScale="92500"/>
          </a:bodyPr>
          <a:lstStyle/>
          <a:p>
            <a:pPr indent="0" lvl="0" marL="0" rtl="0" algn="ctr">
              <a:spcBef>
                <a:spcPts val="0"/>
              </a:spcBef>
              <a:spcAft>
                <a:spcPts val="0"/>
              </a:spcAft>
              <a:buClr>
                <a:schemeClr val="dk1"/>
              </a:buClr>
              <a:buSzPct val="100000"/>
              <a:buNone/>
            </a:pPr>
            <a:r>
              <a:rPr lang="en-US"/>
              <a:t>Daniel Juliano, Ph.D.</a:t>
            </a:r>
            <a:endParaRPr/>
          </a:p>
          <a:p>
            <a:pPr indent="0" lvl="0" marL="0" rtl="0" algn="ctr">
              <a:spcBef>
                <a:spcPts val="592"/>
              </a:spcBef>
              <a:spcAft>
                <a:spcPts val="0"/>
              </a:spcAft>
              <a:buClr>
                <a:schemeClr val="dk1"/>
              </a:buClr>
              <a:buSzPct val="100000"/>
              <a:buNone/>
            </a:pPr>
            <a:r>
              <a:rPr lang="en-US"/>
              <a:t>Associate Director for Technology Licensing</a:t>
            </a:r>
            <a:endParaRPr/>
          </a:p>
          <a:p>
            <a:pPr indent="0" lvl="0" marL="0" rtl="0" algn="ctr">
              <a:spcBef>
                <a:spcPts val="592"/>
              </a:spcBef>
              <a:spcAft>
                <a:spcPts val="0"/>
              </a:spcAft>
              <a:buClr>
                <a:schemeClr val="dk1"/>
              </a:buClr>
              <a:buSzPct val="100000"/>
              <a:buNone/>
            </a:pPr>
            <a:r>
              <a:rPr lang="en-US"/>
              <a:t>MSU TechLink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My Background</a:t>
            </a:r>
            <a:endParaRPr/>
          </a:p>
        </p:txBody>
      </p:sp>
      <p:sp>
        <p:nvSpPr>
          <p:cNvPr id="96" name="Google Shape;96;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Ph.D. Physics at University of Illinois</a:t>
            </a:r>
            <a:endParaRPr/>
          </a:p>
          <a:p>
            <a:pPr indent="-342900" lvl="0" marL="342900" rtl="0" algn="l">
              <a:spcBef>
                <a:spcPts val="640"/>
              </a:spcBef>
              <a:spcAft>
                <a:spcPts val="0"/>
              </a:spcAft>
              <a:buClr>
                <a:schemeClr val="dk1"/>
              </a:buClr>
              <a:buSzPts val="3200"/>
              <a:buChar char="•"/>
            </a:pPr>
            <a:r>
              <a:rPr lang="en-US"/>
              <a:t>16 years in Silicon Valley as engineer and manager/director of teams</a:t>
            </a:r>
            <a:endParaRPr/>
          </a:p>
          <a:p>
            <a:pPr indent="-285750" lvl="1" marL="742950" rtl="0" algn="l">
              <a:spcBef>
                <a:spcPts val="560"/>
              </a:spcBef>
              <a:spcAft>
                <a:spcPts val="0"/>
              </a:spcAft>
              <a:buClr>
                <a:schemeClr val="dk1"/>
              </a:buClr>
              <a:buSzPts val="2800"/>
              <a:buChar char="–"/>
            </a:pPr>
            <a:r>
              <a:rPr lang="en-US"/>
              <a:t>Product development &amp; technology development</a:t>
            </a:r>
            <a:endParaRPr/>
          </a:p>
          <a:p>
            <a:pPr indent="-285750" lvl="1" marL="742950" rtl="0" algn="l">
              <a:spcBef>
                <a:spcPts val="560"/>
              </a:spcBef>
              <a:spcAft>
                <a:spcPts val="0"/>
              </a:spcAft>
              <a:buClr>
                <a:schemeClr val="dk1"/>
              </a:buClr>
              <a:buSzPts val="2800"/>
              <a:buChar char="–"/>
            </a:pPr>
            <a:r>
              <a:rPr lang="en-US"/>
              <a:t>Pilot manufacturing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62962"/>
              <a:buFont typeface="Calibri"/>
              <a:buNone/>
            </a:pPr>
            <a:r>
              <a:rPr lang="en-US"/>
              <a:t>Semiconductor Capital Equipment</a:t>
            </a:r>
            <a:br>
              <a:rPr lang="en-US"/>
            </a:br>
            <a:r>
              <a:rPr lang="en-US" sz="2700"/>
              <a:t>Applied Materials, Novellus Systems (now part of Lam Research)</a:t>
            </a:r>
            <a:endParaRPr sz="2700"/>
          </a:p>
        </p:txBody>
      </p:sp>
      <p:pic>
        <p:nvPicPr>
          <p:cNvPr descr="Endura" id="102" name="Google Shape;102;p3"/>
          <p:cNvPicPr preferRelativeResize="0"/>
          <p:nvPr/>
        </p:nvPicPr>
        <p:blipFill rotWithShape="1">
          <a:blip r:embed="rId3">
            <a:alphaModFix/>
          </a:blip>
          <a:srcRect b="0" l="0" r="0" t="0"/>
          <a:stretch/>
        </p:blipFill>
        <p:spPr>
          <a:xfrm>
            <a:off x="1108781" y="1315398"/>
            <a:ext cx="7180966" cy="4773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descr="IMG_5084" id="107" name="Google Shape;107;p4"/>
          <p:cNvPicPr preferRelativeResize="0"/>
          <p:nvPr/>
        </p:nvPicPr>
        <p:blipFill rotWithShape="1">
          <a:blip r:embed="rId3">
            <a:alphaModFix/>
          </a:blip>
          <a:srcRect b="0" l="0" r="0" t="0"/>
          <a:stretch/>
        </p:blipFill>
        <p:spPr>
          <a:xfrm>
            <a:off x="2564237" y="3324560"/>
            <a:ext cx="4695206" cy="3130137"/>
          </a:xfrm>
          <a:prstGeom prst="rect">
            <a:avLst/>
          </a:prstGeom>
          <a:noFill/>
          <a:ln>
            <a:noFill/>
          </a:ln>
        </p:spPr>
      </p:pic>
      <p:sp>
        <p:nvSpPr>
          <p:cNvPr id="108" name="Google Shape;108;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62962"/>
              <a:buFont typeface="Calibri"/>
              <a:buNone/>
            </a:pPr>
            <a:r>
              <a:rPr lang="en-US"/>
              <a:t>Lightweight, Flexible Solar</a:t>
            </a:r>
            <a:br>
              <a:rPr lang="en-US"/>
            </a:br>
            <a:r>
              <a:rPr lang="en-US" sz="2700"/>
              <a:t>Miasolé</a:t>
            </a:r>
            <a:endParaRPr sz="2700"/>
          </a:p>
        </p:txBody>
      </p:sp>
      <p:pic>
        <p:nvPicPr>
          <p:cNvPr descr="PortofMelbourne_230x160" id="109" name="Google Shape;109;p4"/>
          <p:cNvPicPr preferRelativeResize="0"/>
          <p:nvPr/>
        </p:nvPicPr>
        <p:blipFill rotWithShape="1">
          <a:blip r:embed="rId4">
            <a:alphaModFix/>
          </a:blip>
          <a:srcRect b="0" l="0" r="0" t="0"/>
          <a:stretch/>
        </p:blipFill>
        <p:spPr>
          <a:xfrm>
            <a:off x="5864987" y="1319969"/>
            <a:ext cx="3279013" cy="2281054"/>
          </a:xfrm>
          <a:prstGeom prst="rect">
            <a:avLst/>
          </a:prstGeom>
          <a:noFill/>
          <a:ln>
            <a:noFill/>
          </a:ln>
        </p:spPr>
      </p:pic>
      <p:pic>
        <p:nvPicPr>
          <p:cNvPr descr="FLEX-02W Flexible Solar Module" id="110" name="Google Shape;110;p4"/>
          <p:cNvPicPr preferRelativeResize="0"/>
          <p:nvPr/>
        </p:nvPicPr>
        <p:blipFill rotWithShape="1">
          <a:blip r:embed="rId5">
            <a:alphaModFix/>
          </a:blip>
          <a:srcRect b="0" l="0" r="0" t="0"/>
          <a:stretch/>
        </p:blipFill>
        <p:spPr>
          <a:xfrm>
            <a:off x="192151" y="1359218"/>
            <a:ext cx="4256590" cy="22418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My Background</a:t>
            </a:r>
            <a:endParaRPr/>
          </a:p>
        </p:txBody>
      </p:sp>
      <p:sp>
        <p:nvSpPr>
          <p:cNvPr id="116" name="Google Shape;116;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Ph.D. Physics at University of Illinois</a:t>
            </a:r>
            <a:endParaRPr/>
          </a:p>
          <a:p>
            <a:pPr indent="-342900" lvl="0" marL="342900" rtl="0" algn="l">
              <a:spcBef>
                <a:spcPts val="640"/>
              </a:spcBef>
              <a:spcAft>
                <a:spcPts val="0"/>
              </a:spcAft>
              <a:buClr>
                <a:schemeClr val="dk1"/>
              </a:buClr>
              <a:buSzPts val="3200"/>
              <a:buChar char="•"/>
            </a:pPr>
            <a:r>
              <a:rPr lang="en-US"/>
              <a:t>16 years in Silicon Valley as engineer and manager/director of teams</a:t>
            </a:r>
            <a:endParaRPr/>
          </a:p>
          <a:p>
            <a:pPr indent="-285750" lvl="1" marL="742950" rtl="0" algn="l">
              <a:spcBef>
                <a:spcPts val="560"/>
              </a:spcBef>
              <a:spcAft>
                <a:spcPts val="0"/>
              </a:spcAft>
              <a:buClr>
                <a:schemeClr val="dk1"/>
              </a:buClr>
              <a:buSzPts val="2800"/>
              <a:buChar char="–"/>
            </a:pPr>
            <a:r>
              <a:rPr lang="en-US"/>
              <a:t>Product development &amp; technology development</a:t>
            </a:r>
            <a:endParaRPr/>
          </a:p>
          <a:p>
            <a:pPr indent="-285750" lvl="1" marL="742950" rtl="0" algn="l">
              <a:spcBef>
                <a:spcPts val="560"/>
              </a:spcBef>
              <a:spcAft>
                <a:spcPts val="0"/>
              </a:spcAft>
              <a:buClr>
                <a:schemeClr val="dk1"/>
              </a:buClr>
              <a:buSzPts val="2800"/>
              <a:buChar char="–"/>
            </a:pPr>
            <a:r>
              <a:rPr lang="en-US"/>
              <a:t>Pilot manufacturing</a:t>
            </a:r>
            <a:endParaRPr/>
          </a:p>
          <a:p>
            <a:pPr indent="-342900" lvl="0" marL="342900" rtl="0" algn="l">
              <a:spcBef>
                <a:spcPts val="640"/>
              </a:spcBef>
              <a:spcAft>
                <a:spcPts val="0"/>
              </a:spcAft>
              <a:buClr>
                <a:schemeClr val="dk1"/>
              </a:buClr>
              <a:buSzPts val="3200"/>
              <a:buChar char="•"/>
            </a:pPr>
            <a:r>
              <a:rPr lang="en-US"/>
              <a:t>In July 2016, joined MSU TechLink, managing technology transfer function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6"/>
          <p:cNvSpPr txBox="1"/>
          <p:nvPr>
            <p:ph type="ctrTitle"/>
          </p:nvPr>
        </p:nvSpPr>
        <p:spPr>
          <a:xfrm>
            <a:off x="685800" y="1462913"/>
            <a:ext cx="77724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RCCA #</a:t>
            </a:r>
            <a:endParaRPr/>
          </a:p>
        </p:txBody>
      </p:sp>
      <p:sp>
        <p:nvSpPr>
          <p:cNvPr id="123" name="Google Shape;123;p6"/>
          <p:cNvSpPr txBox="1"/>
          <p:nvPr>
            <p:ph idx="1" type="subTitle"/>
          </p:nvPr>
        </p:nvSpPr>
        <p:spPr>
          <a:xfrm>
            <a:off x="978408" y="3675888"/>
            <a:ext cx="7187184" cy="1752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rPr lang="en-US"/>
              <a:t>Title: </a:t>
            </a:r>
            <a:endParaRPr/>
          </a:p>
          <a:p>
            <a:pPr indent="0" lvl="0" marL="0" rtl="0" algn="ctr">
              <a:spcBef>
                <a:spcPts val="640"/>
              </a:spcBef>
              <a:spcAft>
                <a:spcPts val="0"/>
              </a:spcAft>
              <a:buClr>
                <a:schemeClr val="dk1"/>
              </a:buClr>
              <a:buSzPts val="3200"/>
              <a:buNone/>
            </a:pPr>
            <a:r>
              <a:rPr lang="en-US"/>
              <a:t>Owner: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Executive Summary</a:t>
            </a:r>
            <a:endParaRPr/>
          </a:p>
        </p:txBody>
      </p:sp>
      <p:sp>
        <p:nvSpPr>
          <p:cNvPr id="130" name="Google Shape;130;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Problem Statement</a:t>
            </a:r>
            <a:endParaRPr/>
          </a:p>
          <a:p>
            <a:pPr indent="-165100" lvl="0" marL="342900" rtl="0" algn="l">
              <a:spcBef>
                <a:spcPts val="560"/>
              </a:spcBef>
              <a:spcAft>
                <a:spcPts val="0"/>
              </a:spcAft>
              <a:buClr>
                <a:schemeClr val="dk1"/>
              </a:buClr>
              <a:buSzPts val="2800"/>
              <a:buNone/>
            </a:pPr>
            <a:r>
              <a:t/>
            </a:r>
            <a:endParaRPr sz="2800"/>
          </a:p>
          <a:p>
            <a:pPr indent="-342900" lvl="0" marL="342900" rtl="0" algn="l">
              <a:spcBef>
                <a:spcPts val="560"/>
              </a:spcBef>
              <a:spcAft>
                <a:spcPts val="0"/>
              </a:spcAft>
              <a:buClr>
                <a:schemeClr val="dk1"/>
              </a:buClr>
              <a:buSzPts val="2800"/>
              <a:buChar char="•"/>
            </a:pPr>
            <a:r>
              <a:rPr lang="en-US" sz="2800"/>
              <a:t>What was the impact and why do we care about it?</a:t>
            </a:r>
            <a:endParaRPr/>
          </a:p>
          <a:p>
            <a:pPr indent="-165100" lvl="0" marL="342900" rtl="0" algn="l">
              <a:spcBef>
                <a:spcPts val="560"/>
              </a:spcBef>
              <a:spcAft>
                <a:spcPts val="0"/>
              </a:spcAft>
              <a:buClr>
                <a:schemeClr val="dk1"/>
              </a:buClr>
              <a:buSzPts val="2800"/>
              <a:buNone/>
            </a:pPr>
            <a:r>
              <a:t/>
            </a:r>
            <a:endParaRPr sz="2800"/>
          </a:p>
          <a:p>
            <a:pPr indent="-342900" lvl="0" marL="342900" rtl="0" algn="l">
              <a:spcBef>
                <a:spcPts val="560"/>
              </a:spcBef>
              <a:spcAft>
                <a:spcPts val="0"/>
              </a:spcAft>
              <a:buClr>
                <a:schemeClr val="dk1"/>
              </a:buClr>
              <a:buSzPts val="2800"/>
              <a:buChar char="•"/>
            </a:pPr>
            <a:r>
              <a:rPr lang="en-US" sz="2800"/>
              <a:t>Current Status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Containment</a:t>
            </a:r>
            <a:endParaRPr/>
          </a:p>
        </p:txBody>
      </p:sp>
      <p:sp>
        <p:nvSpPr>
          <p:cNvPr id="137" name="Google Shape;137;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What was the Containment?</a:t>
            </a:r>
            <a:endParaRPr/>
          </a:p>
          <a:p>
            <a:pPr indent="-165100" lvl="0" marL="342900" rtl="0" algn="l">
              <a:spcBef>
                <a:spcPts val="560"/>
              </a:spcBef>
              <a:spcAft>
                <a:spcPts val="0"/>
              </a:spcAft>
              <a:buClr>
                <a:schemeClr val="dk1"/>
              </a:buClr>
              <a:buSzPts val="2800"/>
              <a:buNone/>
            </a:pPr>
            <a:r>
              <a:t/>
            </a:r>
            <a:endParaRPr sz="2800"/>
          </a:p>
          <a:p>
            <a:pPr indent="-342900" lvl="0" marL="342900" rtl="0" algn="l">
              <a:spcBef>
                <a:spcPts val="560"/>
              </a:spcBef>
              <a:spcAft>
                <a:spcPts val="0"/>
              </a:spcAft>
              <a:buClr>
                <a:schemeClr val="dk1"/>
              </a:buClr>
              <a:buSzPts val="2800"/>
              <a:buChar char="•"/>
            </a:pPr>
            <a:r>
              <a:rPr lang="en-US" sz="2800"/>
              <a:t>What are the risks associated with the Containment?</a:t>
            </a:r>
            <a:endParaRPr/>
          </a:p>
          <a:p>
            <a:pPr indent="-165100" lvl="0" marL="342900" rtl="0" algn="l">
              <a:spcBef>
                <a:spcPts val="560"/>
              </a:spcBef>
              <a:spcAft>
                <a:spcPts val="0"/>
              </a:spcAft>
              <a:buClr>
                <a:schemeClr val="dk1"/>
              </a:buClr>
              <a:buSzPts val="2800"/>
              <a:buNone/>
            </a:pPr>
            <a:r>
              <a:t/>
            </a:r>
            <a:endParaRPr sz="2800"/>
          </a:p>
          <a:p>
            <a:pPr indent="-342900" lvl="0" marL="342900" rtl="0" algn="l">
              <a:spcBef>
                <a:spcPts val="560"/>
              </a:spcBef>
              <a:spcAft>
                <a:spcPts val="0"/>
              </a:spcAft>
              <a:buClr>
                <a:schemeClr val="dk1"/>
              </a:buClr>
              <a:buSzPts val="2800"/>
              <a:buChar char="•"/>
            </a:pPr>
            <a:r>
              <a:rPr lang="en-US" sz="2800"/>
              <a:t>How do we monitor the situation before implementation of the Corrective Action?</a:t>
            </a:r>
            <a:endParaRPr/>
          </a:p>
          <a:p>
            <a:pPr indent="-165100" lvl="0" marL="342900" rtl="0" algn="l">
              <a:spcBef>
                <a:spcPts val="560"/>
              </a:spcBef>
              <a:spcAft>
                <a:spcPts val="0"/>
              </a:spcAft>
              <a:buClr>
                <a:schemeClr val="dk1"/>
              </a:buClr>
              <a:buSzPts val="2800"/>
              <a:buNone/>
            </a:pPr>
            <a:r>
              <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Root Cause</a:t>
            </a:r>
            <a:endParaRPr/>
          </a:p>
        </p:txBody>
      </p:sp>
      <p:sp>
        <p:nvSpPr>
          <p:cNvPr id="144" name="Google Shape;144;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What was the Root Cause?</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Why should we believe it was the Root Cause?</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Corrective Action</a:t>
            </a:r>
            <a:endParaRPr/>
          </a:p>
        </p:txBody>
      </p:sp>
      <p:sp>
        <p:nvSpPr>
          <p:cNvPr id="151" name="Google Shape;151;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What was the Corrective Action</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Why should we believe the same problem will not occur again?</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Action List</a:t>
            </a:r>
            <a:endParaRPr/>
          </a:p>
        </p:txBody>
      </p:sp>
      <p:graphicFrame>
        <p:nvGraphicFramePr>
          <p:cNvPr id="158" name="Google Shape;158;p11"/>
          <p:cNvGraphicFramePr/>
          <p:nvPr/>
        </p:nvGraphicFramePr>
        <p:xfrm>
          <a:off x="758952" y="1397000"/>
          <a:ext cx="3000000" cy="3000000"/>
        </p:xfrm>
        <a:graphic>
          <a:graphicData uri="http://schemas.openxmlformats.org/drawingml/2006/table">
            <a:tbl>
              <a:tblPr bandRow="1" firstRow="1">
                <a:noFill/>
                <a:tableStyleId>{A54286F4-31B7-4036-973E-320DE70E23A0}</a:tableStyleId>
              </a:tblPr>
              <a:tblGrid>
                <a:gridCol w="1079000"/>
                <a:gridCol w="3236975"/>
                <a:gridCol w="1348750"/>
                <a:gridCol w="1888225"/>
              </a:tblGrid>
              <a:tr h="535875">
                <a:tc>
                  <a:txBody>
                    <a:bodyPr/>
                    <a:lstStyle/>
                    <a:p>
                      <a:pPr indent="0" lvl="0" marL="0" marR="0" rtl="0" algn="l">
                        <a:spcBef>
                          <a:spcPts val="0"/>
                        </a:spcBef>
                        <a:spcAft>
                          <a:spcPts val="0"/>
                        </a:spcAft>
                        <a:buNone/>
                      </a:pPr>
                      <a:r>
                        <a:rPr lang="en-US" sz="1800" u="none" cap="none" strike="noStrike"/>
                        <a:t>Owner</a:t>
                      </a:r>
                      <a:endParaRPr sz="1800"/>
                    </a:p>
                  </a:txBody>
                  <a:tcPr marT="45725" marB="45725" marR="91450" marL="91450"/>
                </a:tc>
                <a:tc>
                  <a:txBody>
                    <a:bodyPr/>
                    <a:lstStyle/>
                    <a:p>
                      <a:pPr indent="0" lvl="0" marL="0" marR="0" rtl="0" algn="l">
                        <a:spcBef>
                          <a:spcPts val="0"/>
                        </a:spcBef>
                        <a:spcAft>
                          <a:spcPts val="0"/>
                        </a:spcAft>
                        <a:buNone/>
                      </a:pPr>
                      <a:r>
                        <a:rPr lang="en-US" sz="1800"/>
                        <a:t>Description</a:t>
                      </a:r>
                      <a:endParaRPr sz="1800"/>
                    </a:p>
                  </a:txBody>
                  <a:tcPr marT="45725" marB="45725" marR="91450" marL="91450"/>
                </a:tc>
                <a:tc>
                  <a:txBody>
                    <a:bodyPr/>
                    <a:lstStyle/>
                    <a:p>
                      <a:pPr indent="0" lvl="0" marL="0" marR="0" rtl="0" algn="l">
                        <a:spcBef>
                          <a:spcPts val="0"/>
                        </a:spcBef>
                        <a:spcAft>
                          <a:spcPts val="0"/>
                        </a:spcAft>
                        <a:buNone/>
                      </a:pPr>
                      <a:r>
                        <a:rPr lang="en-US" sz="1800"/>
                        <a:t>Due Date</a:t>
                      </a:r>
                      <a:endParaRPr sz="1800"/>
                    </a:p>
                  </a:txBody>
                  <a:tcPr marT="45725" marB="45725" marR="91450" marL="91450"/>
                </a:tc>
                <a:tc>
                  <a:txBody>
                    <a:bodyPr/>
                    <a:lstStyle/>
                    <a:p>
                      <a:pPr indent="0" lvl="0" marL="0" marR="0" rtl="0" algn="l">
                        <a:spcBef>
                          <a:spcPts val="0"/>
                        </a:spcBef>
                        <a:spcAft>
                          <a:spcPts val="0"/>
                        </a:spcAft>
                        <a:buNone/>
                      </a:pPr>
                      <a:r>
                        <a:rPr lang="en-US" sz="1800"/>
                        <a:t>Status</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RCCA Signoff</a:t>
            </a:r>
            <a:endParaRPr/>
          </a:p>
        </p:txBody>
      </p:sp>
      <p:graphicFrame>
        <p:nvGraphicFramePr>
          <p:cNvPr id="165" name="Google Shape;165;p12"/>
          <p:cNvGraphicFramePr/>
          <p:nvPr/>
        </p:nvGraphicFramePr>
        <p:xfrm>
          <a:off x="758952" y="1397000"/>
          <a:ext cx="3000000" cy="3000000"/>
        </p:xfrm>
        <a:graphic>
          <a:graphicData uri="http://schemas.openxmlformats.org/drawingml/2006/table">
            <a:tbl>
              <a:tblPr bandRow="1" firstRow="1">
                <a:noFill/>
                <a:tableStyleId>{A54286F4-31B7-4036-973E-320DE70E23A0}</a:tableStyleId>
              </a:tblPr>
              <a:tblGrid>
                <a:gridCol w="1883675"/>
                <a:gridCol w="2432300"/>
                <a:gridCol w="2359150"/>
                <a:gridCol w="877825"/>
              </a:tblGrid>
              <a:tr h="535875">
                <a:tc>
                  <a:txBody>
                    <a:bodyPr/>
                    <a:lstStyle/>
                    <a:p>
                      <a:pPr indent="0" lvl="0" marL="0" marR="0" rtl="0" algn="l">
                        <a:spcBef>
                          <a:spcPts val="0"/>
                        </a:spcBef>
                        <a:spcAft>
                          <a:spcPts val="0"/>
                        </a:spcAft>
                        <a:buNone/>
                      </a:pPr>
                      <a:r>
                        <a:rPr lang="en-US" sz="1800"/>
                        <a:t>Name</a:t>
                      </a:r>
                      <a:endParaRPr sz="1800"/>
                    </a:p>
                  </a:txBody>
                  <a:tcPr marT="45725" marB="45725" marR="91450" marL="91450"/>
                </a:tc>
                <a:tc>
                  <a:txBody>
                    <a:bodyPr/>
                    <a:lstStyle/>
                    <a:p>
                      <a:pPr indent="0" lvl="0" marL="0" marR="0" rtl="0" algn="l">
                        <a:spcBef>
                          <a:spcPts val="0"/>
                        </a:spcBef>
                        <a:spcAft>
                          <a:spcPts val="0"/>
                        </a:spcAft>
                        <a:buNone/>
                      </a:pPr>
                      <a:r>
                        <a:rPr lang="en-US" sz="1800"/>
                        <a:t>Position</a:t>
                      </a:r>
                      <a:endParaRPr sz="1800"/>
                    </a:p>
                  </a:txBody>
                  <a:tcPr marT="45725" marB="45725" marR="91450" marL="91450"/>
                </a:tc>
                <a:tc>
                  <a:txBody>
                    <a:bodyPr/>
                    <a:lstStyle/>
                    <a:p>
                      <a:pPr indent="0" lvl="0" marL="0" marR="0" rtl="0" algn="l">
                        <a:spcBef>
                          <a:spcPts val="0"/>
                        </a:spcBef>
                        <a:spcAft>
                          <a:spcPts val="0"/>
                        </a:spcAft>
                        <a:buNone/>
                      </a:pPr>
                      <a:r>
                        <a:rPr lang="en-US" sz="1800"/>
                        <a:t>Approval Signature</a:t>
                      </a:r>
                      <a:endParaRPr sz="1800"/>
                    </a:p>
                  </a:txBody>
                  <a:tcPr marT="45725" marB="45725" marR="91450" marL="91450"/>
                </a:tc>
                <a:tc>
                  <a:txBody>
                    <a:bodyPr/>
                    <a:lstStyle/>
                    <a:p>
                      <a:pPr indent="0" lvl="0" marL="0" marR="0" rtl="0" algn="l">
                        <a:spcBef>
                          <a:spcPts val="0"/>
                        </a:spcBef>
                        <a:spcAft>
                          <a:spcPts val="0"/>
                        </a:spcAft>
                        <a:buNone/>
                      </a:pPr>
                      <a:r>
                        <a:rPr lang="en-US" sz="1800"/>
                        <a:t>Date</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Technology Manager</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Engineering Manager</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Production</a:t>
                      </a:r>
                      <a:r>
                        <a:rPr lang="en-US" sz="1800"/>
                        <a:t> Manager</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Quality Manager</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Etc.</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535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ustom Design">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B11E"/>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2012-04-26T20:02:36Z</dcterms:created>
  <dc:creator>Ron Lambert</dc:creator>
</cp:coreProperties>
</file>